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74" r:id="rId5"/>
    <p:sldId id="275" r:id="rId6"/>
    <p:sldId id="276" r:id="rId7"/>
    <p:sldId id="277" r:id="rId8"/>
    <p:sldId id="278" r:id="rId9"/>
    <p:sldId id="279" r:id="rId10"/>
    <p:sldId id="280" r:id="rId11"/>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83" r:id="rId27"/>
    <p:sldId id="281" r:id="rId28"/>
    <p:sldId id="282" r:id="rId29"/>
    <p:sldId id="284" r:id="rId30"/>
    <p:sldId id="285" r:id="rId31"/>
    <p:sldId id="287" r:id="rId32"/>
    <p:sldId id="288" r:id="rId33"/>
    <p:sldId id="286"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47" d="100"/>
          <a:sy n="47"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7654C2-995D-4C8F-81EA-BF745F4BD32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B3BB17F8-FE9A-4783-A812-3C1B35B4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CE0CC6AF-4C7E-402A-B7E5-42012345717A}"/>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1F69DD78-7DB6-4DE2-9782-20E2DDEE840F}"/>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2B621E5-D96D-45C0-923B-4F51F8FA7A74}"/>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241299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DB3138-F7AB-434A-8594-38DF1FA0F013}"/>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2FCB96BB-504E-4503-AB46-D608C6448ED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30ADAC2-549D-4699-9C9A-849F82C01177}"/>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54BD05FA-F149-43B2-AD06-BD5D406F755B}"/>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2D86C1B8-2452-4C4F-8EBE-FCAFFA604C4F}"/>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3392467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215787F-BF43-4D0B-B2B4-AD657B886AEA}"/>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CF28D29D-131F-48D6-9946-672DDA4F40A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5C2D0021-A162-414A-A2D1-ED006F32AE4D}"/>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209DCB59-2528-43CA-97D5-7EDD897FEF60}"/>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1AB510CC-B2A9-4EF4-96FD-8C6D1EB4F4B0}"/>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3975601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016BC-B545-443C-89C4-914F28002268}"/>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EA0996A9-64C9-44D5-8B00-1AC03B8DEF4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3CC3733A-6EAC-419B-8B20-F46F85A13B47}"/>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46E495AF-3487-4208-A5EA-5FE286E6061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F527C8A7-9496-4DA5-8261-AC12CDEF9F06}"/>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2725996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B6212B-E4A0-4F6C-B4AD-8184BDA7340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B21589F5-335F-4B36-88F3-DF948392CD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D7D36F9-792C-447A-B284-D03B90B93B86}"/>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FBC46D6C-35C3-4007-8103-F778D43993D7}"/>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7E03D99-C573-4826-9424-FD2515071101}"/>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4081321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47F3E4-6256-496D-8E6F-382D4FEDD9DF}"/>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02D1FA0A-D0C6-4ABB-A2FA-2192D53F2F1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ED379F08-2F2B-4C50-BC11-A74D38FECCB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9FF8F846-83C6-46FE-9E3D-7FA05E2A279B}"/>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6" name="Marcador de pie de página 5">
            <a:extLst>
              <a:ext uri="{FF2B5EF4-FFF2-40B4-BE49-F238E27FC236}">
                <a16:creationId xmlns:a16="http://schemas.microsoft.com/office/drawing/2014/main" id="{391835D1-B835-4D73-9AAB-BD6591C1E588}"/>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A32E9440-F63F-4D34-A840-6A2B82D63B92}"/>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43660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20F1DE-2754-4CD5-BD1C-EAAD30F6A4A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F9924BDF-BDD7-4DCB-8BBE-8CFA941C38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9D94A4D9-C889-464E-821D-71017FB7678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31E2302A-E0BF-4893-B96E-37C63E8393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2A62BCC-D16D-42A4-A4FA-54EF12A4E22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4646F57B-E6BF-422B-8960-879C914E6671}"/>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8" name="Marcador de pie de página 7">
            <a:extLst>
              <a:ext uri="{FF2B5EF4-FFF2-40B4-BE49-F238E27FC236}">
                <a16:creationId xmlns:a16="http://schemas.microsoft.com/office/drawing/2014/main" id="{B7E4AD51-8A36-4F20-A520-79CAF499598A}"/>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0EDC4324-EFB2-4ECA-AD91-A20D415F57F0}"/>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2679020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68F1D9-95EB-482D-8182-293BAB86F80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85414E47-F7AB-4165-833C-575D2621CE42}"/>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4" name="Marcador de pie de página 3">
            <a:extLst>
              <a:ext uri="{FF2B5EF4-FFF2-40B4-BE49-F238E27FC236}">
                <a16:creationId xmlns:a16="http://schemas.microsoft.com/office/drawing/2014/main" id="{1DA330AC-75BB-471F-8A4A-EDE447171FF2}"/>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C81C2FCA-83AA-4FF1-A6FA-89EFE2ED92A1}"/>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1636926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EFB2556-8D55-4D07-88E7-D7EFDE380251}"/>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3" name="Marcador de pie de página 2">
            <a:extLst>
              <a:ext uri="{FF2B5EF4-FFF2-40B4-BE49-F238E27FC236}">
                <a16:creationId xmlns:a16="http://schemas.microsoft.com/office/drawing/2014/main" id="{C932C9BA-0CAE-4482-BB96-F5F2411BA9A8}"/>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0EC147ED-363F-438D-AA2C-9F12A94D10B6}"/>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1353097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22884E-021A-4376-A590-F01D2ABBF2F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31D01A65-851F-465A-A195-0F5FA385AE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B6CBCC6A-36B6-4010-B67F-09A8DBCD6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85173B1-1C0E-4138-898C-8C4F0B481392}"/>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6" name="Marcador de pie de página 5">
            <a:extLst>
              <a:ext uri="{FF2B5EF4-FFF2-40B4-BE49-F238E27FC236}">
                <a16:creationId xmlns:a16="http://schemas.microsoft.com/office/drawing/2014/main" id="{79EB30A5-8598-4643-90F5-077CAA246283}"/>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B8986EA9-5367-4DC0-86EB-8A604E443F2B}"/>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109403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D7FF6B-B963-4B1A-8D7A-4E0166B8F65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B22D63C0-AEC3-4D9A-BE56-8B901AF7C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B7E50B8B-CA27-455E-9447-F506D5EC2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39CE9CB-A474-427C-AB86-17A8DF4388DD}"/>
              </a:ext>
            </a:extLst>
          </p:cNvPr>
          <p:cNvSpPr>
            <a:spLocks noGrp="1"/>
          </p:cNvSpPr>
          <p:nvPr>
            <p:ph type="dt" sz="half" idx="10"/>
          </p:nvPr>
        </p:nvSpPr>
        <p:spPr/>
        <p:txBody>
          <a:bodyPr/>
          <a:lstStyle/>
          <a:p>
            <a:fld id="{80FE8567-99B9-4CEB-B3F0-A3AF62253867}" type="datetimeFigureOut">
              <a:rPr lang="en-US" smtClean="0"/>
              <a:t>10/13/2025</a:t>
            </a:fld>
            <a:endParaRPr lang="en-US"/>
          </a:p>
        </p:txBody>
      </p:sp>
      <p:sp>
        <p:nvSpPr>
          <p:cNvPr id="6" name="Marcador de pie de página 5">
            <a:extLst>
              <a:ext uri="{FF2B5EF4-FFF2-40B4-BE49-F238E27FC236}">
                <a16:creationId xmlns:a16="http://schemas.microsoft.com/office/drawing/2014/main" id="{22627197-DB90-4038-B18A-D7D7A1F4F44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C558AC2E-EEC5-4533-BBC0-5A54B31744C7}"/>
              </a:ext>
            </a:extLst>
          </p:cNvPr>
          <p:cNvSpPr>
            <a:spLocks noGrp="1"/>
          </p:cNvSpPr>
          <p:nvPr>
            <p:ph type="sldNum" sz="quarter" idx="12"/>
          </p:nvPr>
        </p:nvSpPr>
        <p:spPr/>
        <p:txBody>
          <a:bodyPr/>
          <a:lstStyle/>
          <a:p>
            <a:fld id="{87687778-9190-4B2B-881F-368A4D42D788}" type="slidenum">
              <a:rPr lang="en-US" smtClean="0"/>
              <a:t>‹Nº›</a:t>
            </a:fld>
            <a:endParaRPr lang="en-US"/>
          </a:p>
        </p:txBody>
      </p:sp>
    </p:spTree>
    <p:extLst>
      <p:ext uri="{BB962C8B-B14F-4D97-AF65-F5344CB8AC3E}">
        <p14:creationId xmlns:p14="http://schemas.microsoft.com/office/powerpoint/2010/main" val="419674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CC9EF85-37E2-48A5-8F70-A25636E65A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EC5D9A43-D32B-497E-80D3-F6B982F2C1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DEB3F421-BAC2-4249-A1FD-D139BB91CD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E8567-99B9-4CEB-B3F0-A3AF62253867}" type="datetimeFigureOut">
              <a:rPr lang="en-US" smtClean="0"/>
              <a:t>10/13/2025</a:t>
            </a:fld>
            <a:endParaRPr lang="en-US"/>
          </a:p>
        </p:txBody>
      </p:sp>
      <p:sp>
        <p:nvSpPr>
          <p:cNvPr id="5" name="Marcador de pie de página 4">
            <a:extLst>
              <a:ext uri="{FF2B5EF4-FFF2-40B4-BE49-F238E27FC236}">
                <a16:creationId xmlns:a16="http://schemas.microsoft.com/office/drawing/2014/main" id="{0B770FCC-C96A-4353-99E1-C9439722EB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61789355-C3B7-4FF5-A631-0456D4C5D0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87778-9190-4B2B-881F-368A4D42D788}" type="slidenum">
              <a:rPr lang="en-US" smtClean="0"/>
              <a:t>‹Nº›</a:t>
            </a:fld>
            <a:endParaRPr lang="en-US"/>
          </a:p>
        </p:txBody>
      </p:sp>
    </p:spTree>
    <p:extLst>
      <p:ext uri="{BB962C8B-B14F-4D97-AF65-F5344CB8AC3E}">
        <p14:creationId xmlns:p14="http://schemas.microsoft.com/office/powerpoint/2010/main" val="407631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3FECADC-4177-464B-8739-2FA13A56B86F}"/>
              </a:ext>
            </a:extLst>
          </p:cNvPr>
          <p:cNvSpPr/>
          <p:nvPr/>
        </p:nvSpPr>
        <p:spPr>
          <a:xfrm>
            <a:off x="1569493" y="1364776"/>
            <a:ext cx="8830101" cy="39032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 b="1" dirty="0"/>
          </a:p>
          <a:p>
            <a:pPr>
              <a:buFont typeface="+mj-lt"/>
              <a:buAutoNum type="arabicPeriod"/>
            </a:pPr>
            <a:r>
              <a:rPr lang="es-ES" sz="2400" b="1" dirty="0"/>
              <a:t>Generalidades</a:t>
            </a:r>
            <a:endParaRPr lang="es-ES" sz="2400" dirty="0"/>
          </a:p>
          <a:p>
            <a:pPr marL="742950" lvl="1" indent="-285750">
              <a:buFont typeface="+mj-lt"/>
              <a:buAutoNum type="arabicPeriod"/>
            </a:pPr>
            <a:r>
              <a:rPr lang="es-ES" sz="2400" dirty="0"/>
              <a:t>Tanto las personas naturales como las jurídicas tienen atributos que permiten identificarlas y darles individualidad.</a:t>
            </a:r>
          </a:p>
          <a:p>
            <a:pPr marL="742950" lvl="1" indent="-285750">
              <a:buFont typeface="+mj-lt"/>
              <a:buAutoNum type="arabicPeriod"/>
            </a:pPr>
            <a:r>
              <a:rPr lang="es-ES" sz="2400" dirty="0"/>
              <a:t>En las compañías estos atributos incluyen: </a:t>
            </a:r>
            <a:r>
              <a:rPr lang="es-ES" sz="2400" b="1" dirty="0"/>
              <a:t>nombre, domicilio, patrimonio, derechos y obligaciones</a:t>
            </a:r>
            <a:r>
              <a:rPr lang="es-ES" sz="2400" dirty="0"/>
              <a:t>.</a:t>
            </a:r>
          </a:p>
          <a:p>
            <a:pPr marL="742950" lvl="1" indent="-285750">
              <a:buFont typeface="+mj-lt"/>
              <a:buAutoNum type="arabicPeriod"/>
            </a:pPr>
            <a:r>
              <a:rPr lang="es-ES" sz="2400" dirty="0"/>
              <a:t>Algunos atributos, como el </a:t>
            </a:r>
            <a:r>
              <a:rPr lang="es-ES" sz="2400" b="1" dirty="0"/>
              <a:t>estado civil</a:t>
            </a:r>
            <a:r>
              <a:rPr lang="es-ES" sz="2400" dirty="0"/>
              <a:t>, son exclusivos de las personas naturales.</a:t>
            </a:r>
          </a:p>
          <a:p>
            <a:pPr marL="742950" lvl="1" indent="-285750">
              <a:buFont typeface="+mj-lt"/>
              <a:buAutoNum type="arabicPeriod"/>
            </a:pPr>
            <a:r>
              <a:rPr lang="es-ES" sz="2400" dirty="0"/>
              <a:t>Las compañías actúan a través de un </a:t>
            </a:r>
            <a:r>
              <a:rPr lang="es-ES" sz="2400" b="1" dirty="0"/>
              <a:t>representante legal</a:t>
            </a:r>
            <a:r>
              <a:rPr lang="es-ES" sz="2400" dirty="0"/>
              <a:t>.</a:t>
            </a:r>
          </a:p>
          <a:p>
            <a:pPr algn="ctr"/>
            <a:endParaRPr lang="en-US" dirty="0"/>
          </a:p>
        </p:txBody>
      </p:sp>
      <p:sp>
        <p:nvSpPr>
          <p:cNvPr id="3" name="Rectángulo 2">
            <a:extLst>
              <a:ext uri="{FF2B5EF4-FFF2-40B4-BE49-F238E27FC236}">
                <a16:creationId xmlns:a16="http://schemas.microsoft.com/office/drawing/2014/main" id="{E938F1F1-0830-48FC-9FBE-30991D176B14}"/>
              </a:ext>
            </a:extLst>
          </p:cNvPr>
          <p:cNvSpPr/>
          <p:nvPr/>
        </p:nvSpPr>
        <p:spPr>
          <a:xfrm>
            <a:off x="3302758" y="395785"/>
            <a:ext cx="5227093" cy="7779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400" dirty="0"/>
              <a:t>Atributos de la personalidad Jurídica de las compañías</a:t>
            </a:r>
            <a:endParaRPr lang="en-US" sz="2400" dirty="0"/>
          </a:p>
        </p:txBody>
      </p:sp>
    </p:spTree>
    <p:extLst>
      <p:ext uri="{BB962C8B-B14F-4D97-AF65-F5344CB8AC3E}">
        <p14:creationId xmlns:p14="http://schemas.microsoft.com/office/powerpoint/2010/main" val="1551746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DEFC0A-C60C-489D-95DB-27F62D42889F}"/>
              </a:ext>
            </a:extLst>
          </p:cNvPr>
          <p:cNvSpPr>
            <a:spLocks noGrp="1"/>
          </p:cNvSpPr>
          <p:nvPr>
            <p:ph type="title"/>
          </p:nvPr>
        </p:nvSpPr>
        <p:spPr/>
        <p:txBody>
          <a:bodyPr/>
          <a:lstStyle/>
          <a:p>
            <a:endParaRPr lang="en-US"/>
          </a:p>
        </p:txBody>
      </p:sp>
      <p:sp>
        <p:nvSpPr>
          <p:cNvPr id="3" name="Marcador de contenido 2">
            <a:extLst>
              <a:ext uri="{FF2B5EF4-FFF2-40B4-BE49-F238E27FC236}">
                <a16:creationId xmlns:a16="http://schemas.microsoft.com/office/drawing/2014/main" id="{81D4B16F-AE07-484A-B191-087FF07A0128}"/>
              </a:ext>
            </a:extLst>
          </p:cNvPr>
          <p:cNvSpPr>
            <a:spLocks noGrp="1"/>
          </p:cNvSpPr>
          <p:nvPr>
            <p:ph sz="half" idx="1"/>
          </p:nvPr>
        </p:nvSpPr>
        <p:spPr/>
        <p:txBody>
          <a:bodyPr/>
          <a:lstStyle/>
          <a:p>
            <a:endParaRPr lang="en-US"/>
          </a:p>
        </p:txBody>
      </p:sp>
      <p:sp>
        <p:nvSpPr>
          <p:cNvPr id="4" name="Marcador de contenido 3">
            <a:extLst>
              <a:ext uri="{FF2B5EF4-FFF2-40B4-BE49-F238E27FC236}">
                <a16:creationId xmlns:a16="http://schemas.microsoft.com/office/drawing/2014/main" id="{5A9D82E4-2BAC-43B1-AA0C-21A5F6CDB364}"/>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365651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7D6A3A-516F-42A8-8591-B1022F81B898}"/>
              </a:ext>
            </a:extLst>
          </p:cNvPr>
          <p:cNvSpPr>
            <a:spLocks noGrp="1"/>
          </p:cNvSpPr>
          <p:nvPr>
            <p:ph type="ctrTitle"/>
          </p:nvPr>
        </p:nvSpPr>
        <p:spPr>
          <a:xfrm>
            <a:off x="1524000" y="1122363"/>
            <a:ext cx="9144000" cy="1006688"/>
          </a:xfrm>
        </p:spPr>
        <p:txBody>
          <a:bodyPr/>
          <a:lstStyle/>
          <a:p>
            <a:r>
              <a:rPr lang="es-EC" dirty="0"/>
              <a:t>Definición de Compañía</a:t>
            </a:r>
            <a:endParaRPr lang="en-US" dirty="0"/>
          </a:p>
        </p:txBody>
      </p:sp>
      <p:sp>
        <p:nvSpPr>
          <p:cNvPr id="3" name="Subtítulo 2">
            <a:extLst>
              <a:ext uri="{FF2B5EF4-FFF2-40B4-BE49-F238E27FC236}">
                <a16:creationId xmlns:a16="http://schemas.microsoft.com/office/drawing/2014/main" id="{7CDFA085-CBC4-436B-BF84-5D7BF950C11C}"/>
              </a:ext>
            </a:extLst>
          </p:cNvPr>
          <p:cNvSpPr>
            <a:spLocks noGrp="1"/>
          </p:cNvSpPr>
          <p:nvPr>
            <p:ph type="subTitle" idx="1"/>
          </p:nvPr>
        </p:nvSpPr>
        <p:spPr>
          <a:xfrm>
            <a:off x="1524000" y="2879679"/>
            <a:ext cx="9144000" cy="3109958"/>
          </a:xfrm>
        </p:spPr>
        <p:txBody>
          <a:bodyPr>
            <a:normAutofit lnSpcReduction="10000"/>
          </a:bodyPr>
          <a:lstStyle/>
          <a:p>
            <a:pPr marL="342900" lvl="0" indent="-342900" algn="just">
              <a:buSzPts val="1000"/>
              <a:buFont typeface="Symbol" panose="05050102010706020507" pitchFamily="18" charset="2"/>
              <a:buChar char=""/>
              <a:tabLst>
                <a:tab pos="457200" algn="l"/>
              </a:tabLst>
            </a:pPr>
            <a:r>
              <a:rPr lang="es-EC" sz="2800" dirty="0">
                <a:effectLst/>
                <a:latin typeface="Times New Roman" panose="02020603050405020304" pitchFamily="18" charset="0"/>
                <a:ea typeface="Times New Roman" panose="02020603050405020304" pitchFamily="18" charset="0"/>
              </a:rPr>
              <a:t>Es la </a:t>
            </a:r>
            <a:r>
              <a:rPr lang="es-EC" sz="2800" b="1" dirty="0">
                <a:effectLst/>
                <a:latin typeface="Times New Roman" panose="02020603050405020304" pitchFamily="18" charset="0"/>
                <a:ea typeface="Times New Roman" panose="02020603050405020304" pitchFamily="18" charset="0"/>
              </a:rPr>
              <a:t>voluntad de formar una sociedad</a:t>
            </a:r>
            <a:endParaRPr lang="en-US" sz="2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s-EC" sz="2800" dirty="0">
                <a:effectLst/>
                <a:latin typeface="Times New Roman" panose="02020603050405020304" pitchFamily="18" charset="0"/>
                <a:ea typeface="Times New Roman" panose="02020603050405020304" pitchFamily="18" charset="0"/>
              </a:rPr>
              <a:t>Implica </a:t>
            </a:r>
            <a:r>
              <a:rPr lang="es-EC" sz="2800" b="1" dirty="0">
                <a:effectLst/>
                <a:latin typeface="Times New Roman" panose="02020603050405020304" pitchFamily="18" charset="0"/>
                <a:ea typeface="Times New Roman" panose="02020603050405020304" pitchFamily="18" charset="0"/>
              </a:rPr>
              <a:t>confianza y reciprocidad</a:t>
            </a:r>
            <a:r>
              <a:rPr lang="es-EC" sz="2800" dirty="0">
                <a:effectLst/>
                <a:latin typeface="Times New Roman" panose="02020603050405020304" pitchFamily="18" charset="0"/>
                <a:ea typeface="Times New Roman" panose="02020603050405020304" pitchFamily="18" charset="0"/>
              </a:rPr>
              <a:t> entre los socios, que unen esfuerzos o capitales para obtener beneficios comunes.</a:t>
            </a:r>
            <a:endParaRPr lang="en-US" sz="2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s-EC" sz="2800" dirty="0">
                <a:effectLst/>
                <a:latin typeface="Times New Roman" panose="02020603050405020304" pitchFamily="18" charset="0"/>
                <a:ea typeface="Times New Roman" panose="02020603050405020304" pitchFamily="18" charset="0"/>
              </a:rPr>
              <a:t>El contrato de sociedad se basa en la relación personal de los socios (</a:t>
            </a:r>
            <a:r>
              <a:rPr lang="es-EC" sz="2800" b="1" dirty="0">
                <a:effectLst/>
                <a:latin typeface="Times New Roman" panose="02020603050405020304" pitchFamily="18" charset="0"/>
                <a:ea typeface="Times New Roman" panose="02020603050405020304" pitchFamily="18" charset="0"/>
              </a:rPr>
              <a:t>intuito </a:t>
            </a:r>
            <a:r>
              <a:rPr lang="es-EC" sz="2800" b="1" dirty="0" err="1">
                <a:effectLst/>
                <a:latin typeface="Times New Roman" panose="02020603050405020304" pitchFamily="18" charset="0"/>
                <a:ea typeface="Times New Roman" panose="02020603050405020304" pitchFamily="18" charset="0"/>
              </a:rPr>
              <a:t>personae</a:t>
            </a:r>
            <a:r>
              <a:rPr lang="es-EC"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s-EC" sz="2800" dirty="0">
                <a:effectLst/>
                <a:latin typeface="Times New Roman" panose="02020603050405020304" pitchFamily="18" charset="0"/>
                <a:ea typeface="Times New Roman" panose="02020603050405020304" pitchFamily="18" charset="0"/>
              </a:rPr>
              <a:t>Esta intención sigue vigente y está reconocida en la </a:t>
            </a:r>
            <a:r>
              <a:rPr lang="es-EC" sz="2800" b="1" dirty="0">
                <a:effectLst/>
                <a:latin typeface="Times New Roman" panose="02020603050405020304" pitchFamily="18" charset="0"/>
                <a:ea typeface="Times New Roman" panose="02020603050405020304" pitchFamily="18" charset="0"/>
              </a:rPr>
              <a:t>Ley de Compañías</a:t>
            </a:r>
            <a:r>
              <a:rPr lang="es-EC" sz="2800" dirty="0">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39639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CAFF55-F5D5-4537-9541-DCF1EC9289A0}"/>
              </a:ext>
            </a:extLst>
          </p:cNvPr>
          <p:cNvSpPr>
            <a:spLocks noGrp="1"/>
          </p:cNvSpPr>
          <p:nvPr>
            <p:ph type="title"/>
          </p:nvPr>
        </p:nvSpPr>
        <p:spPr/>
        <p:txBody>
          <a:bodyPr>
            <a:normAutofit fontScale="90000"/>
          </a:bodyPr>
          <a:lstStyle/>
          <a:p>
            <a:pPr marL="342900" lvl="0" indent="-342900" algn="ctr">
              <a:buSzPts val="1000"/>
              <a:buFont typeface="Symbol" panose="05050102010706020507" pitchFamily="18" charset="2"/>
              <a:buChar char=""/>
              <a:tabLst>
                <a:tab pos="457200" algn="l"/>
              </a:tabLst>
            </a:pPr>
            <a:r>
              <a:rPr lang="es-EC" dirty="0"/>
              <a:t>Tipos de Sociedad</a:t>
            </a:r>
            <a:br>
              <a:rPr lang="en-US" sz="1800" dirty="0">
                <a:effectLst/>
                <a:latin typeface="Times New Roman" panose="02020603050405020304" pitchFamily="18" charset="0"/>
                <a:ea typeface="Times New Roman" panose="02020603050405020304" pitchFamily="18" charset="0"/>
              </a:rPr>
            </a:br>
            <a:r>
              <a:rPr lang="es-EC" sz="3100" dirty="0">
                <a:effectLst/>
                <a:latin typeface="Times New Roman" panose="02020603050405020304" pitchFamily="18" charset="0"/>
                <a:ea typeface="Times New Roman" panose="02020603050405020304" pitchFamily="18" charset="0"/>
              </a:rPr>
              <a:t>En el </a:t>
            </a:r>
            <a:r>
              <a:rPr lang="es-EC" sz="3100" b="1" dirty="0">
                <a:effectLst/>
                <a:latin typeface="Times New Roman" panose="02020603050405020304" pitchFamily="18" charset="0"/>
                <a:ea typeface="Times New Roman" panose="02020603050405020304" pitchFamily="18" charset="0"/>
              </a:rPr>
              <a:t>Ecuador</a:t>
            </a:r>
            <a:r>
              <a:rPr lang="es-EC" sz="3100" dirty="0">
                <a:effectLst/>
                <a:latin typeface="Times New Roman" panose="02020603050405020304" pitchFamily="18" charset="0"/>
                <a:ea typeface="Times New Roman" panose="02020603050405020304" pitchFamily="18" charset="0"/>
              </a:rPr>
              <a:t>, se dividen en:</a:t>
            </a:r>
            <a:br>
              <a:rPr lang="en-US" sz="3100" dirty="0">
                <a:effectLst/>
                <a:latin typeface="Times New Roman" panose="02020603050405020304" pitchFamily="18" charset="0"/>
                <a:ea typeface="Times New Roman" panose="02020603050405020304" pitchFamily="18" charset="0"/>
              </a:rPr>
            </a:br>
            <a:endParaRPr lang="en-US" sz="3100" dirty="0"/>
          </a:p>
        </p:txBody>
      </p:sp>
      <p:sp>
        <p:nvSpPr>
          <p:cNvPr id="3" name="Marcador de contenido 2">
            <a:extLst>
              <a:ext uri="{FF2B5EF4-FFF2-40B4-BE49-F238E27FC236}">
                <a16:creationId xmlns:a16="http://schemas.microsoft.com/office/drawing/2014/main" id="{CB1A50AB-8D7D-479A-B709-F325022A69FA}"/>
              </a:ext>
            </a:extLst>
          </p:cNvPr>
          <p:cNvSpPr>
            <a:spLocks noGrp="1"/>
          </p:cNvSpPr>
          <p:nvPr>
            <p:ph sz="half" idx="1"/>
          </p:nvPr>
        </p:nvSpPr>
        <p:spPr/>
        <p:txBody>
          <a:bodyPr/>
          <a:lstStyle/>
          <a:p>
            <a:r>
              <a:rPr lang="es-EC" b="1" dirty="0">
                <a:effectLst/>
                <a:latin typeface="Times New Roman" panose="02020603050405020304" pitchFamily="18" charset="0"/>
                <a:ea typeface="Times New Roman" panose="02020603050405020304" pitchFamily="18" charset="0"/>
                <a:cs typeface="Times New Roman" panose="02020603050405020304" pitchFamily="18" charset="0"/>
              </a:rPr>
              <a:t>Sociedades civiles</a:t>
            </a: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 reguladas por el </a:t>
            </a:r>
            <a:r>
              <a:rPr lang="es-EC" b="1" dirty="0">
                <a:effectLst/>
                <a:latin typeface="Times New Roman" panose="02020603050405020304" pitchFamily="18" charset="0"/>
                <a:ea typeface="Times New Roman" panose="02020603050405020304" pitchFamily="18" charset="0"/>
                <a:cs typeface="Times New Roman" panose="02020603050405020304" pitchFamily="18" charset="0"/>
              </a:rPr>
              <a:t>Código Civil</a:t>
            </a: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 (ej. corporaciones y fundaciones). No tienen fin de lucro.</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pic>
        <p:nvPicPr>
          <p:cNvPr id="1026" name="Picture 2" descr="Organizaciones sin fines de lucro: Más de 5,651 ilustraciones y dibujos de  stock con licencia libres de regalías | Shutterstock">
            <a:extLst>
              <a:ext uri="{FF2B5EF4-FFF2-40B4-BE49-F238E27FC236}">
                <a16:creationId xmlns:a16="http://schemas.microsoft.com/office/drawing/2014/main" id="{1026EB05-0BC8-40F2-8ECB-5E7E53F0E6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8510" y="3644900"/>
            <a:ext cx="3095625" cy="2667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cono de concepto de negocio con fines de lucro. tipo de ...">
            <a:extLst>
              <a:ext uri="{FF2B5EF4-FFF2-40B4-BE49-F238E27FC236}">
                <a16:creationId xmlns:a16="http://schemas.microsoft.com/office/drawing/2014/main" id="{9B2E3787-0152-4BAD-AE52-4D6C024C342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701052" y="3985146"/>
            <a:ext cx="3589360" cy="1951630"/>
          </a:xfrm>
          <a:prstGeom prst="rect">
            <a:avLst/>
          </a:prstGeom>
          <a:noFill/>
          <a:extLst>
            <a:ext uri="{909E8E84-426E-40DD-AFC4-6F175D3DCCD1}">
              <a14:hiddenFill xmlns:a14="http://schemas.microsoft.com/office/drawing/2010/main">
                <a:solidFill>
                  <a:srgbClr val="FFFFFF"/>
                </a:solidFill>
              </a14:hiddenFill>
            </a:ext>
          </a:extLst>
        </p:spPr>
      </p:pic>
      <p:sp>
        <p:nvSpPr>
          <p:cNvPr id="6" name="Rectángulo 5">
            <a:extLst>
              <a:ext uri="{FF2B5EF4-FFF2-40B4-BE49-F238E27FC236}">
                <a16:creationId xmlns:a16="http://schemas.microsoft.com/office/drawing/2014/main" id="{C2E62A31-B6F9-4B05-BD07-06D8F4B60665}"/>
              </a:ext>
            </a:extLst>
          </p:cNvPr>
          <p:cNvSpPr/>
          <p:nvPr/>
        </p:nvSpPr>
        <p:spPr>
          <a:xfrm>
            <a:off x="6701052" y="1501254"/>
            <a:ext cx="4026088" cy="23337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1800" b="1" dirty="0">
                <a:effectLst/>
                <a:latin typeface="Times New Roman" panose="02020603050405020304" pitchFamily="18" charset="0"/>
                <a:ea typeface="Times New Roman" panose="02020603050405020304" pitchFamily="18" charset="0"/>
                <a:cs typeface="Times New Roman" panose="02020603050405020304" pitchFamily="18" charset="0"/>
              </a:rPr>
              <a:t>Sociedades mercantiles (compañías)</a:t>
            </a:r>
            <a:r>
              <a:rPr lang="es-EC" sz="1800" dirty="0">
                <a:effectLst/>
                <a:latin typeface="Times New Roman" panose="02020603050405020304" pitchFamily="18" charset="0"/>
                <a:ea typeface="Times New Roman" panose="02020603050405020304" pitchFamily="18" charset="0"/>
                <a:cs typeface="Times New Roman" panose="02020603050405020304" pitchFamily="18" charset="0"/>
              </a:rPr>
              <a:t>: reguladas por la </a:t>
            </a:r>
            <a:r>
              <a:rPr lang="es-EC" sz="1800" b="1" dirty="0">
                <a:effectLst/>
                <a:latin typeface="Times New Roman" panose="02020603050405020304" pitchFamily="18" charset="0"/>
                <a:ea typeface="Times New Roman" panose="02020603050405020304" pitchFamily="18" charset="0"/>
                <a:cs typeface="Times New Roman" panose="02020603050405020304" pitchFamily="18" charset="0"/>
              </a:rPr>
              <a:t>Ley de Compañías</a:t>
            </a:r>
            <a:r>
              <a:rPr lang="es-EC" sz="1800" dirty="0">
                <a:effectLst/>
                <a:latin typeface="Times New Roman" panose="02020603050405020304" pitchFamily="18" charset="0"/>
                <a:ea typeface="Times New Roman" panose="02020603050405020304" pitchFamily="18" charset="0"/>
                <a:cs typeface="Times New Roman" panose="02020603050405020304" pitchFamily="18" charset="0"/>
              </a:rPr>
              <a:t>. Su objetivo es realizar </a:t>
            </a:r>
            <a:r>
              <a:rPr lang="es-EC" sz="1800" b="1" dirty="0">
                <a:effectLst/>
                <a:latin typeface="Times New Roman" panose="02020603050405020304" pitchFamily="18" charset="0"/>
                <a:ea typeface="Times New Roman" panose="02020603050405020304" pitchFamily="18" charset="0"/>
                <a:cs typeface="Times New Roman" panose="02020603050405020304" pitchFamily="18" charset="0"/>
              </a:rPr>
              <a:t>actos de comercio</a:t>
            </a:r>
            <a:r>
              <a:rPr lang="es-EC" sz="1800" dirty="0">
                <a:effectLst/>
                <a:latin typeface="Times New Roman" panose="02020603050405020304" pitchFamily="18" charset="0"/>
                <a:ea typeface="Times New Roman" panose="02020603050405020304" pitchFamily="18" charset="0"/>
                <a:cs typeface="Times New Roman" panose="02020603050405020304" pitchFamily="18" charset="0"/>
              </a:rPr>
              <a:t> y generar </a:t>
            </a:r>
            <a:r>
              <a:rPr lang="es-EC" sz="1800" b="1" dirty="0">
                <a:effectLst/>
                <a:latin typeface="Times New Roman" panose="02020603050405020304" pitchFamily="18" charset="0"/>
                <a:ea typeface="Times New Roman" panose="02020603050405020304" pitchFamily="18" charset="0"/>
                <a:cs typeface="Times New Roman" panose="02020603050405020304" pitchFamily="18" charset="0"/>
              </a:rPr>
              <a:t>ganancias lícitas</a:t>
            </a:r>
            <a:r>
              <a:rPr lang="es-EC"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en-US" dirty="0"/>
          </a:p>
        </p:txBody>
      </p:sp>
    </p:spTree>
    <p:extLst>
      <p:ext uri="{BB962C8B-B14F-4D97-AF65-F5344CB8AC3E}">
        <p14:creationId xmlns:p14="http://schemas.microsoft.com/office/powerpoint/2010/main" val="2935535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F3BF0F-251C-4550-911A-9848E192CF7D}"/>
              </a:ext>
            </a:extLst>
          </p:cNvPr>
          <p:cNvSpPr>
            <a:spLocks noGrp="1"/>
          </p:cNvSpPr>
          <p:nvPr>
            <p:ph type="title"/>
          </p:nvPr>
        </p:nvSpPr>
        <p:spPr/>
        <p:txBody>
          <a:bodyPr/>
          <a:lstStyle/>
          <a:p>
            <a:r>
              <a:rPr lang="es-EC" dirty="0"/>
              <a:t>Artículo 1 de la Ley de Compañías </a:t>
            </a:r>
            <a:endParaRPr lang="en-US" dirty="0"/>
          </a:p>
        </p:txBody>
      </p:sp>
      <p:sp>
        <p:nvSpPr>
          <p:cNvPr id="3" name="Rectángulo: esquinas redondeadas 2">
            <a:extLst>
              <a:ext uri="{FF2B5EF4-FFF2-40B4-BE49-F238E27FC236}">
                <a16:creationId xmlns:a16="http://schemas.microsoft.com/office/drawing/2014/main" id="{605020DD-4556-49FC-960F-27BF564D27F2}"/>
              </a:ext>
            </a:extLst>
          </p:cNvPr>
          <p:cNvSpPr/>
          <p:nvPr/>
        </p:nvSpPr>
        <p:spPr>
          <a:xfrm>
            <a:off x="1460310" y="2019869"/>
            <a:ext cx="9239535" cy="29342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0" i="0" dirty="0">
                <a:effectLst/>
                <a:latin typeface="Satoshi-Variable"/>
              </a:rPr>
              <a:t>Art. 1.- Las compañías se constituyen por contrato, entre dos o más personas naturales o jurídicas que unen sus capitales, trabajo o conocimiento para emprender en operaciones mercantiles y participar de sus utilidades, o por acto unilateral, por una sola persona natural o jurídica que destina aportes de capital para emprender en operaciones mercantiles de manera individual y participar de sus utilidades.</a:t>
            </a:r>
            <a:br>
              <a:rPr lang="es-ES" dirty="0"/>
            </a:br>
            <a:endParaRPr lang="en-US" dirty="0"/>
          </a:p>
        </p:txBody>
      </p:sp>
    </p:spTree>
    <p:extLst>
      <p:ext uri="{BB962C8B-B14F-4D97-AF65-F5344CB8AC3E}">
        <p14:creationId xmlns:p14="http://schemas.microsoft.com/office/powerpoint/2010/main" val="456261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82197D-9861-491C-B48D-4DBF5E0CBD41}"/>
              </a:ext>
            </a:extLst>
          </p:cNvPr>
          <p:cNvSpPr>
            <a:spLocks noGrp="1"/>
          </p:cNvSpPr>
          <p:nvPr>
            <p:ph type="ctrTitle"/>
          </p:nvPr>
        </p:nvSpPr>
        <p:spPr>
          <a:xfrm>
            <a:off x="1523999" y="859810"/>
            <a:ext cx="9143999" cy="914400"/>
          </a:xfrm>
        </p:spPr>
        <p:txBody>
          <a:bodyPr/>
          <a:lstStyle/>
          <a:p>
            <a:r>
              <a:rPr lang="es-EC" sz="1800" dirty="0">
                <a:effectLst/>
                <a:latin typeface="Calibri" panose="020F0502020204030204" pitchFamily="34" charset="0"/>
                <a:ea typeface="Calibri" panose="020F0502020204030204" pitchFamily="34" charset="0"/>
                <a:cs typeface="Times New Roman" panose="02020603050405020304" pitchFamily="18" charset="0"/>
              </a:rPr>
              <a:t>. </a:t>
            </a:r>
            <a:r>
              <a:rPr lang="es-EC" sz="4000" b="0" dirty="0">
                <a:effectLst/>
                <a:latin typeface="Calibri" panose="020F0502020204030204" pitchFamily="34" charset="0"/>
                <a:ea typeface="Calibri" panose="020F0502020204030204" pitchFamily="34" charset="0"/>
                <a:cs typeface="Times New Roman" panose="02020603050405020304" pitchFamily="18" charset="0"/>
              </a:rPr>
              <a:t>Aspectos importantes</a:t>
            </a:r>
            <a:endParaRPr lang="en-US" sz="4000" dirty="0"/>
          </a:p>
        </p:txBody>
      </p:sp>
      <p:sp>
        <p:nvSpPr>
          <p:cNvPr id="3" name="Subtítulo 2">
            <a:extLst>
              <a:ext uri="{FF2B5EF4-FFF2-40B4-BE49-F238E27FC236}">
                <a16:creationId xmlns:a16="http://schemas.microsoft.com/office/drawing/2014/main" id="{3E766AC6-A8C1-410F-BED6-D4AECBD0A5B2}"/>
              </a:ext>
            </a:extLst>
          </p:cNvPr>
          <p:cNvSpPr>
            <a:spLocks noGrp="1"/>
          </p:cNvSpPr>
          <p:nvPr>
            <p:ph type="subTitle" idx="1"/>
          </p:nvPr>
        </p:nvSpPr>
        <p:spPr>
          <a:xfrm>
            <a:off x="1524000" y="2497540"/>
            <a:ext cx="9144000" cy="3016156"/>
          </a:xfrm>
        </p:spPr>
        <p:txBody>
          <a:bodyPr>
            <a:normAutofit fontScale="92500" lnSpcReduction="10000"/>
          </a:bodyPr>
          <a:lstStyle/>
          <a:p>
            <a:pPr marL="342900" lvl="0" indent="-342900" algn="just">
              <a:buSzPts val="1000"/>
              <a:buFont typeface="Symbol" panose="05050102010706020507" pitchFamily="18" charset="2"/>
              <a:buChar char=""/>
              <a:tabLst>
                <a:tab pos="457200" algn="l"/>
              </a:tabLst>
            </a:pPr>
            <a:r>
              <a:rPr lang="es-EC" dirty="0">
                <a:effectLst/>
                <a:latin typeface="Times New Roman" panose="02020603050405020304" pitchFamily="18" charset="0"/>
                <a:ea typeface="Times New Roman" panose="02020603050405020304" pitchFamily="18" charset="0"/>
              </a:rPr>
              <a:t>Según el </a:t>
            </a:r>
            <a:r>
              <a:rPr lang="es-EC" b="1" dirty="0">
                <a:effectLst/>
                <a:latin typeface="Times New Roman" panose="02020603050405020304" pitchFamily="18" charset="0"/>
                <a:ea typeface="Times New Roman" panose="02020603050405020304" pitchFamily="18" charset="0"/>
              </a:rPr>
              <a:t>art. 1963 del Código Civil</a:t>
            </a:r>
            <a:r>
              <a:rPr lang="es-EC" dirty="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sz="2400" dirty="0">
                <a:effectLst/>
                <a:latin typeface="Times New Roman" panose="02020603050405020304" pitchFamily="18" charset="0"/>
                <a:ea typeface="Times New Roman" panose="02020603050405020304" pitchFamily="18" charset="0"/>
                <a:cs typeface="Times New Roman" panose="02020603050405020304" pitchFamily="18" charset="0"/>
              </a:rPr>
              <a:t>Sociedades </a:t>
            </a:r>
            <a:r>
              <a:rPr lang="es-EC" sz="2400" b="1" dirty="0">
                <a:effectLst/>
                <a:latin typeface="Times New Roman" panose="02020603050405020304" pitchFamily="18" charset="0"/>
                <a:ea typeface="Times New Roman" panose="02020603050405020304" pitchFamily="18" charset="0"/>
                <a:cs typeface="Times New Roman" panose="02020603050405020304" pitchFamily="18" charset="0"/>
              </a:rPr>
              <a:t>civiles</a:t>
            </a:r>
            <a:r>
              <a:rPr lang="es-EC" sz="2400" dirty="0">
                <a:effectLst/>
                <a:latin typeface="Times New Roman" panose="02020603050405020304" pitchFamily="18" charset="0"/>
                <a:ea typeface="Times New Roman" panose="02020603050405020304" pitchFamily="18" charset="0"/>
                <a:cs typeface="Times New Roman" panose="02020603050405020304" pitchFamily="18" charset="0"/>
              </a:rPr>
              <a:t> → actividades sin fines de lucro.</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sz="2400" dirty="0">
                <a:effectLst/>
                <a:latin typeface="Times New Roman" panose="02020603050405020304" pitchFamily="18" charset="0"/>
                <a:ea typeface="Times New Roman" panose="02020603050405020304" pitchFamily="18" charset="0"/>
                <a:cs typeface="Times New Roman" panose="02020603050405020304" pitchFamily="18" charset="0"/>
              </a:rPr>
              <a:t>Sociedades </a:t>
            </a:r>
            <a:r>
              <a:rPr lang="es-EC" sz="2400" b="1" dirty="0">
                <a:effectLst/>
                <a:latin typeface="Times New Roman" panose="02020603050405020304" pitchFamily="18" charset="0"/>
                <a:ea typeface="Times New Roman" panose="02020603050405020304" pitchFamily="18" charset="0"/>
                <a:cs typeface="Times New Roman" panose="02020603050405020304" pitchFamily="18" charset="0"/>
              </a:rPr>
              <a:t>comerciales o mercantiles</a:t>
            </a:r>
            <a:r>
              <a:rPr lang="es-EC" sz="2400" dirty="0">
                <a:effectLst/>
                <a:latin typeface="Times New Roman" panose="02020603050405020304" pitchFamily="18" charset="0"/>
                <a:ea typeface="Times New Roman" panose="02020603050405020304" pitchFamily="18" charset="0"/>
                <a:cs typeface="Times New Roman" panose="02020603050405020304" pitchFamily="18" charset="0"/>
              </a:rPr>
              <a:t> → actividades de comercio con fines de lucro.</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s-EC" dirty="0">
                <a:effectLst/>
                <a:latin typeface="Times New Roman" panose="02020603050405020304" pitchFamily="18" charset="0"/>
                <a:ea typeface="Times New Roman" panose="02020603050405020304" pitchFamily="18" charset="0"/>
              </a:rPr>
              <a:t>Según el </a:t>
            </a:r>
            <a:r>
              <a:rPr lang="es-EC" b="1" dirty="0">
                <a:effectLst/>
                <a:latin typeface="Times New Roman" panose="02020603050405020304" pitchFamily="18" charset="0"/>
                <a:ea typeface="Times New Roman" panose="02020603050405020304" pitchFamily="18" charset="0"/>
              </a:rPr>
              <a:t>art. 3 de la Ley de Compañías</a:t>
            </a:r>
            <a:r>
              <a:rPr lang="es-EC" dirty="0">
                <a:effectLst/>
                <a:latin typeface="Times New Roman" panose="02020603050405020304" pitchFamily="18" charset="0"/>
                <a:ea typeface="Times New Roman" panose="02020603050405020304" pitchFamily="18" charset="0"/>
              </a:rPr>
              <a:t>, las compañías en Ecuador pueden dedicarse a </a:t>
            </a:r>
            <a:r>
              <a:rPr lang="es-EC" b="1" dirty="0">
                <a:effectLst/>
                <a:latin typeface="Times New Roman" panose="02020603050405020304" pitchFamily="18" charset="0"/>
                <a:ea typeface="Times New Roman" panose="02020603050405020304" pitchFamily="18" charset="0"/>
              </a:rPr>
              <a:t>una o varias actividades empresariales lícitas</a:t>
            </a:r>
            <a:r>
              <a:rPr lang="es-EC" dirty="0">
                <a:effectLst/>
                <a:latin typeface="Times New Roman" panose="02020603050405020304" pitchFamily="18" charset="0"/>
                <a:ea typeface="Times New Roman" panose="02020603050405020304" pitchFamily="18" charset="0"/>
              </a:rPr>
              <a:t>, siempre que estén especificadas en su contrato constitutivo.</a:t>
            </a:r>
            <a:endParaRPr lang="en-US" dirty="0">
              <a:effectLst/>
              <a:latin typeface="Times New Roman" panose="02020603050405020304" pitchFamily="18" charset="0"/>
              <a:ea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s-EC" dirty="0">
                <a:effectLst/>
                <a:latin typeface="Times New Roman" panose="02020603050405020304" pitchFamily="18" charset="0"/>
                <a:ea typeface="Times New Roman" panose="02020603050405020304" pitchFamily="18" charset="0"/>
              </a:rPr>
              <a:t>Para definir la actividad de una compañía se recomienda usar la </a:t>
            </a:r>
            <a:r>
              <a:rPr lang="es-EC" b="1" dirty="0">
                <a:effectLst/>
                <a:latin typeface="Times New Roman" panose="02020603050405020304" pitchFamily="18" charset="0"/>
                <a:ea typeface="Times New Roman" panose="02020603050405020304" pitchFamily="18" charset="0"/>
              </a:rPr>
              <a:t>Clasificación Industrial Internacional Uniforme (CIIU)</a:t>
            </a:r>
            <a:r>
              <a:rPr lang="es-EC" dirty="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4293307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18FFEA-9638-4576-8604-54732EEA69D3}"/>
              </a:ext>
            </a:extLst>
          </p:cNvPr>
          <p:cNvSpPr>
            <a:spLocks noGrp="1"/>
          </p:cNvSpPr>
          <p:nvPr>
            <p:ph type="ctrTitle"/>
          </p:nvPr>
        </p:nvSpPr>
        <p:spPr>
          <a:xfrm>
            <a:off x="1524000" y="641445"/>
            <a:ext cx="9144000" cy="1023581"/>
          </a:xfrm>
        </p:spPr>
        <p:txBody>
          <a:bodyPr>
            <a:normAutofit fontScale="90000"/>
          </a:bodyPr>
          <a:lstStyle/>
          <a:p>
            <a:r>
              <a:rPr lang="es-EC" sz="2800" b="1" dirty="0">
                <a:effectLst/>
                <a:latin typeface="Times New Roman" panose="02020603050405020304" pitchFamily="18" charset="0"/>
                <a:ea typeface="Times New Roman" panose="02020603050405020304" pitchFamily="18" charset="0"/>
              </a:rPr>
              <a:t>Tipos de sociedades o compañías: personalistas y capitalistas</a:t>
            </a:r>
            <a:br>
              <a:rPr lang="en-US" sz="2800" b="1" dirty="0">
                <a:effectLst/>
                <a:latin typeface="Times New Roman" panose="02020603050405020304" pitchFamily="18" charset="0"/>
                <a:ea typeface="Times New Roman" panose="02020603050405020304" pitchFamily="18" charset="0"/>
              </a:rPr>
            </a:br>
            <a:endParaRPr lang="en-US" sz="2800" dirty="0"/>
          </a:p>
        </p:txBody>
      </p:sp>
      <p:sp>
        <p:nvSpPr>
          <p:cNvPr id="6" name="Elipse 5">
            <a:extLst>
              <a:ext uri="{FF2B5EF4-FFF2-40B4-BE49-F238E27FC236}">
                <a16:creationId xmlns:a16="http://schemas.microsoft.com/office/drawing/2014/main" id="{D17B0987-C057-47D2-BE57-4910E118C640}"/>
              </a:ext>
            </a:extLst>
          </p:cNvPr>
          <p:cNvSpPr/>
          <p:nvPr/>
        </p:nvSpPr>
        <p:spPr>
          <a:xfrm>
            <a:off x="1091821" y="2388357"/>
            <a:ext cx="4349086" cy="37258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SzPts val="1000"/>
              <a:buFont typeface="Symbol" panose="05050102010706020507" pitchFamily="18" charset="2"/>
              <a:buChar char=""/>
              <a:tabLst>
                <a:tab pos="457200" algn="l"/>
              </a:tabLst>
            </a:pPr>
            <a:r>
              <a:rPr lang="es-EC" sz="1800" dirty="0">
                <a:effectLst/>
                <a:latin typeface="Times New Roman" panose="02020603050405020304" pitchFamily="18" charset="0"/>
                <a:ea typeface="Times New Roman" panose="02020603050405020304" pitchFamily="18" charset="0"/>
              </a:rPr>
              <a:t>Lo más importante es la </a:t>
            </a:r>
            <a:r>
              <a:rPr lang="es-EC" sz="1800" b="1" dirty="0">
                <a:effectLst/>
                <a:latin typeface="Times New Roman" panose="02020603050405020304" pitchFamily="18" charset="0"/>
                <a:ea typeface="Times New Roman" panose="02020603050405020304" pitchFamily="18" charset="0"/>
              </a:rPr>
              <a:t>persona del socio</a:t>
            </a:r>
            <a:r>
              <a:rPr lang="es-EC" sz="1800" dirty="0">
                <a:effectLst/>
                <a:latin typeface="Times New Roman" panose="02020603050405020304" pitchFamily="18" charset="0"/>
                <a:ea typeface="Times New Roman" panose="02020603050405020304" pitchFamily="18" charset="0"/>
              </a:rPr>
              <a:t>: su confianza, experiencia y relación con los demás.</a:t>
            </a:r>
            <a:endParaRPr lang="en-US"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1800" dirty="0">
                <a:effectLst/>
                <a:latin typeface="Times New Roman" panose="02020603050405020304" pitchFamily="18" charset="0"/>
                <a:ea typeface="Times New Roman" panose="02020603050405020304" pitchFamily="18" charset="0"/>
              </a:rPr>
              <a:t>La </a:t>
            </a:r>
            <a:r>
              <a:rPr lang="es-EC" sz="1800" b="1" dirty="0">
                <a:effectLst/>
                <a:latin typeface="Times New Roman" panose="02020603050405020304" pitchFamily="18" charset="0"/>
                <a:ea typeface="Times New Roman" panose="02020603050405020304" pitchFamily="18" charset="0"/>
              </a:rPr>
              <a:t>administración</a:t>
            </a:r>
            <a:r>
              <a:rPr lang="es-EC" sz="1800" dirty="0">
                <a:effectLst/>
                <a:latin typeface="Times New Roman" panose="02020603050405020304" pitchFamily="18" charset="0"/>
                <a:ea typeface="Times New Roman" panose="02020603050405020304" pitchFamily="18" charset="0"/>
              </a:rPr>
              <a:t> de la compañía está reservada al socio.</a:t>
            </a:r>
            <a:endParaRPr lang="en-US"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1800" dirty="0">
                <a:effectLst/>
                <a:latin typeface="Times New Roman" panose="02020603050405020304" pitchFamily="18" charset="0"/>
                <a:ea typeface="Times New Roman" panose="02020603050405020304" pitchFamily="18" charset="0"/>
              </a:rPr>
              <a:t>Ejemplos: </a:t>
            </a:r>
            <a:r>
              <a:rPr lang="es-EC" sz="1800" b="1" dirty="0">
                <a:effectLst/>
                <a:latin typeface="Times New Roman" panose="02020603050405020304" pitchFamily="18" charset="0"/>
                <a:ea typeface="Times New Roman" panose="02020603050405020304" pitchFamily="18" charset="0"/>
              </a:rPr>
              <a:t>Compañía en nombre colectivo</a:t>
            </a:r>
            <a:r>
              <a:rPr lang="es-EC" sz="1800" dirty="0">
                <a:effectLst/>
                <a:latin typeface="Times New Roman" panose="02020603050405020304" pitchFamily="18" charset="0"/>
                <a:ea typeface="Times New Roman" panose="02020603050405020304" pitchFamily="18" charset="0"/>
              </a:rPr>
              <a:t> y </a:t>
            </a:r>
            <a:r>
              <a:rPr lang="es-EC" sz="1800" b="1" dirty="0">
                <a:effectLst/>
                <a:latin typeface="Times New Roman" panose="02020603050405020304" pitchFamily="18" charset="0"/>
                <a:ea typeface="Times New Roman" panose="02020603050405020304" pitchFamily="18" charset="0"/>
              </a:rPr>
              <a:t>Compañía en comandita simple</a:t>
            </a:r>
            <a:r>
              <a:rPr lang="es-EC" sz="1800" dirty="0">
                <a:effectLst/>
                <a:latin typeface="Times New Roman" panose="02020603050405020304" pitchFamily="18"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p:txBody>
      </p:sp>
      <p:sp>
        <p:nvSpPr>
          <p:cNvPr id="7" name="Elipse 6">
            <a:extLst>
              <a:ext uri="{FF2B5EF4-FFF2-40B4-BE49-F238E27FC236}">
                <a16:creationId xmlns:a16="http://schemas.microsoft.com/office/drawing/2014/main" id="{AB4A16FA-C3AD-4BCC-AF2B-63BEC7BD0349}"/>
              </a:ext>
            </a:extLst>
          </p:cNvPr>
          <p:cNvSpPr/>
          <p:nvPr/>
        </p:nvSpPr>
        <p:spPr>
          <a:xfrm>
            <a:off x="6751093" y="2388357"/>
            <a:ext cx="4349086" cy="37258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SzPts val="1000"/>
              <a:buFont typeface="Symbol" panose="05050102010706020507" pitchFamily="18" charset="2"/>
              <a:buChar char=""/>
              <a:tabLst>
                <a:tab pos="457200" algn="l"/>
              </a:tabLst>
            </a:pPr>
            <a:r>
              <a:rPr lang="es-EC" sz="2000" dirty="0">
                <a:effectLst/>
                <a:latin typeface="Times New Roman" panose="02020603050405020304" pitchFamily="18" charset="0"/>
                <a:ea typeface="Times New Roman" panose="02020603050405020304" pitchFamily="18" charset="0"/>
              </a:rPr>
              <a:t>Lo más importante es el </a:t>
            </a:r>
            <a:r>
              <a:rPr lang="es-EC" sz="2000" b="1" dirty="0">
                <a:effectLst/>
                <a:latin typeface="Times New Roman" panose="02020603050405020304" pitchFamily="18" charset="0"/>
                <a:ea typeface="Times New Roman" panose="02020603050405020304" pitchFamily="18" charset="0"/>
              </a:rPr>
              <a:t>capital aportado</a:t>
            </a:r>
            <a:r>
              <a:rPr lang="es-EC" sz="2000" dirty="0">
                <a:effectLst/>
                <a:latin typeface="Times New Roman" panose="02020603050405020304" pitchFamily="18" charset="0"/>
                <a:ea typeface="Times New Roman" panose="02020603050405020304" pitchFamily="18" charset="0"/>
              </a:rPr>
              <a:t>, no quién lo entrega.</a:t>
            </a:r>
            <a:endParaRPr lang="en-US" sz="20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000" dirty="0">
                <a:effectLst/>
                <a:latin typeface="Times New Roman" panose="02020603050405020304" pitchFamily="18" charset="0"/>
                <a:ea typeface="Times New Roman" panose="02020603050405020304" pitchFamily="18" charset="0"/>
              </a:rPr>
              <a:t>La administración puede estar a cargo de personas que </a:t>
            </a:r>
            <a:r>
              <a:rPr lang="es-EC" sz="2000" b="1" dirty="0">
                <a:effectLst/>
                <a:latin typeface="Times New Roman" panose="02020603050405020304" pitchFamily="18" charset="0"/>
                <a:ea typeface="Times New Roman" panose="02020603050405020304" pitchFamily="18" charset="0"/>
              </a:rPr>
              <a:t>no sean socios</a:t>
            </a:r>
            <a:r>
              <a:rPr lang="es-EC" sz="2000" dirty="0">
                <a:effectLst/>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000" dirty="0">
                <a:effectLst/>
                <a:latin typeface="Times New Roman" panose="02020603050405020304" pitchFamily="18" charset="0"/>
                <a:ea typeface="Times New Roman" panose="02020603050405020304" pitchFamily="18" charset="0"/>
              </a:rPr>
              <a:t>Ejemplo: </a:t>
            </a:r>
            <a:r>
              <a:rPr lang="es-EC" sz="2000" b="1" dirty="0">
                <a:effectLst/>
                <a:latin typeface="Times New Roman" panose="02020603050405020304" pitchFamily="18" charset="0"/>
                <a:ea typeface="Times New Roman" panose="02020603050405020304" pitchFamily="18" charset="0"/>
              </a:rPr>
              <a:t>Compañía Anónima</a:t>
            </a:r>
            <a:r>
              <a:rPr lang="es-EC" sz="2000" dirty="0">
                <a:effectLst/>
                <a:latin typeface="Times New Roman" panose="02020603050405020304" pitchFamily="18" charset="0"/>
                <a:ea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endParaRPr>
          </a:p>
          <a:p>
            <a:pPr algn="ctr"/>
            <a:endParaRPr lang="en-US" dirty="0"/>
          </a:p>
        </p:txBody>
      </p:sp>
      <p:sp>
        <p:nvSpPr>
          <p:cNvPr id="8" name="Rectángulo 7">
            <a:extLst>
              <a:ext uri="{FF2B5EF4-FFF2-40B4-BE49-F238E27FC236}">
                <a16:creationId xmlns:a16="http://schemas.microsoft.com/office/drawing/2014/main" id="{CB0BAAB5-07DC-4071-A56E-CE9696537B6C}"/>
              </a:ext>
            </a:extLst>
          </p:cNvPr>
          <p:cNvSpPr/>
          <p:nvPr/>
        </p:nvSpPr>
        <p:spPr>
          <a:xfrm>
            <a:off x="1524000" y="1665027"/>
            <a:ext cx="3484727" cy="723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400" dirty="0">
                <a:effectLst/>
                <a:latin typeface="Calibri" panose="020F0502020204030204" pitchFamily="34" charset="0"/>
                <a:ea typeface="Calibri" panose="020F0502020204030204" pitchFamily="34" charset="0"/>
                <a:cs typeface="Times New Roman" panose="02020603050405020304" pitchFamily="18" charset="0"/>
              </a:rPr>
              <a:t>. </a:t>
            </a:r>
            <a:r>
              <a:rPr lang="es-EC" sz="2400" b="0" dirty="0">
                <a:effectLst/>
                <a:latin typeface="Calibri" panose="020F0502020204030204" pitchFamily="34" charset="0"/>
                <a:ea typeface="Calibri" panose="020F0502020204030204" pitchFamily="34" charset="0"/>
                <a:cs typeface="Times New Roman" panose="02020603050405020304" pitchFamily="18" charset="0"/>
              </a:rPr>
              <a:t>Compañías personalistas</a:t>
            </a:r>
            <a:endParaRPr lang="en-US" sz="2400" dirty="0"/>
          </a:p>
        </p:txBody>
      </p:sp>
      <p:sp>
        <p:nvSpPr>
          <p:cNvPr id="9" name="Rectángulo 8">
            <a:extLst>
              <a:ext uri="{FF2B5EF4-FFF2-40B4-BE49-F238E27FC236}">
                <a16:creationId xmlns:a16="http://schemas.microsoft.com/office/drawing/2014/main" id="{7A74B169-4CCC-4394-B5AC-BEC61C2CDE3B}"/>
              </a:ext>
            </a:extLst>
          </p:cNvPr>
          <p:cNvSpPr/>
          <p:nvPr/>
        </p:nvSpPr>
        <p:spPr>
          <a:xfrm>
            <a:off x="7351594" y="1665026"/>
            <a:ext cx="3484727" cy="723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Bef>
                <a:spcPts val="1200"/>
              </a:spcBef>
              <a:spcAft>
                <a:spcPts val="300"/>
              </a:spcAft>
            </a:pPr>
            <a:r>
              <a:rPr lang="es-EC" sz="2400" b="1" dirty="0">
                <a:effectLst/>
                <a:latin typeface="Calibri" panose="020F0502020204030204" pitchFamily="34" charset="0"/>
                <a:ea typeface="Times New Roman" panose="02020603050405020304" pitchFamily="18" charset="0"/>
                <a:cs typeface="Times New Roman" panose="02020603050405020304" pitchFamily="18" charset="0"/>
              </a:rPr>
              <a:t>Compañías capitalistas</a:t>
            </a:r>
            <a:endParaRPr lang="en-US"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132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58FC093-98B2-45FF-A8C9-66B8FFBCFD80}"/>
              </a:ext>
            </a:extLst>
          </p:cNvPr>
          <p:cNvSpPr/>
          <p:nvPr/>
        </p:nvSpPr>
        <p:spPr>
          <a:xfrm>
            <a:off x="3057099" y="1091821"/>
            <a:ext cx="612784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effectLst/>
                <a:latin typeface="Times New Roman" panose="02020603050405020304" pitchFamily="18" charset="0"/>
                <a:ea typeface="Times New Roman" panose="02020603050405020304" pitchFamily="18" charset="0"/>
              </a:rPr>
              <a:t>Patrimonio de la compañía</a:t>
            </a:r>
          </a:p>
        </p:txBody>
      </p:sp>
      <p:sp>
        <p:nvSpPr>
          <p:cNvPr id="8" name="CuadroTexto 7">
            <a:extLst>
              <a:ext uri="{FF2B5EF4-FFF2-40B4-BE49-F238E27FC236}">
                <a16:creationId xmlns:a16="http://schemas.microsoft.com/office/drawing/2014/main" id="{F0361D1F-7728-4156-BA38-B14B75E908CC}"/>
              </a:ext>
            </a:extLst>
          </p:cNvPr>
          <p:cNvSpPr txBox="1"/>
          <p:nvPr/>
        </p:nvSpPr>
        <p:spPr>
          <a:xfrm>
            <a:off x="504966" y="2832248"/>
            <a:ext cx="10809027" cy="2769989"/>
          </a:xfrm>
          <a:prstGeom prst="rect">
            <a:avLst/>
          </a:prstGeom>
          <a:noFill/>
        </p:spPr>
        <p:txBody>
          <a:bodyPr wrap="square">
            <a:spAutoFit/>
          </a:bodyPr>
          <a:lstStyle/>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Una compañía es distinta de sus socios, por lo tanto, tiene </a:t>
            </a:r>
            <a:r>
              <a:rPr lang="es-EC" sz="2400" b="1" dirty="0">
                <a:effectLst/>
                <a:latin typeface="Times New Roman" panose="02020603050405020304" pitchFamily="18" charset="0"/>
                <a:ea typeface="Times New Roman" panose="02020603050405020304" pitchFamily="18" charset="0"/>
              </a:rPr>
              <a:t>su propio patrimonio</a:t>
            </a:r>
            <a:r>
              <a:rPr lang="es-EC" sz="24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Ejemplo: si compra un inmueble, este pertenece a la compañía y se registra como </a:t>
            </a:r>
            <a:r>
              <a:rPr lang="es-EC" sz="2400" b="1" dirty="0">
                <a:effectLst/>
                <a:latin typeface="Times New Roman" panose="02020603050405020304" pitchFamily="18" charset="0"/>
                <a:ea typeface="Times New Roman" panose="02020603050405020304" pitchFamily="18" charset="0"/>
              </a:rPr>
              <a:t>activo contable</a:t>
            </a:r>
            <a:r>
              <a:rPr lang="es-EC" sz="2400" dirty="0">
                <a:effectLst/>
                <a:latin typeface="Times New Roman" panose="02020603050405020304" pitchFamily="18" charset="0"/>
                <a:ea typeface="Times New Roman" panose="02020603050405020304" pitchFamily="18" charset="0"/>
              </a:rPr>
              <a:t>.</a:t>
            </a:r>
          </a:p>
          <a:p>
            <a:pPr marL="342900" lvl="0" indent="-342900">
              <a:buSzPts val="1000"/>
              <a:buFont typeface="Symbol" panose="05050102010706020507" pitchFamily="18" charset="2"/>
              <a:buChar char=""/>
              <a:tabLst>
                <a:tab pos="457200" algn="l"/>
              </a:tabLst>
            </a:pPr>
            <a:endParaRPr lang="es-EC"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s-EC" sz="18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1800" dirty="0">
                <a:effectLst/>
                <a:latin typeface="Times New Roman" panose="02020603050405020304" pitchFamily="18" charset="0"/>
                <a:ea typeface="Times New Roman" panose="02020603050405020304" pitchFamily="18" charset="0"/>
              </a:rPr>
              <a:t> </a:t>
            </a:r>
            <a:r>
              <a:rPr lang="es-EC" sz="2400" dirty="0">
                <a:effectLst/>
                <a:latin typeface="Times New Roman" panose="02020603050405020304" pitchFamily="18" charset="0"/>
                <a:ea typeface="Times New Roman" panose="02020603050405020304" pitchFamily="18" charset="0"/>
              </a:rPr>
              <a:t>Pueden ser en </a:t>
            </a:r>
            <a:r>
              <a:rPr lang="es-EC" sz="2400" b="1" dirty="0">
                <a:effectLst/>
                <a:latin typeface="Times New Roman" panose="02020603050405020304" pitchFamily="18" charset="0"/>
                <a:ea typeface="Times New Roman" panose="02020603050405020304" pitchFamily="18" charset="0"/>
              </a:rPr>
              <a:t>dinero o bienes</a:t>
            </a:r>
            <a:r>
              <a:rPr lang="es-EC" sz="2400" dirty="0">
                <a:effectLst/>
                <a:latin typeface="Times New Roman" panose="02020603050405020304" pitchFamily="18" charset="0"/>
                <a:ea typeface="Times New Roman" panose="02020603050405020304" pitchFamily="18" charset="0"/>
              </a:rPr>
              <a:t> (inclusive inmuebles o créditos).</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Estas aportaciones pasan a ser propiedad de la compañía (</a:t>
            </a:r>
            <a:r>
              <a:rPr lang="es-EC" sz="2400" b="1" dirty="0">
                <a:effectLst/>
                <a:latin typeface="Times New Roman" panose="02020603050405020304" pitchFamily="18" charset="0"/>
                <a:ea typeface="Times New Roman" panose="02020603050405020304" pitchFamily="18" charset="0"/>
              </a:rPr>
              <a:t>traslativas de dominio</a:t>
            </a:r>
            <a:r>
              <a:rPr lang="es-EC" sz="24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endParaRPr>
          </a:p>
        </p:txBody>
      </p:sp>
      <p:sp>
        <p:nvSpPr>
          <p:cNvPr id="9" name="Rectángulo 8">
            <a:extLst>
              <a:ext uri="{FF2B5EF4-FFF2-40B4-BE49-F238E27FC236}">
                <a16:creationId xmlns:a16="http://schemas.microsoft.com/office/drawing/2014/main" id="{E7AAC8FE-1B6A-4D8D-B006-5123C0E5C13C}"/>
              </a:ext>
            </a:extLst>
          </p:cNvPr>
          <p:cNvSpPr/>
          <p:nvPr/>
        </p:nvSpPr>
        <p:spPr>
          <a:xfrm>
            <a:off x="1514900" y="2251881"/>
            <a:ext cx="3425589" cy="5803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mj-lt"/>
              <a:buAutoNum type="arabicPeriod"/>
              <a:tabLst>
                <a:tab pos="457200" algn="l"/>
              </a:tabLst>
            </a:pPr>
            <a:r>
              <a:rPr lang="es-EC" sz="2000" b="1" dirty="0">
                <a:effectLst/>
                <a:latin typeface="Times New Roman" panose="02020603050405020304" pitchFamily="18" charset="0"/>
                <a:ea typeface="Times New Roman" panose="02020603050405020304" pitchFamily="18" charset="0"/>
              </a:rPr>
              <a:t>Propiedad </a:t>
            </a:r>
            <a:r>
              <a:rPr lang="es-EC" sz="2400" b="1" dirty="0">
                <a:effectLst/>
                <a:latin typeface="Times New Roman" panose="02020603050405020304" pitchFamily="18" charset="0"/>
                <a:ea typeface="Times New Roman" panose="02020603050405020304" pitchFamily="18" charset="0"/>
              </a:rPr>
              <a:t>independiente</a:t>
            </a:r>
            <a:endParaRPr lang="en-US" sz="2400" dirty="0">
              <a:effectLst/>
              <a:latin typeface="Times New Roman" panose="02020603050405020304" pitchFamily="18" charset="0"/>
              <a:ea typeface="Times New Roman" panose="02020603050405020304" pitchFamily="18" charset="0"/>
            </a:endParaRPr>
          </a:p>
        </p:txBody>
      </p:sp>
      <p:sp>
        <p:nvSpPr>
          <p:cNvPr id="11" name="Rectángulo 10">
            <a:extLst>
              <a:ext uri="{FF2B5EF4-FFF2-40B4-BE49-F238E27FC236}">
                <a16:creationId xmlns:a16="http://schemas.microsoft.com/office/drawing/2014/main" id="{BCDA5226-488D-4975-8520-458EF144ACAB}"/>
              </a:ext>
            </a:extLst>
          </p:cNvPr>
          <p:cNvSpPr/>
          <p:nvPr/>
        </p:nvSpPr>
        <p:spPr>
          <a:xfrm>
            <a:off x="878007" y="3896101"/>
            <a:ext cx="3803175" cy="5803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a:t>2</a:t>
            </a:r>
            <a:r>
              <a:rPr lang="es-EC" sz="2400" dirty="0"/>
              <a:t>. Aportaciones a socios</a:t>
            </a:r>
            <a:endParaRPr lang="en-US" sz="2400" dirty="0"/>
          </a:p>
        </p:txBody>
      </p:sp>
    </p:spTree>
    <p:extLst>
      <p:ext uri="{BB962C8B-B14F-4D97-AF65-F5344CB8AC3E}">
        <p14:creationId xmlns:p14="http://schemas.microsoft.com/office/powerpoint/2010/main" val="165234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3476607-7E16-4CDC-8DD9-92C1923821AB}"/>
              </a:ext>
            </a:extLst>
          </p:cNvPr>
          <p:cNvSpPr txBox="1"/>
          <p:nvPr/>
        </p:nvSpPr>
        <p:spPr>
          <a:xfrm>
            <a:off x="1009934" y="491319"/>
            <a:ext cx="11000095" cy="5909310"/>
          </a:xfrm>
          <a:prstGeom prst="rect">
            <a:avLst/>
          </a:prstGeom>
          <a:noFill/>
        </p:spPr>
        <p:txBody>
          <a:bodyPr wrap="square">
            <a:spAutoFit/>
          </a:bodyPr>
          <a:lstStyle/>
          <a:p>
            <a:pPr marL="342900" lvl="0" indent="-342900">
              <a:buFont typeface="+mj-lt"/>
              <a:buAutoNum type="arabicPeriod" startAt="3"/>
              <a:tabLst>
                <a:tab pos="457200" algn="l"/>
              </a:tabLst>
            </a:pPr>
            <a:r>
              <a:rPr lang="es-EC" sz="2400" b="1" dirty="0">
                <a:effectLst/>
                <a:latin typeface="Times New Roman" panose="02020603050405020304" pitchFamily="18" charset="0"/>
                <a:ea typeface="Times New Roman" panose="02020603050405020304" pitchFamily="18" charset="0"/>
              </a:rPr>
              <a:t>Responsabilidad frente a deudas</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2400" dirty="0">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Las deudas se pagan con el patrimonio de la compañía.</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En compañías </a:t>
            </a:r>
            <a:r>
              <a:rPr lang="es-EC" sz="2400" b="1" dirty="0">
                <a:effectLst/>
                <a:latin typeface="Times New Roman" panose="02020603050405020304" pitchFamily="18" charset="0"/>
                <a:ea typeface="Times New Roman" panose="02020603050405020304" pitchFamily="18" charset="0"/>
              </a:rPr>
              <a:t>personalistas</a:t>
            </a:r>
            <a:r>
              <a:rPr lang="es-EC" sz="2400" dirty="0">
                <a:effectLst/>
                <a:latin typeface="Times New Roman" panose="02020603050405020304" pitchFamily="18" charset="0"/>
                <a:ea typeface="Times New Roman" panose="02020603050405020304" pitchFamily="18" charset="0"/>
              </a:rPr>
              <a:t> (ej. en nombre colectivo), si el patrimonio no alcanza, los socios pueden responder con sus bienes.</a:t>
            </a:r>
            <a:endParaRPr lang="en-US" sz="24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startAt="4"/>
              <a:tabLst>
                <a:tab pos="457200" algn="l"/>
              </a:tabLst>
            </a:pPr>
            <a:r>
              <a:rPr lang="es-EC" sz="2400" b="1" dirty="0">
                <a:effectLst/>
                <a:latin typeface="Times New Roman" panose="02020603050405020304" pitchFamily="18" charset="0"/>
                <a:ea typeface="Times New Roman" panose="02020603050405020304" pitchFamily="18" charset="0"/>
              </a:rPr>
              <a:t>Representante legal</a:t>
            </a:r>
          </a:p>
          <a:p>
            <a:pPr marL="342900" lvl="0" indent="-342900">
              <a:buFont typeface="+mj-lt"/>
              <a:buAutoNum type="arabicPeriod" startAt="4"/>
              <a:tabLst>
                <a:tab pos="457200" algn="l"/>
              </a:tabLst>
            </a:pP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La compañía actúa a través de un </a:t>
            </a:r>
            <a:r>
              <a:rPr lang="es-EC" sz="2400" b="1" dirty="0">
                <a:effectLst/>
                <a:latin typeface="Times New Roman" panose="02020603050405020304" pitchFamily="18" charset="0"/>
                <a:ea typeface="Times New Roman" panose="02020603050405020304" pitchFamily="18" charset="0"/>
              </a:rPr>
              <a:t>administrador o representante legal</a:t>
            </a:r>
            <a:r>
              <a:rPr lang="es-EC" sz="2400" dirty="0">
                <a:effectLst/>
                <a:latin typeface="Times New Roman" panose="02020603050405020304" pitchFamily="18" charset="0"/>
                <a:ea typeface="Times New Roman" panose="02020603050405020304" pitchFamily="18" charset="0"/>
              </a:rPr>
              <a:t>, inscrito en el </a:t>
            </a:r>
            <a:r>
              <a:rPr lang="es-EC" sz="2400" b="1" dirty="0">
                <a:effectLst/>
                <a:latin typeface="Times New Roman" panose="02020603050405020304" pitchFamily="18" charset="0"/>
                <a:ea typeface="Times New Roman" panose="02020603050405020304" pitchFamily="18" charset="0"/>
              </a:rPr>
              <a:t>Registro Mercantil</a:t>
            </a:r>
            <a:r>
              <a:rPr lang="es-EC" sz="24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Su designación dura hasta 5 años, pero puede ser reelegido.</a:t>
            </a:r>
          </a:p>
          <a:p>
            <a:pPr lvl="0">
              <a:buSzPts val="1000"/>
              <a:tabLst>
                <a:tab pos="457200" algn="l"/>
              </a:tabLst>
            </a:pPr>
            <a:endParaRPr lang="es-EC" sz="24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startAt="5"/>
              <a:tabLst>
                <a:tab pos="457200" algn="l"/>
              </a:tabLst>
            </a:pPr>
            <a:r>
              <a:rPr lang="es-EC" sz="2400" b="1" dirty="0">
                <a:effectLst/>
                <a:latin typeface="Times New Roman" panose="02020603050405020304" pitchFamily="18" charset="0"/>
                <a:ea typeface="Times New Roman" panose="02020603050405020304" pitchFamily="18" charset="0"/>
              </a:rPr>
              <a:t>Inoponibilidad o “levantamiento del velo societario”</a:t>
            </a:r>
          </a:p>
          <a:p>
            <a:pPr lvl="0">
              <a:tabLst>
                <a:tab pos="457200" algn="l"/>
              </a:tabLst>
            </a:pP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En casos de fraude o uso indebido, un juez puede ignorar la separación entre compañía y socios para responsabilizar directamente a las personas detrás del ilícito.</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3901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A702307-96E3-43CD-83F5-182640775F45}"/>
              </a:ext>
            </a:extLst>
          </p:cNvPr>
          <p:cNvSpPr txBox="1"/>
          <p:nvPr/>
        </p:nvSpPr>
        <p:spPr>
          <a:xfrm>
            <a:off x="1692322" y="846161"/>
            <a:ext cx="9075761" cy="4893647"/>
          </a:xfrm>
          <a:prstGeom prst="rect">
            <a:avLst/>
          </a:prstGeom>
          <a:noFill/>
        </p:spPr>
        <p:txBody>
          <a:bodyPr wrap="square">
            <a:spAutoFit/>
          </a:bodyPr>
          <a:lstStyle/>
          <a:p>
            <a:pPr marL="342900" lvl="0" indent="-342900">
              <a:buFont typeface="+mj-lt"/>
              <a:buAutoNum type="arabicPeriod" startAt="6"/>
              <a:tabLst>
                <a:tab pos="457200" algn="l"/>
              </a:tabLst>
            </a:pPr>
            <a:r>
              <a:rPr lang="es-EC" sz="2400" b="1" dirty="0">
                <a:effectLst/>
                <a:latin typeface="Times New Roman" panose="02020603050405020304" pitchFamily="18" charset="0"/>
                <a:ea typeface="Times New Roman" panose="02020603050405020304" pitchFamily="18" charset="0"/>
              </a:rPr>
              <a:t>Requisitos para constituir una compañía</a:t>
            </a:r>
          </a:p>
          <a:p>
            <a:pPr marL="342900" lvl="0" indent="-342900">
              <a:buFont typeface="+mj-lt"/>
              <a:buAutoNum type="arabicPeriod" startAt="6"/>
              <a:tabLst>
                <a:tab pos="457200" algn="l"/>
              </a:tabLst>
            </a:pP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b="1" dirty="0">
                <a:effectLst/>
                <a:latin typeface="Times New Roman" panose="02020603050405020304" pitchFamily="18" charset="0"/>
                <a:ea typeface="Times New Roman" panose="02020603050405020304" pitchFamily="18" charset="0"/>
              </a:rPr>
              <a:t>De fondo</a:t>
            </a:r>
            <a:r>
              <a:rPr lang="es-EC" sz="2400" dirty="0">
                <a:effectLst/>
                <a:latin typeface="Times New Roman" panose="02020603050405020304" pitchFamily="18" charset="0"/>
                <a:ea typeface="Times New Roman" panose="02020603050405020304" pitchFamily="18" charset="0"/>
              </a:rPr>
              <a:t>: capacidad legal, consentimiento válido, objeto lícito y causa lícita.</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b="1" dirty="0">
                <a:effectLst/>
                <a:latin typeface="Times New Roman" panose="02020603050405020304" pitchFamily="18" charset="0"/>
                <a:ea typeface="Times New Roman" panose="02020603050405020304" pitchFamily="18" charset="0"/>
              </a:rPr>
              <a:t>De forma</a:t>
            </a:r>
            <a:r>
              <a:rPr lang="es-EC" sz="2400" dirty="0">
                <a:effectLst/>
                <a:latin typeface="Times New Roman" panose="02020603050405020304" pitchFamily="18" charset="0"/>
                <a:ea typeface="Times New Roman" panose="02020603050405020304" pitchFamily="18" charset="0"/>
              </a:rPr>
              <a:t>: contrato en escritura pública, aprobación estatal, publicación e inscripción en el Registro Mercantil.</a:t>
            </a:r>
          </a:p>
          <a:p>
            <a:pPr marL="342900" lvl="0" indent="-342900">
              <a:buSzPts val="1000"/>
              <a:buFont typeface="Symbol" panose="05050102010706020507" pitchFamily="18" charset="2"/>
              <a:buChar char=""/>
              <a:tabLst>
                <a:tab pos="457200" algn="l"/>
              </a:tabLst>
            </a:pPr>
            <a:endParaRPr lang="en-US" sz="24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startAt="7"/>
              <a:tabLst>
                <a:tab pos="457200" algn="l"/>
              </a:tabLst>
            </a:pPr>
            <a:r>
              <a:rPr lang="es-EC" sz="2400" b="1" dirty="0">
                <a:effectLst/>
                <a:latin typeface="Times New Roman" panose="02020603050405020304" pitchFamily="18" charset="0"/>
                <a:ea typeface="Times New Roman" panose="02020603050405020304" pitchFamily="18" charset="0"/>
              </a:rPr>
              <a:t>Constitución electrónica</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US" sz="2400" dirty="0">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Desde 2014 se pueden crear compañías </a:t>
            </a:r>
            <a:r>
              <a:rPr lang="es-EC" sz="2400" b="1" dirty="0">
                <a:effectLst/>
                <a:latin typeface="Times New Roman" panose="02020603050405020304" pitchFamily="18" charset="0"/>
                <a:ea typeface="Times New Roman" panose="02020603050405020304" pitchFamily="18" charset="0"/>
              </a:rPr>
              <a:t>en línea</a:t>
            </a:r>
            <a:r>
              <a:rPr lang="es-EC" sz="2400" dirty="0">
                <a:effectLst/>
                <a:latin typeface="Times New Roman" panose="02020603050405020304" pitchFamily="18" charset="0"/>
                <a:ea typeface="Times New Roman" panose="02020603050405020304" pitchFamily="18" charset="0"/>
              </a:rPr>
              <a:t>, con un proceso simplificado y rápido, siempre que el capital sea en dinero o bienes muebles.</a:t>
            </a:r>
            <a:endParaRPr lang="en-US" sz="2400" dirty="0">
              <a:effectLst/>
              <a:latin typeface="Times New Roman" panose="02020603050405020304" pitchFamily="18" charset="0"/>
              <a:ea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C" sz="2400" dirty="0">
                <a:effectLst/>
                <a:latin typeface="Times New Roman" panose="02020603050405020304" pitchFamily="18" charset="0"/>
                <a:ea typeface="Times New Roman" panose="02020603050405020304" pitchFamily="18" charset="0"/>
              </a:rPr>
              <a:t>En 2018, el 41% de las compañías se constituyeron electrónicamente.</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8965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DCA3D4-0145-4833-823B-7D1DF1BA3F0A}"/>
              </a:ext>
            </a:extLst>
          </p:cNvPr>
          <p:cNvSpPr>
            <a:spLocks noGrp="1"/>
          </p:cNvSpPr>
          <p:nvPr>
            <p:ph type="ctrTitle"/>
          </p:nvPr>
        </p:nvSpPr>
        <p:spPr>
          <a:xfrm>
            <a:off x="1524000" y="1122363"/>
            <a:ext cx="9144000" cy="1429768"/>
          </a:xfrm>
        </p:spPr>
        <p:txBody>
          <a:bodyPr>
            <a:noAutofit/>
          </a:bodyPr>
          <a:lstStyle/>
          <a:p>
            <a:r>
              <a:rPr lang="es-EC" sz="3600" b="1" dirty="0">
                <a:effectLst/>
                <a:latin typeface="Times New Roman" panose="02020603050405020304" pitchFamily="18" charset="0"/>
                <a:ea typeface="Times New Roman" panose="02020603050405020304" pitchFamily="18" charset="0"/>
              </a:rPr>
              <a:t>Organismos de control de las compañías en Ecuador</a:t>
            </a:r>
            <a:br>
              <a:rPr lang="en-US" sz="3600" b="1" dirty="0">
                <a:effectLst/>
                <a:latin typeface="Times New Roman" panose="02020603050405020304" pitchFamily="18" charset="0"/>
                <a:ea typeface="Times New Roman" panose="02020603050405020304" pitchFamily="18" charset="0"/>
              </a:rPr>
            </a:br>
            <a:endParaRPr lang="en-US" sz="3600" dirty="0"/>
          </a:p>
        </p:txBody>
      </p:sp>
      <p:sp>
        <p:nvSpPr>
          <p:cNvPr id="3" name="Subtítulo 2">
            <a:extLst>
              <a:ext uri="{FF2B5EF4-FFF2-40B4-BE49-F238E27FC236}">
                <a16:creationId xmlns:a16="http://schemas.microsoft.com/office/drawing/2014/main" id="{67A4EC7D-71E7-476D-A7CA-979454C0C439}"/>
              </a:ext>
            </a:extLst>
          </p:cNvPr>
          <p:cNvSpPr>
            <a:spLocks noGrp="1"/>
          </p:cNvSpPr>
          <p:nvPr>
            <p:ph type="subTitle" idx="1"/>
          </p:nvPr>
        </p:nvSpPr>
        <p:spPr>
          <a:xfrm>
            <a:off x="1524000" y="2265527"/>
            <a:ext cx="9144000" cy="3739487"/>
          </a:xfrm>
        </p:spPr>
        <p:txBody>
          <a:bodyPr>
            <a:noAutofit/>
          </a:bodyPr>
          <a:lstStyle/>
          <a:p>
            <a:r>
              <a:rPr lang="es-EC" b="1" dirty="0">
                <a:effectLst/>
                <a:latin typeface="Times New Roman" panose="02020603050405020304" pitchFamily="18" charset="0"/>
                <a:ea typeface="Times New Roman" panose="02020603050405020304" pitchFamily="18" charset="0"/>
              </a:rPr>
              <a:t>Superintendencia de Compañías, Valores y Seguros (SCVS)</a:t>
            </a:r>
            <a:br>
              <a:rPr lang="en-US" dirty="0">
                <a:effectLst/>
                <a:latin typeface="Times New Roman" panose="02020603050405020304" pitchFamily="18" charset="0"/>
                <a:ea typeface="Times New Roman" panose="02020603050405020304" pitchFamily="18" charset="0"/>
              </a:rPr>
            </a:b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Principal organismo de control de compañías en el país.</a:t>
            </a:r>
            <a:br>
              <a:rPr lang="en-US" dirty="0">
                <a:effectLst/>
                <a:latin typeface="Times New Roman" panose="02020603050405020304" pitchFamily="18" charset="0"/>
                <a:ea typeface="Times New Roman" panose="02020603050405020304" pitchFamily="18" charset="0"/>
                <a:cs typeface="Times New Roman" panose="02020603050405020304" pitchFamily="18" charset="0"/>
              </a:rPr>
            </a:b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Supervisa: compañías anónimas, en comandita por acciones, de economía mixta, extranjeras, de responsabilidad limitada y sociedades por acciones simplificadas (SAS).</a:t>
            </a:r>
            <a:br>
              <a:rPr lang="en-US" dirty="0">
                <a:effectLst/>
                <a:latin typeface="Times New Roman" panose="02020603050405020304" pitchFamily="18" charset="0"/>
                <a:ea typeface="Times New Roman" panose="02020603050405020304" pitchFamily="18" charset="0"/>
                <a:cs typeface="Times New Roman" panose="02020603050405020304" pitchFamily="18" charset="0"/>
              </a:rPr>
            </a:b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Puede solicitar información también a las compañías en nombre colectivo y en comandita simple.</a:t>
            </a:r>
            <a:br>
              <a:rPr lang="en-US" dirty="0">
                <a:effectLst/>
                <a:latin typeface="Times New Roman" panose="02020603050405020304" pitchFamily="18" charset="0"/>
                <a:ea typeface="Times New Roman" panose="02020603050405020304" pitchFamily="18" charset="0"/>
                <a:cs typeface="Times New Roman" panose="02020603050405020304" pitchFamily="18" charset="0"/>
              </a:rPr>
            </a:b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Tiene facultad para emitir reglamentos y resoluciones que regulan la vida societaria (ej. constitución en línea, envío de información, juntas de socios).</a:t>
            </a:r>
            <a:br>
              <a:rPr lang="en-US"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1532137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7A30C8-9483-4823-AADE-BB8704FC7446}"/>
              </a:ext>
            </a:extLst>
          </p:cNvPr>
          <p:cNvSpPr>
            <a:spLocks noGrp="1"/>
          </p:cNvSpPr>
          <p:nvPr>
            <p:ph type="title"/>
          </p:nvPr>
        </p:nvSpPr>
        <p:spPr/>
        <p:txBody>
          <a:bodyPr/>
          <a:lstStyle/>
          <a:p>
            <a:pPr algn="ctr"/>
            <a:r>
              <a:rPr lang="es-EC" dirty="0"/>
              <a:t>DOMICILIO</a:t>
            </a:r>
            <a:endParaRPr lang="en-US" dirty="0"/>
          </a:p>
        </p:txBody>
      </p:sp>
      <p:sp>
        <p:nvSpPr>
          <p:cNvPr id="3" name="Rectángulo 2">
            <a:extLst>
              <a:ext uri="{FF2B5EF4-FFF2-40B4-BE49-F238E27FC236}">
                <a16:creationId xmlns:a16="http://schemas.microsoft.com/office/drawing/2014/main" id="{17F8CF20-5016-408D-836F-720BC989F25F}"/>
              </a:ext>
            </a:extLst>
          </p:cNvPr>
          <p:cNvSpPr/>
          <p:nvPr/>
        </p:nvSpPr>
        <p:spPr>
          <a:xfrm>
            <a:off x="573206" y="1487606"/>
            <a:ext cx="10208525" cy="42171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a:t>Cada compañía debe fijar un </a:t>
            </a:r>
            <a:r>
              <a:rPr lang="es-ES" sz="2400" b="1" dirty="0"/>
              <a:t>domicilio principal en Ecuador</a:t>
            </a:r>
            <a:r>
              <a:rPr lang="es-ES" sz="2400" dirty="0"/>
              <a:t>, definido en el contrato constitutivo (art. 4 y 5 de la Ley de Compañías).</a:t>
            </a:r>
          </a:p>
          <a:p>
            <a:pPr>
              <a:buFont typeface="Arial" panose="020B0604020202020204" pitchFamily="34" charset="0"/>
              <a:buChar char="•"/>
            </a:pPr>
            <a:r>
              <a:rPr lang="es-ES" sz="2400" dirty="0"/>
              <a:t>Este domicilio se refiere al </a:t>
            </a:r>
            <a:r>
              <a:rPr lang="es-ES" sz="2400" b="1" dirty="0"/>
              <a:t>cantón y provincia</a:t>
            </a:r>
            <a:r>
              <a:rPr lang="es-ES" sz="2400" dirty="0"/>
              <a:t>, no a una dirección exacta, porque un cambio implica modificar el contrato constitutivo.</a:t>
            </a:r>
          </a:p>
          <a:p>
            <a:pPr>
              <a:buFont typeface="Arial" panose="020B0604020202020204" pitchFamily="34" charset="0"/>
              <a:buChar char="•"/>
            </a:pPr>
            <a:r>
              <a:rPr lang="es-ES" sz="2400" dirty="0"/>
              <a:t>En el </a:t>
            </a:r>
            <a:r>
              <a:rPr lang="es-ES" sz="2400" b="1" dirty="0"/>
              <a:t>domicilio social</a:t>
            </a:r>
            <a:r>
              <a:rPr lang="es-ES" sz="2400" dirty="0"/>
              <a:t> se llevan la contabilidad, reuniones y notificaciones legales.</a:t>
            </a:r>
          </a:p>
          <a:p>
            <a:pPr>
              <a:buFont typeface="Arial" panose="020B0604020202020204" pitchFamily="34" charset="0"/>
              <a:buChar char="•"/>
            </a:pPr>
            <a:r>
              <a:rPr lang="es-ES" sz="2400" dirty="0"/>
              <a:t>La compañía puede tener </a:t>
            </a:r>
            <a:r>
              <a:rPr lang="es-ES" sz="2400" b="1" dirty="0"/>
              <a:t>sucursales u oficinas</a:t>
            </a:r>
            <a:r>
              <a:rPr lang="es-ES" sz="2400" dirty="0"/>
              <a:t> en otras ciudades.</a:t>
            </a:r>
          </a:p>
          <a:p>
            <a:pPr>
              <a:buFont typeface="Arial" panose="020B0604020202020204" pitchFamily="34" charset="0"/>
              <a:buChar char="•"/>
            </a:pPr>
            <a:r>
              <a:rPr lang="es-ES" sz="2400" dirty="0"/>
              <a:t>Según el COGEP, los juicios deben seguirse en el domicilio de la compañía demandada, pero también pueden tramitarse en el lugar de la sucursal que intervino en el contrato o conflicto.</a:t>
            </a:r>
          </a:p>
          <a:p>
            <a:pPr algn="ctr"/>
            <a:endParaRPr lang="en-US" dirty="0"/>
          </a:p>
        </p:txBody>
      </p:sp>
    </p:spTree>
    <p:extLst>
      <p:ext uri="{BB962C8B-B14F-4D97-AF65-F5344CB8AC3E}">
        <p14:creationId xmlns:p14="http://schemas.microsoft.com/office/powerpoint/2010/main" val="1282594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CA7761-CC3F-45C4-9F98-BFBBB38C6702}"/>
              </a:ext>
            </a:extLst>
          </p:cNvPr>
          <p:cNvSpPr>
            <a:spLocks noGrp="1"/>
          </p:cNvSpPr>
          <p:nvPr>
            <p:ph type="title"/>
          </p:nvPr>
        </p:nvSpPr>
        <p:spPr/>
        <p:txBody>
          <a:bodyPr/>
          <a:lstStyle/>
          <a:p>
            <a:pPr algn="ctr"/>
            <a:r>
              <a:rPr lang="es-EC" dirty="0"/>
              <a:t>Compañía Anónima y en Comandita</a:t>
            </a:r>
            <a:endParaRPr lang="en-US" dirty="0"/>
          </a:p>
        </p:txBody>
      </p:sp>
      <p:sp>
        <p:nvSpPr>
          <p:cNvPr id="4" name="Marcador de contenido 3">
            <a:extLst>
              <a:ext uri="{FF2B5EF4-FFF2-40B4-BE49-F238E27FC236}">
                <a16:creationId xmlns:a16="http://schemas.microsoft.com/office/drawing/2014/main" id="{F55232C1-7215-4463-A192-EC1F3136101E}"/>
              </a:ext>
            </a:extLst>
          </p:cNvPr>
          <p:cNvSpPr>
            <a:spLocks noGrp="1"/>
          </p:cNvSpPr>
          <p:nvPr>
            <p:ph sz="half" idx="2"/>
          </p:nvPr>
        </p:nvSpPr>
        <p:spPr>
          <a:xfrm>
            <a:off x="6172202" y="1869980"/>
            <a:ext cx="5181600" cy="4351338"/>
          </a:xfrm>
        </p:spPr>
        <p:txBody>
          <a:bodyPr>
            <a:normAutofit/>
          </a:bodyPr>
          <a:lstStyle/>
          <a:p>
            <a:r>
              <a:rPr lang="es-ES" b="1" dirty="0"/>
              <a:t>Compañías de Economía Mixta</a:t>
            </a:r>
          </a:p>
          <a:p>
            <a:pPr>
              <a:buFont typeface="Arial" panose="020B0604020202020204" pitchFamily="34" charset="0"/>
              <a:buChar char="•"/>
            </a:pPr>
            <a:r>
              <a:rPr lang="es-ES" b="1" dirty="0"/>
              <a:t>Interpretación:</a:t>
            </a:r>
            <a:r>
              <a:rPr lang="es-ES" dirty="0"/>
              <a:t> Son aquellas en las que participan </a:t>
            </a:r>
            <a:r>
              <a:rPr lang="es-ES" b="1" dirty="0"/>
              <a:t>el Estado</a:t>
            </a:r>
            <a:r>
              <a:rPr lang="es-ES" dirty="0"/>
              <a:t> junto con </a:t>
            </a:r>
            <a:r>
              <a:rPr lang="es-ES" b="1" dirty="0"/>
              <a:t>personas privadas</a:t>
            </a:r>
            <a:r>
              <a:rPr lang="es-ES" dirty="0"/>
              <a:t>, compartiendo capital y administración.</a:t>
            </a:r>
          </a:p>
          <a:p>
            <a:endParaRPr lang="en-US" dirty="0"/>
          </a:p>
        </p:txBody>
      </p:sp>
      <p:sp>
        <p:nvSpPr>
          <p:cNvPr id="6" name="Marcador de contenido 5">
            <a:extLst>
              <a:ext uri="{FF2B5EF4-FFF2-40B4-BE49-F238E27FC236}">
                <a16:creationId xmlns:a16="http://schemas.microsoft.com/office/drawing/2014/main" id="{0BF129EE-682F-41B3-814D-B5D1CF2E037A}"/>
              </a:ext>
            </a:extLst>
          </p:cNvPr>
          <p:cNvSpPr>
            <a:spLocks noGrp="1"/>
          </p:cNvSpPr>
          <p:nvPr>
            <p:ph sz="half" idx="1"/>
          </p:nvPr>
        </p:nvSpPr>
        <p:spPr>
          <a:xfrm>
            <a:off x="0" y="1978925"/>
            <a:ext cx="5923128" cy="5455646"/>
          </a:xfrm>
        </p:spPr>
        <p:txBody>
          <a:bodyPr>
            <a:normAutofit/>
          </a:bodyPr>
          <a:lstStyle/>
          <a:p>
            <a:r>
              <a:rPr lang="es-ES" b="1" dirty="0"/>
              <a:t>. Compañía Anónima (S.A.)</a:t>
            </a:r>
          </a:p>
          <a:p>
            <a:pPr>
              <a:buFont typeface="Arial" panose="020B0604020202020204" pitchFamily="34" charset="0"/>
              <a:buChar char="•"/>
            </a:pPr>
            <a:r>
              <a:rPr lang="es-ES" b="1" dirty="0"/>
              <a:t>Interpretación:</a:t>
            </a:r>
            <a:r>
              <a:rPr lang="es-ES" dirty="0"/>
              <a:t> Su capital está dividido en </a:t>
            </a:r>
            <a:r>
              <a:rPr lang="es-ES" b="1" dirty="0"/>
              <a:t>acciones</a:t>
            </a:r>
            <a:r>
              <a:rPr lang="es-ES" dirty="0"/>
              <a:t> que pueden ser negociadas libremente en el mercado. Los accionistas responden únicamente hasta el monto de sus aportes.</a:t>
            </a:r>
          </a:p>
          <a:p>
            <a:endParaRPr lang="en-US" dirty="0"/>
          </a:p>
        </p:txBody>
      </p:sp>
      <p:pic>
        <p:nvPicPr>
          <p:cNvPr id="2054" name="Picture 6" descr="Banco Pichincha Logotipo Vector - Descarga Gratis SVG ...">
            <a:extLst>
              <a:ext uri="{FF2B5EF4-FFF2-40B4-BE49-F238E27FC236}">
                <a16:creationId xmlns:a16="http://schemas.microsoft.com/office/drawing/2014/main" id="{611609D4-5438-48A7-90B1-1745358A02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853" y="4929188"/>
            <a:ext cx="2143125" cy="124777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Nueva imagen corporativa de Cervecería Nacional – REVISTA DE ...">
            <a:extLst>
              <a:ext uri="{FF2B5EF4-FFF2-40B4-BE49-F238E27FC236}">
                <a16:creationId xmlns:a16="http://schemas.microsoft.com/office/drawing/2014/main" id="{66DC170F-1CDD-4638-BD77-9DA1BDB026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4076" y="4811618"/>
            <a:ext cx="1914525" cy="140970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TAME - Wikipedia, la enciclopedia libre">
            <a:extLst>
              <a:ext uri="{FF2B5EF4-FFF2-40B4-BE49-F238E27FC236}">
                <a16:creationId xmlns:a16="http://schemas.microsoft.com/office/drawing/2014/main" id="{A50EE799-7778-4C6A-B964-32D03103B1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3155" y="4767263"/>
            <a:ext cx="2571750" cy="140970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a:extLst>
              <a:ext uri="{FF2B5EF4-FFF2-40B4-BE49-F238E27FC236}">
                <a16:creationId xmlns:a16="http://schemas.microsoft.com/office/drawing/2014/main" id="{CAC96739-B6CD-4EDC-8739-47E707D0D6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0700" y="4392518"/>
            <a:ext cx="19431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724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588F52-90C5-40AC-96B0-102C1228A02E}"/>
              </a:ext>
            </a:extLst>
          </p:cNvPr>
          <p:cNvSpPr>
            <a:spLocks noGrp="1"/>
          </p:cNvSpPr>
          <p:nvPr>
            <p:ph type="title"/>
          </p:nvPr>
        </p:nvSpPr>
        <p:spPr/>
        <p:txBody>
          <a:bodyPr/>
          <a:lstStyle/>
          <a:p>
            <a:r>
              <a:rPr lang="es-EC" dirty="0"/>
              <a:t>Compañía Extranjeras y Responsabilidad</a:t>
            </a:r>
            <a:endParaRPr lang="en-US" dirty="0"/>
          </a:p>
        </p:txBody>
      </p:sp>
      <p:sp>
        <p:nvSpPr>
          <p:cNvPr id="3" name="Marcador de contenido 2">
            <a:extLst>
              <a:ext uri="{FF2B5EF4-FFF2-40B4-BE49-F238E27FC236}">
                <a16:creationId xmlns:a16="http://schemas.microsoft.com/office/drawing/2014/main" id="{4F95F969-8E47-4C99-B9F3-361633BF90E3}"/>
              </a:ext>
            </a:extLst>
          </p:cNvPr>
          <p:cNvSpPr>
            <a:spLocks noGrp="1"/>
          </p:cNvSpPr>
          <p:nvPr>
            <p:ph sz="half" idx="1"/>
          </p:nvPr>
        </p:nvSpPr>
        <p:spPr>
          <a:xfrm>
            <a:off x="890543" y="1825624"/>
            <a:ext cx="5053058" cy="4987627"/>
          </a:xfrm>
        </p:spPr>
        <p:txBody>
          <a:bodyPr/>
          <a:lstStyle/>
          <a:p>
            <a:r>
              <a:rPr lang="es-ES" b="1" dirty="0"/>
              <a:t>Compañías Extranjeras</a:t>
            </a:r>
          </a:p>
          <a:p>
            <a:pPr>
              <a:buFont typeface="Arial" panose="020B0604020202020204" pitchFamily="34" charset="0"/>
              <a:buChar char="•"/>
            </a:pPr>
            <a:r>
              <a:rPr lang="es-ES" b="1" dirty="0"/>
              <a:t>Interpretación:</a:t>
            </a:r>
            <a:r>
              <a:rPr lang="es-ES" dirty="0"/>
              <a:t> Son aquellas constituidas en otro país, pero que pueden </a:t>
            </a:r>
            <a:r>
              <a:rPr lang="es-ES" b="1" dirty="0"/>
              <a:t>operar en Ecuador</a:t>
            </a:r>
            <a:r>
              <a:rPr lang="es-ES" dirty="0"/>
              <a:t> cumpliendo los requisitos legales.</a:t>
            </a:r>
          </a:p>
          <a:p>
            <a:endParaRPr lang="en-US" dirty="0"/>
          </a:p>
        </p:txBody>
      </p:sp>
      <p:sp>
        <p:nvSpPr>
          <p:cNvPr id="4" name="Marcador de contenido 3">
            <a:extLst>
              <a:ext uri="{FF2B5EF4-FFF2-40B4-BE49-F238E27FC236}">
                <a16:creationId xmlns:a16="http://schemas.microsoft.com/office/drawing/2014/main" id="{1DD960B2-842D-4116-BECE-266FCFF88FD2}"/>
              </a:ext>
            </a:extLst>
          </p:cNvPr>
          <p:cNvSpPr>
            <a:spLocks noGrp="1"/>
          </p:cNvSpPr>
          <p:nvPr>
            <p:ph sz="half" idx="2"/>
          </p:nvPr>
        </p:nvSpPr>
        <p:spPr>
          <a:xfrm>
            <a:off x="6056209" y="1395366"/>
            <a:ext cx="5181600" cy="4351338"/>
          </a:xfrm>
        </p:spPr>
        <p:txBody>
          <a:bodyPr/>
          <a:lstStyle/>
          <a:p>
            <a:r>
              <a:rPr lang="es-ES" b="1" dirty="0"/>
              <a:t>Compañía de Responsabilidad Limitada (Cía. Ltda.)</a:t>
            </a:r>
          </a:p>
          <a:p>
            <a:pPr>
              <a:buFont typeface="Arial" panose="020B0604020202020204" pitchFamily="34" charset="0"/>
              <a:buChar char="•"/>
            </a:pPr>
            <a:r>
              <a:rPr lang="es-ES" b="1" dirty="0"/>
              <a:t>Interpretación:</a:t>
            </a:r>
            <a:r>
              <a:rPr lang="es-ES" dirty="0"/>
              <a:t> Se conforma con un número reducido de socios (2 a 15 en Ecuador). El capital se divide en </a:t>
            </a:r>
            <a:r>
              <a:rPr lang="es-ES" b="1" dirty="0"/>
              <a:t>participaciones</a:t>
            </a:r>
            <a:r>
              <a:rPr lang="es-ES" dirty="0"/>
              <a:t>, y los socios responden solo hasta sus aportes.</a:t>
            </a:r>
          </a:p>
          <a:p>
            <a:endParaRPr lang="en-US" dirty="0"/>
          </a:p>
        </p:txBody>
      </p:sp>
      <p:pic>
        <p:nvPicPr>
          <p:cNvPr id="3074" name="Picture 2" descr="Historia del logotipo de Coca Cola - Urban Comunicación ...">
            <a:extLst>
              <a:ext uri="{FF2B5EF4-FFF2-40B4-BE49-F238E27FC236}">
                <a16:creationId xmlns:a16="http://schemas.microsoft.com/office/drawing/2014/main" id="{F41F538C-CC9D-4C6F-B952-43F9B582FE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543" y="4689428"/>
            <a:ext cx="1615838" cy="161583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GENERAL MOTORS TRANSFORMARÁ SU NEGOCIO EN COLOMBIA Y ECUADOR">
            <a:extLst>
              <a:ext uri="{FF2B5EF4-FFF2-40B4-BE49-F238E27FC236}">
                <a16:creationId xmlns:a16="http://schemas.microsoft.com/office/drawing/2014/main" id="{513F2997-9916-4BD0-94FF-675CD300F5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1584" y="4689428"/>
            <a:ext cx="1714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Guia de Uso Importadora Tomebamba 2 | PDF | Negro | Color">
            <a:extLst>
              <a:ext uri="{FF2B5EF4-FFF2-40B4-BE49-F238E27FC236}">
                <a16:creationId xmlns:a16="http://schemas.microsoft.com/office/drawing/2014/main" id="{57D4E3E2-3EB0-4386-9875-2A959A7AE9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4390" y="4689428"/>
            <a:ext cx="184785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253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3423D6-75BD-4AC6-925A-296DD575DE6A}"/>
              </a:ext>
            </a:extLst>
          </p:cNvPr>
          <p:cNvSpPr>
            <a:spLocks noGrp="1"/>
          </p:cNvSpPr>
          <p:nvPr>
            <p:ph type="title"/>
          </p:nvPr>
        </p:nvSpPr>
        <p:spPr/>
        <p:txBody>
          <a:bodyPr/>
          <a:lstStyle/>
          <a:p>
            <a:r>
              <a:rPr lang="es-EC" dirty="0"/>
              <a:t>Sociedades por Acciones Simplificadas SAS</a:t>
            </a:r>
            <a:endParaRPr lang="en-US" dirty="0"/>
          </a:p>
        </p:txBody>
      </p:sp>
      <p:sp>
        <p:nvSpPr>
          <p:cNvPr id="3" name="Marcador de contenido 2">
            <a:extLst>
              <a:ext uri="{FF2B5EF4-FFF2-40B4-BE49-F238E27FC236}">
                <a16:creationId xmlns:a16="http://schemas.microsoft.com/office/drawing/2014/main" id="{59309585-FC6B-407B-A077-1E2A68F1D9A8}"/>
              </a:ext>
            </a:extLst>
          </p:cNvPr>
          <p:cNvSpPr>
            <a:spLocks noGrp="1"/>
          </p:cNvSpPr>
          <p:nvPr>
            <p:ph sz="half" idx="1"/>
          </p:nvPr>
        </p:nvSpPr>
        <p:spPr/>
        <p:txBody>
          <a:bodyPr/>
          <a:lstStyle/>
          <a:p>
            <a:r>
              <a:rPr lang="es-ES" b="1" dirty="0"/>
              <a:t>Sociedad por Acciones Simplificada (SAS)</a:t>
            </a:r>
          </a:p>
          <a:p>
            <a:pPr>
              <a:buFont typeface="Arial" panose="020B0604020202020204" pitchFamily="34" charset="0"/>
              <a:buChar char="•"/>
            </a:pPr>
            <a:r>
              <a:rPr lang="es-ES" b="1" dirty="0"/>
              <a:t>Interpretación:</a:t>
            </a:r>
            <a:r>
              <a:rPr lang="es-ES" dirty="0"/>
              <a:t> Es un tipo de sociedad flexible y moderna, que puede ser constituida por </a:t>
            </a:r>
            <a:r>
              <a:rPr lang="es-ES" b="1" dirty="0"/>
              <a:t>una sola persona (natural o jurídica)</a:t>
            </a:r>
            <a:r>
              <a:rPr lang="es-ES" dirty="0"/>
              <a:t>. Su capital está representado en acciones, pero se simplifican trámites y requisitos.</a:t>
            </a:r>
          </a:p>
          <a:p>
            <a:endParaRPr lang="en-US" dirty="0"/>
          </a:p>
        </p:txBody>
      </p:sp>
      <p:pic>
        <p:nvPicPr>
          <p:cNvPr id="4098" name="Picture 2" descr="Plantillas para logotipos de tiendas de mascotas gratis | Canva">
            <a:extLst>
              <a:ext uri="{FF2B5EF4-FFF2-40B4-BE49-F238E27FC236}">
                <a16:creationId xmlns:a16="http://schemas.microsoft.com/office/drawing/2014/main" id="{DDB484ED-ED7E-48B4-B8DB-E5887608BCA2}"/>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917993" y="2049664"/>
            <a:ext cx="19431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56 mil resultados de imágenes, fotos de stock e ilustraciones libres de  regalías para Floristería logo | Shutterstock">
            <a:extLst>
              <a:ext uri="{FF2B5EF4-FFF2-40B4-BE49-F238E27FC236}">
                <a16:creationId xmlns:a16="http://schemas.microsoft.com/office/drawing/2014/main" id="{49127C03-59FF-4B74-AF4D-07DB327A81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7464" y="4001294"/>
            <a:ext cx="1495425" cy="14097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Plantillas de Logos de plantas | Canva">
            <a:extLst>
              <a:ext uri="{FF2B5EF4-FFF2-40B4-BE49-F238E27FC236}">
                <a16:creationId xmlns:a16="http://schemas.microsoft.com/office/drawing/2014/main" id="{BD0F4575-84C3-48A4-8618-F887F2D0DEB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65385" y="2514600"/>
            <a:ext cx="19431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4641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59A556-9062-48B4-9DB1-8D3BE6094D45}"/>
              </a:ext>
            </a:extLst>
          </p:cNvPr>
          <p:cNvSpPr>
            <a:spLocks noGrp="1"/>
          </p:cNvSpPr>
          <p:nvPr>
            <p:ph type="title"/>
          </p:nvPr>
        </p:nvSpPr>
        <p:spPr/>
        <p:txBody>
          <a:bodyPr>
            <a:normAutofit fontScale="90000"/>
          </a:bodyPr>
          <a:lstStyle/>
          <a:p>
            <a:pPr algn="ctr"/>
            <a:r>
              <a:rPr lang="es-EC" sz="4400" b="1" dirty="0">
                <a:effectLst/>
                <a:latin typeface="Times New Roman" panose="02020603050405020304" pitchFamily="18" charset="0"/>
                <a:ea typeface="Times New Roman" panose="02020603050405020304" pitchFamily="18" charset="0"/>
              </a:rPr>
              <a:t>Organismos de control de las compañías en Ecuador</a:t>
            </a:r>
            <a:br>
              <a:rPr lang="en-US" sz="4400" b="1" dirty="0">
                <a:effectLst/>
                <a:latin typeface="Times New Roman" panose="02020603050405020304" pitchFamily="18" charset="0"/>
                <a:ea typeface="Times New Roman" panose="02020603050405020304" pitchFamily="18" charset="0"/>
              </a:rPr>
            </a:br>
            <a:endParaRPr lang="en-US" dirty="0"/>
          </a:p>
        </p:txBody>
      </p:sp>
      <p:sp>
        <p:nvSpPr>
          <p:cNvPr id="3" name="Marcador de contenido 2">
            <a:extLst>
              <a:ext uri="{FF2B5EF4-FFF2-40B4-BE49-F238E27FC236}">
                <a16:creationId xmlns:a16="http://schemas.microsoft.com/office/drawing/2014/main" id="{A537C664-739D-4067-9882-D6CC56554FC1}"/>
              </a:ext>
            </a:extLst>
          </p:cNvPr>
          <p:cNvSpPr>
            <a:spLocks noGrp="1"/>
          </p:cNvSpPr>
          <p:nvPr>
            <p:ph idx="1"/>
          </p:nvPr>
        </p:nvSpPr>
        <p:spPr/>
        <p:txBody>
          <a:bodyPr/>
          <a:lstStyle/>
          <a:p>
            <a:r>
              <a:rPr lang="es-EC" sz="2400" b="1" dirty="0">
                <a:effectLst/>
                <a:latin typeface="Times New Roman" panose="02020603050405020304" pitchFamily="18" charset="0"/>
                <a:ea typeface="Times New Roman" panose="02020603050405020304" pitchFamily="18" charset="0"/>
              </a:rPr>
              <a:t>Superintendencia de Compañías, Valores y Seguros (SCVS)</a:t>
            </a:r>
            <a:endParaRPr lang="en-US" sz="2400" dirty="0">
              <a:effectLst/>
              <a:latin typeface="Times New Roman" panose="02020603050405020304" pitchFamily="18" charset="0"/>
              <a:ea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Principal organismo de control de compañías en el país.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Supervisa: compañías anónimas, en comandita por acciones, de economía mixta, extranjeras, de responsabilidad limitada y sociedades por acciones simplificadas (SAS).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Puede solicitar información también a las compañías en nombre colectivo y en comandita simple.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C" dirty="0">
                <a:effectLst/>
                <a:latin typeface="Times New Roman" panose="02020603050405020304" pitchFamily="18" charset="0"/>
                <a:ea typeface="Times New Roman" panose="02020603050405020304" pitchFamily="18" charset="0"/>
                <a:cs typeface="Times New Roman" panose="02020603050405020304" pitchFamily="18" charset="0"/>
              </a:rPr>
              <a:t>Tiene facultad para emitir reglamentos y resoluciones que regulan la vida societaria (ej. constitución en línea, envío de información, juntas de socios).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6913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14768F-1468-46D5-B6AE-575842924199}"/>
              </a:ext>
            </a:extLst>
          </p:cNvPr>
          <p:cNvSpPr>
            <a:spLocks noGrp="1"/>
          </p:cNvSpPr>
          <p:nvPr>
            <p:ph type="title"/>
          </p:nvPr>
        </p:nvSpPr>
        <p:spPr/>
        <p:txBody>
          <a:bodyPr/>
          <a:lstStyle/>
          <a:p>
            <a:pPr algn="ctr"/>
            <a:r>
              <a:rPr lang="es-EC" sz="4400" b="1" dirty="0">
                <a:effectLst/>
                <a:latin typeface="Times New Roman" panose="02020603050405020304" pitchFamily="18" charset="0"/>
                <a:ea typeface="Times New Roman" panose="02020603050405020304" pitchFamily="18" charset="0"/>
              </a:rPr>
              <a:t>Otros organismos de control</a:t>
            </a:r>
            <a:br>
              <a:rPr lang="en-US" sz="4400" dirty="0">
                <a:effectLst/>
                <a:latin typeface="Times New Roman" panose="02020603050405020304" pitchFamily="18" charset="0"/>
                <a:ea typeface="Times New Roman" panose="02020603050405020304" pitchFamily="18" charset="0"/>
              </a:rPr>
            </a:br>
            <a:endParaRPr lang="en-US" dirty="0"/>
          </a:p>
        </p:txBody>
      </p:sp>
      <p:sp>
        <p:nvSpPr>
          <p:cNvPr id="3" name="Marcador de contenido 2">
            <a:extLst>
              <a:ext uri="{FF2B5EF4-FFF2-40B4-BE49-F238E27FC236}">
                <a16:creationId xmlns:a16="http://schemas.microsoft.com/office/drawing/2014/main" id="{C542C13C-9861-4AB7-86F4-AD041A3F40D8}"/>
              </a:ext>
            </a:extLst>
          </p:cNvPr>
          <p:cNvSpPr>
            <a:spLocks noGrp="1"/>
          </p:cNvSpPr>
          <p:nvPr>
            <p:ph idx="1"/>
          </p:nvPr>
        </p:nvSpPr>
        <p:spPr>
          <a:xfrm>
            <a:off x="838200" y="1825625"/>
            <a:ext cx="10515600" cy="3360524"/>
          </a:xfrm>
        </p:spPr>
        <p:txBody>
          <a:bodyPr/>
          <a:lstStyle/>
          <a:p>
            <a:pPr marL="0" lvl="0" indent="0">
              <a:buNone/>
              <a:tabLst>
                <a:tab pos="457200" algn="l"/>
              </a:tabLst>
            </a:pPr>
            <a:endParaRPr lang="en-US" sz="1200" dirty="0">
              <a:effectLst/>
              <a:latin typeface="Times New Roman" panose="02020603050405020304" pitchFamily="18" charset="0"/>
              <a:ea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800" b="1" dirty="0">
                <a:effectLst/>
                <a:latin typeface="Times New Roman" panose="02020603050405020304" pitchFamily="18" charset="0"/>
                <a:ea typeface="Times New Roman" panose="02020603050405020304" pitchFamily="18" charset="0"/>
                <a:cs typeface="Times New Roman" panose="02020603050405020304" pitchFamily="18" charset="0"/>
              </a:rPr>
              <a:t>Superintendencia de Bancos</a:t>
            </a:r>
            <a:r>
              <a:rPr lang="es-EC" sz="2800" dirty="0">
                <a:effectLst/>
                <a:latin typeface="Times New Roman" panose="02020603050405020304" pitchFamily="18" charset="0"/>
                <a:ea typeface="Times New Roman" panose="02020603050405020304" pitchFamily="18" charset="0"/>
                <a:cs typeface="Times New Roman" panose="02020603050405020304" pitchFamily="18" charset="0"/>
              </a:rPr>
              <a:t>: controla bancos.</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800" b="1" dirty="0">
                <a:effectLst/>
                <a:latin typeface="Times New Roman" panose="02020603050405020304" pitchFamily="18" charset="0"/>
                <a:ea typeface="Times New Roman" panose="02020603050405020304" pitchFamily="18" charset="0"/>
                <a:cs typeface="Times New Roman" panose="02020603050405020304" pitchFamily="18" charset="0"/>
              </a:rPr>
              <a:t>Superintendencia de Economía Popular y Solidaria (SEPS)</a:t>
            </a:r>
            <a:r>
              <a:rPr lang="es-EC" sz="2800" dirty="0">
                <a:effectLst/>
                <a:latin typeface="Times New Roman" panose="02020603050405020304" pitchFamily="18" charset="0"/>
                <a:ea typeface="Times New Roman" panose="02020603050405020304" pitchFamily="18" charset="0"/>
                <a:cs typeface="Times New Roman" panose="02020603050405020304" pitchFamily="18" charset="0"/>
              </a:rPr>
              <a:t>: controla cooperativas de ahorro y crédito.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800" b="1" dirty="0">
                <a:effectLst/>
                <a:latin typeface="Times New Roman" panose="02020603050405020304" pitchFamily="18" charset="0"/>
                <a:ea typeface="Times New Roman" panose="02020603050405020304" pitchFamily="18" charset="0"/>
                <a:cs typeface="Times New Roman" panose="02020603050405020304" pitchFamily="18" charset="0"/>
              </a:rPr>
              <a:t>SRI</a:t>
            </a:r>
            <a:r>
              <a:rPr lang="es-EC" sz="2800" dirty="0">
                <a:effectLst/>
                <a:latin typeface="Times New Roman" panose="02020603050405020304" pitchFamily="18" charset="0"/>
                <a:ea typeface="Times New Roman" panose="02020603050405020304" pitchFamily="18" charset="0"/>
                <a:cs typeface="Times New Roman" panose="02020603050405020304" pitchFamily="18" charset="0"/>
              </a:rPr>
              <a:t>: control tributario.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800" b="1" dirty="0">
                <a:effectLst/>
                <a:latin typeface="Times New Roman" panose="02020603050405020304" pitchFamily="18" charset="0"/>
                <a:ea typeface="Times New Roman" panose="02020603050405020304" pitchFamily="18" charset="0"/>
                <a:cs typeface="Times New Roman" panose="02020603050405020304" pitchFamily="18" charset="0"/>
              </a:rPr>
              <a:t>UAFE</a:t>
            </a:r>
            <a:r>
              <a:rPr lang="es-EC" sz="2800" dirty="0">
                <a:effectLst/>
                <a:latin typeface="Times New Roman" panose="02020603050405020304" pitchFamily="18" charset="0"/>
                <a:ea typeface="Times New Roman" panose="02020603050405020304" pitchFamily="18" charset="0"/>
                <a:cs typeface="Times New Roman" panose="02020603050405020304" pitchFamily="18" charset="0"/>
              </a:rPr>
              <a:t>: prevención de lavado de activos.</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61787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675F84-C0EE-47A0-A2BF-E27E60FD8CE1}"/>
              </a:ext>
            </a:extLst>
          </p:cNvPr>
          <p:cNvSpPr>
            <a:spLocks noGrp="1"/>
          </p:cNvSpPr>
          <p:nvPr>
            <p:ph type="title"/>
          </p:nvPr>
        </p:nvSpPr>
        <p:spPr/>
        <p:txBody>
          <a:bodyPr>
            <a:normAutofit fontScale="90000"/>
          </a:bodyPr>
          <a:lstStyle/>
          <a:p>
            <a:pPr algn="ctr"/>
            <a:r>
              <a:rPr lang="es-EC" sz="4400" b="1" dirty="0">
                <a:effectLst/>
                <a:latin typeface="Times New Roman" panose="02020603050405020304" pitchFamily="18" charset="0"/>
                <a:ea typeface="Times New Roman" panose="02020603050405020304" pitchFamily="18" charset="0"/>
              </a:rPr>
              <a:t>Obligaciones principales de las compañías bajo control de la SCVS</a:t>
            </a:r>
            <a:br>
              <a:rPr lang="en-US" sz="4400" dirty="0">
                <a:effectLst/>
                <a:latin typeface="Times New Roman" panose="02020603050405020304" pitchFamily="18" charset="0"/>
                <a:ea typeface="Times New Roman" panose="02020603050405020304" pitchFamily="18" charset="0"/>
              </a:rPr>
            </a:br>
            <a:endParaRPr lang="en-US" dirty="0"/>
          </a:p>
        </p:txBody>
      </p:sp>
      <p:sp>
        <p:nvSpPr>
          <p:cNvPr id="3" name="Marcador de contenido 2">
            <a:extLst>
              <a:ext uri="{FF2B5EF4-FFF2-40B4-BE49-F238E27FC236}">
                <a16:creationId xmlns:a16="http://schemas.microsoft.com/office/drawing/2014/main" id="{37DCBE5A-80A0-4495-9731-A6F4AC42B791}"/>
              </a:ext>
            </a:extLst>
          </p:cNvPr>
          <p:cNvSpPr>
            <a:spLocks noGrp="1"/>
          </p:cNvSpPr>
          <p:nvPr>
            <p:ph idx="1"/>
          </p:nvPr>
        </p:nvSpPr>
        <p:spPr/>
        <p:txBody>
          <a:bodyPr/>
          <a:lstStyle/>
          <a:p>
            <a:endParaRPr lang="en-US" dirty="0"/>
          </a:p>
        </p:txBody>
      </p:sp>
      <p:sp>
        <p:nvSpPr>
          <p:cNvPr id="5" name="CuadroTexto 4">
            <a:extLst>
              <a:ext uri="{FF2B5EF4-FFF2-40B4-BE49-F238E27FC236}">
                <a16:creationId xmlns:a16="http://schemas.microsoft.com/office/drawing/2014/main" id="{3731E482-24C2-4D14-849E-108715BB73C5}"/>
              </a:ext>
            </a:extLst>
          </p:cNvPr>
          <p:cNvSpPr txBox="1"/>
          <p:nvPr/>
        </p:nvSpPr>
        <p:spPr>
          <a:xfrm>
            <a:off x="1105469" y="2306472"/>
            <a:ext cx="9567080" cy="3447098"/>
          </a:xfrm>
          <a:prstGeom prst="rect">
            <a:avLst/>
          </a:prstGeom>
          <a:noFill/>
        </p:spPr>
        <p:txBody>
          <a:bodyPr wrap="square">
            <a:spAutoFit/>
          </a:bodyPr>
          <a:lstStyle/>
          <a:p>
            <a:pPr lvl="0">
              <a:tabLst>
                <a:tab pos="457200" algn="l"/>
              </a:tabLst>
            </a:pPr>
            <a:endParaRPr lang="en-US" sz="2000" dirty="0">
              <a:effectLst/>
              <a:latin typeface="Times New Roman" panose="02020603050405020304" pitchFamily="18" charset="0"/>
              <a:ea typeface="Times New Roman" panose="02020603050405020304" pitchFamily="18" charset="0"/>
            </a:endParaRPr>
          </a:p>
          <a:p>
            <a:r>
              <a:rPr lang="es-EC" sz="2000" dirty="0">
                <a:effectLst/>
                <a:latin typeface="Calibri" panose="020F0502020204030204" pitchFamily="34" charset="0"/>
                <a:ea typeface="Calibri" panose="020F0502020204030204" pitchFamily="34" charset="0"/>
                <a:cs typeface="Times New Roman" panose="02020603050405020304" pitchFamily="18" charset="0"/>
              </a:rPr>
              <a:t>Presentar, durante el primer cuatrimestre del año:</a:t>
            </a:r>
            <a:br>
              <a:rPr lang="es-EC" sz="2000" dirty="0">
                <a:effectLst/>
                <a:latin typeface="Calibri" panose="020F0502020204030204" pitchFamily="34" charset="0"/>
                <a:ea typeface="Calibri" panose="020F0502020204030204" pitchFamily="34" charset="0"/>
                <a:cs typeface="Times New Roman" panose="02020603050405020304" pitchFamily="18" charset="0"/>
              </a:rPr>
            </a:br>
            <a:r>
              <a:rPr lang="es-EC" sz="2000" dirty="0">
                <a:effectLst/>
                <a:latin typeface="Calibri" panose="020F0502020204030204" pitchFamily="34" charset="0"/>
                <a:ea typeface="Calibri" panose="020F0502020204030204" pitchFamily="34" charset="0"/>
                <a:cs typeface="Times New Roman" panose="02020603050405020304" pitchFamily="18" charset="0"/>
              </a:rPr>
              <a:t>a) Estados financieros completos e informes de administradores</a:t>
            </a:r>
          </a:p>
          <a:p>
            <a:pPr marL="742950" lvl="1" indent="-285750">
              <a:buSzPts val="1000"/>
              <a:buFont typeface="Courier New" panose="02070309020205020404" pitchFamily="49" charset="0"/>
              <a:buChar char="o"/>
              <a:tabLst>
                <a:tab pos="914400" algn="l"/>
              </a:tabLst>
            </a:pPr>
            <a: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t>b) Nómina de administradores, representantes legales y socios/accionistas (incluyendo beneficiarios efectivos).</a:t>
            </a:r>
            <a:b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t>c) Identificación de accionistas con más del 10% de participación (en el caso de compañías anónimas en bolsa).</a:t>
            </a:r>
            <a:b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t>d) Cualquier otro dato que exija la SCVS.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t>Las transferencias de acciones y participaciones deben notificarse a la SCVS.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s-EC" sz="2000" dirty="0">
                <a:effectLst/>
                <a:latin typeface="Times New Roman" panose="02020603050405020304" pitchFamily="18" charset="0"/>
                <a:ea typeface="Times New Roman" panose="02020603050405020304" pitchFamily="18" charset="0"/>
                <a:cs typeface="Times New Roman" panose="02020603050405020304" pitchFamily="18" charset="0"/>
              </a:rPr>
              <a:t>Toda la información se envía en línea, mediante su sistema informático.</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31457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325C72-1798-4D9C-8F5E-3E7A44855FB0}"/>
              </a:ext>
            </a:extLst>
          </p:cNvPr>
          <p:cNvSpPr>
            <a:spLocks noGrp="1"/>
          </p:cNvSpPr>
          <p:nvPr>
            <p:ph type="ctrTitle"/>
          </p:nvPr>
        </p:nvSpPr>
        <p:spPr>
          <a:xfrm>
            <a:off x="1524000" y="668741"/>
            <a:ext cx="9144000" cy="1705970"/>
          </a:xfrm>
        </p:spPr>
        <p:txBody>
          <a:bodyPr>
            <a:normAutofit fontScale="90000"/>
          </a:bodyPr>
          <a:lstStyle/>
          <a:p>
            <a:r>
              <a:rPr lang="es-EC" dirty="0"/>
              <a:t>COMPAÑÍA EN NOMBRE COLECTIVO</a:t>
            </a:r>
            <a:endParaRPr lang="en-US" dirty="0"/>
          </a:p>
        </p:txBody>
      </p:sp>
      <p:sp>
        <p:nvSpPr>
          <p:cNvPr id="3" name="Subtítulo 2">
            <a:extLst>
              <a:ext uri="{FF2B5EF4-FFF2-40B4-BE49-F238E27FC236}">
                <a16:creationId xmlns:a16="http://schemas.microsoft.com/office/drawing/2014/main" id="{3039ECA0-A7EB-4E42-B197-9BC066B94DE1}"/>
              </a:ext>
            </a:extLst>
          </p:cNvPr>
          <p:cNvSpPr>
            <a:spLocks noGrp="1"/>
          </p:cNvSpPr>
          <p:nvPr>
            <p:ph type="subTitle" idx="1"/>
          </p:nvPr>
        </p:nvSpPr>
        <p:spPr>
          <a:xfrm>
            <a:off x="1524000" y="2975212"/>
            <a:ext cx="9144000" cy="2634018"/>
          </a:xfrm>
        </p:spPr>
        <p:txBody>
          <a:bodyPr>
            <a:normAutofit/>
          </a:bodyPr>
          <a:lstStyle/>
          <a:p>
            <a:pPr algn="just"/>
            <a:r>
              <a:rPr lang="es-EC" sz="3200" b="1" dirty="0"/>
              <a:t>Definición:</a:t>
            </a:r>
            <a:r>
              <a:rPr lang="es-EC" sz="3200" dirty="0"/>
              <a:t> Jurista Salgado (2015): “Esta compañía representa una irrestricta confianza entre los asociados, ya que responden incluso con su patrimonio propio. La administración les corresponde a todos los socios, salvo que se pacte lo contrario”.</a:t>
            </a:r>
            <a:endParaRPr lang="en-US" sz="3200" dirty="0"/>
          </a:p>
        </p:txBody>
      </p:sp>
    </p:spTree>
    <p:extLst>
      <p:ext uri="{BB962C8B-B14F-4D97-AF65-F5344CB8AC3E}">
        <p14:creationId xmlns:p14="http://schemas.microsoft.com/office/powerpoint/2010/main" val="36751379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AB3111-B541-4183-A131-EEBDF489B4BD}"/>
              </a:ext>
            </a:extLst>
          </p:cNvPr>
          <p:cNvSpPr>
            <a:spLocks noGrp="1"/>
          </p:cNvSpPr>
          <p:nvPr>
            <p:ph type="ctrTitle"/>
          </p:nvPr>
        </p:nvSpPr>
        <p:spPr/>
        <p:txBody>
          <a:bodyPr>
            <a:normAutofit fontScale="90000"/>
          </a:bodyPr>
          <a:lstStyle/>
          <a:p>
            <a:pPr marL="514350" indent="-514350">
              <a:buFont typeface="+mj-lt"/>
              <a:buAutoNum type="arabicPeriod"/>
            </a:pPr>
            <a:r>
              <a:rPr lang="es-EC" sz="2800" b="1" dirty="0"/>
              <a:t>Fundamento Legal</a:t>
            </a:r>
            <a:r>
              <a:rPr lang="es-EC" sz="2800" dirty="0"/>
              <a:t>:</a:t>
            </a:r>
            <a:br>
              <a:rPr lang="es-EC" sz="2800" dirty="0"/>
            </a:br>
            <a:br>
              <a:rPr lang="es-EC" sz="2800" dirty="0"/>
            </a:br>
            <a:r>
              <a:rPr lang="es-EC" sz="2800" dirty="0"/>
              <a:t>Se regula en los artículos 36 al 58 de la Ley de Compañías</a:t>
            </a:r>
            <a:br>
              <a:rPr lang="es-EC" sz="2800" dirty="0"/>
            </a:br>
            <a:r>
              <a:rPr lang="es-EC" sz="2800" dirty="0"/>
              <a:t>Es una compañía de tipo personalista</a:t>
            </a:r>
            <a:br>
              <a:rPr lang="es-EC" sz="2800" dirty="0"/>
            </a:br>
            <a:r>
              <a:rPr lang="es-EC" sz="2800" dirty="0"/>
              <a:t>Importa más la persona y la confianza entre socios que el capital aportado.</a:t>
            </a:r>
            <a:endParaRPr lang="en-US" sz="2800" dirty="0"/>
          </a:p>
        </p:txBody>
      </p:sp>
      <p:sp>
        <p:nvSpPr>
          <p:cNvPr id="3" name="Subtítulo 2">
            <a:extLst>
              <a:ext uri="{FF2B5EF4-FFF2-40B4-BE49-F238E27FC236}">
                <a16:creationId xmlns:a16="http://schemas.microsoft.com/office/drawing/2014/main" id="{4E2B584F-7DF6-404D-9544-5A5212174D7C}"/>
              </a:ext>
            </a:extLst>
          </p:cNvPr>
          <p:cNvSpPr>
            <a:spLocks noGrp="1"/>
          </p:cNvSpPr>
          <p:nvPr>
            <p:ph type="subTitle" idx="1"/>
          </p:nvPr>
        </p:nvSpPr>
        <p:spPr>
          <a:xfrm>
            <a:off x="1524000" y="3602038"/>
            <a:ext cx="9144000" cy="2798762"/>
          </a:xfrm>
        </p:spPr>
        <p:txBody>
          <a:bodyPr>
            <a:noAutofit/>
          </a:bodyPr>
          <a:lstStyle/>
          <a:p>
            <a:r>
              <a:rPr lang="es-EC" sz="2800" dirty="0"/>
              <a:t>Características principales:</a:t>
            </a:r>
          </a:p>
          <a:p>
            <a:pPr marL="342900" indent="-342900">
              <a:buFont typeface="Arial" panose="020B0604020202020204" pitchFamily="34" charset="0"/>
              <a:buChar char="•"/>
            </a:pPr>
            <a:r>
              <a:rPr lang="es-EC" sz="2800" dirty="0"/>
              <a:t>Solo pueden formar personas naturales (no jurídicas)</a:t>
            </a:r>
          </a:p>
          <a:p>
            <a:pPr marL="342900" indent="-342900">
              <a:buFont typeface="Arial" panose="020B0604020202020204" pitchFamily="34" charset="0"/>
              <a:buChar char="•"/>
            </a:pPr>
            <a:r>
              <a:rPr lang="es-EC" sz="2800" dirty="0"/>
              <a:t>Se basa en la confianza mutua entre los socios</a:t>
            </a:r>
          </a:p>
          <a:p>
            <a:pPr marL="342900" indent="-342900">
              <a:buFont typeface="Arial" panose="020B0604020202020204" pitchFamily="34" charset="0"/>
              <a:buChar char="•"/>
            </a:pPr>
            <a:r>
              <a:rPr lang="es-EC" sz="2800" dirty="0"/>
              <a:t>No esta bajo control de la Superintendencia de Compañías, según el art. 431.</a:t>
            </a:r>
            <a:endParaRPr lang="en-US" sz="2800" dirty="0"/>
          </a:p>
        </p:txBody>
      </p:sp>
    </p:spTree>
    <p:extLst>
      <p:ext uri="{BB962C8B-B14F-4D97-AF65-F5344CB8AC3E}">
        <p14:creationId xmlns:p14="http://schemas.microsoft.com/office/powerpoint/2010/main" val="2216674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627ED4-FFB6-45FB-A8C3-487B9F666D78}"/>
              </a:ext>
            </a:extLst>
          </p:cNvPr>
          <p:cNvSpPr>
            <a:spLocks noGrp="1"/>
          </p:cNvSpPr>
          <p:nvPr>
            <p:ph type="ctrTitle"/>
          </p:nvPr>
        </p:nvSpPr>
        <p:spPr>
          <a:xfrm>
            <a:off x="1524000" y="1122362"/>
            <a:ext cx="9144000" cy="5735638"/>
          </a:xfrm>
        </p:spPr>
        <p:txBody>
          <a:bodyPr>
            <a:normAutofit fontScale="90000"/>
          </a:bodyPr>
          <a:lstStyle/>
          <a:p>
            <a:r>
              <a:rPr lang="es-EC" sz="2800" b="1" i="1" dirty="0"/>
              <a:t>Razón Social y Capital:</a:t>
            </a:r>
            <a:br>
              <a:rPr lang="es-EC" sz="2800" b="1" i="1" dirty="0"/>
            </a:br>
            <a:r>
              <a:rPr lang="es-EC" sz="2800" dirty="0"/>
              <a:t>- La razón social lleva el nombre de uno o varios socios, más la frase “y compañía”.</a:t>
            </a:r>
            <a:br>
              <a:rPr lang="es-EC" sz="2800" dirty="0"/>
            </a:br>
            <a:r>
              <a:rPr lang="es-EC" sz="2800" dirty="0"/>
              <a:t>- No existe monto mínimo de capital, pero debe estar pagado al menos el 50% del capital suscrito.</a:t>
            </a:r>
            <a:br>
              <a:rPr lang="es-EC" sz="2800" dirty="0"/>
            </a:br>
            <a:r>
              <a:rPr lang="es-EC" sz="2800" b="1" dirty="0"/>
              <a:t>Responsabilidad de los socios</a:t>
            </a:r>
            <a:br>
              <a:rPr lang="es-EC" sz="2800" dirty="0"/>
            </a:br>
            <a:r>
              <a:rPr lang="es-EC" sz="2800" dirty="0"/>
              <a:t>- Los socios responden solidariamente e ilimitadamente por las obligaciones de la compañía</a:t>
            </a:r>
            <a:br>
              <a:rPr lang="es-EC" sz="2800" dirty="0"/>
            </a:br>
            <a:r>
              <a:rPr lang="es-EC" sz="2800" dirty="0"/>
              <a:t>- Esto significa que si la compañía no puede pagar sus deudas, los socios deben responder con su propio patrimonio.</a:t>
            </a:r>
            <a:br>
              <a:rPr lang="es-EC" sz="2800" dirty="0"/>
            </a:br>
            <a:r>
              <a:rPr lang="es-EC" sz="2800" b="1" dirty="0"/>
              <a:t>Constitución y Reformas</a:t>
            </a:r>
            <a:br>
              <a:rPr lang="es-EC" sz="2800" dirty="0"/>
            </a:br>
            <a:r>
              <a:rPr lang="es-EC" sz="2800" dirty="0"/>
              <a:t>- Se constituye ante un notario, no ante un juez</a:t>
            </a:r>
            <a:br>
              <a:rPr lang="es-EC" sz="2800" dirty="0"/>
            </a:br>
            <a:r>
              <a:rPr lang="es-EC" sz="2800" dirty="0"/>
              <a:t>- Esto se debe a reformas del COGEP y la Ley Notarial</a:t>
            </a:r>
            <a:br>
              <a:rPr lang="es-EC" sz="2800" dirty="0"/>
            </a:br>
            <a:r>
              <a:rPr lang="es-EC" sz="2800" dirty="0"/>
              <a:t>- Cual modificación o reforma también se realiza ante notario. </a:t>
            </a:r>
            <a:br>
              <a:rPr lang="es-EC" sz="2800" dirty="0"/>
            </a:br>
            <a:br>
              <a:rPr lang="es-EC" sz="2800" dirty="0"/>
            </a:br>
            <a:endParaRPr lang="en-US" sz="2800" dirty="0"/>
          </a:p>
        </p:txBody>
      </p:sp>
    </p:spTree>
    <p:extLst>
      <p:ext uri="{BB962C8B-B14F-4D97-AF65-F5344CB8AC3E}">
        <p14:creationId xmlns:p14="http://schemas.microsoft.com/office/powerpoint/2010/main" val="34836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B4DDBC9-51CA-4EA0-92E6-8B05B2CCD3F6}"/>
              </a:ext>
            </a:extLst>
          </p:cNvPr>
          <p:cNvSpPr/>
          <p:nvPr/>
        </p:nvSpPr>
        <p:spPr>
          <a:xfrm>
            <a:off x="3063921" y="641446"/>
            <a:ext cx="6537277" cy="9143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800" dirty="0"/>
              <a:t>Compañía en Comandita simple</a:t>
            </a:r>
            <a:endParaRPr lang="en-US" sz="2800" dirty="0"/>
          </a:p>
        </p:txBody>
      </p:sp>
      <p:sp>
        <p:nvSpPr>
          <p:cNvPr id="3" name="Rectángulo 2">
            <a:extLst>
              <a:ext uri="{FF2B5EF4-FFF2-40B4-BE49-F238E27FC236}">
                <a16:creationId xmlns:a16="http://schemas.microsoft.com/office/drawing/2014/main" id="{3BF4C0AA-5445-4A40-BFC7-B0245457A2AE}"/>
              </a:ext>
            </a:extLst>
          </p:cNvPr>
          <p:cNvSpPr/>
          <p:nvPr/>
        </p:nvSpPr>
        <p:spPr>
          <a:xfrm>
            <a:off x="1255594" y="2442948"/>
            <a:ext cx="4603847" cy="15421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000" dirty="0"/>
              <a:t>Fundamento Legal </a:t>
            </a:r>
          </a:p>
          <a:p>
            <a:pPr algn="ctr"/>
            <a:r>
              <a:rPr lang="es-EC" sz="2000" dirty="0"/>
              <a:t>Regida por los artículos 59 al 73 de la Ley de Compañías.</a:t>
            </a:r>
          </a:p>
          <a:p>
            <a:pPr algn="ctr"/>
            <a:r>
              <a:rPr lang="es-EC" sz="2000" dirty="0"/>
              <a:t>Es una compañía de tipo personalista</a:t>
            </a:r>
            <a:endParaRPr lang="en-US" sz="2000" dirty="0"/>
          </a:p>
        </p:txBody>
      </p:sp>
      <p:sp>
        <p:nvSpPr>
          <p:cNvPr id="4" name="Rectángulo 3">
            <a:extLst>
              <a:ext uri="{FF2B5EF4-FFF2-40B4-BE49-F238E27FC236}">
                <a16:creationId xmlns:a16="http://schemas.microsoft.com/office/drawing/2014/main" id="{67EF450A-9523-42A3-95BF-4B5A7B86B302}"/>
              </a:ext>
            </a:extLst>
          </p:cNvPr>
          <p:cNvSpPr/>
          <p:nvPr/>
        </p:nvSpPr>
        <p:spPr>
          <a:xfrm>
            <a:off x="6332560" y="2442948"/>
            <a:ext cx="4995081" cy="1364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000" dirty="0"/>
              <a:t>Tipos de Socios</a:t>
            </a:r>
          </a:p>
          <a:p>
            <a:pPr marL="342900" indent="-342900" algn="ctr">
              <a:buAutoNum type="arabicPeriod"/>
            </a:pPr>
            <a:r>
              <a:rPr lang="es-EC" sz="2000" dirty="0"/>
              <a:t>Socios Comanditados- administran la compañía</a:t>
            </a:r>
          </a:p>
          <a:p>
            <a:pPr marL="342900" indent="-342900" algn="ctr">
              <a:buAutoNum type="arabicPeriod"/>
            </a:pPr>
            <a:r>
              <a:rPr lang="es-EC" sz="2000" dirty="0"/>
              <a:t>2. Socios Comanditarios- aportan capital</a:t>
            </a:r>
            <a:endParaRPr lang="en-US" sz="2000" dirty="0"/>
          </a:p>
        </p:txBody>
      </p:sp>
      <p:sp>
        <p:nvSpPr>
          <p:cNvPr id="6" name="Rectángulo 5">
            <a:extLst>
              <a:ext uri="{FF2B5EF4-FFF2-40B4-BE49-F238E27FC236}">
                <a16:creationId xmlns:a16="http://schemas.microsoft.com/office/drawing/2014/main" id="{838875E4-D0FB-4925-9832-D79F3FB1BFCE}"/>
              </a:ext>
            </a:extLst>
          </p:cNvPr>
          <p:cNvSpPr/>
          <p:nvPr/>
        </p:nvSpPr>
        <p:spPr>
          <a:xfrm>
            <a:off x="3343701" y="4517409"/>
            <a:ext cx="6823881" cy="15421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000" dirty="0"/>
              <a:t>Responsabilidad de los Socios</a:t>
            </a:r>
          </a:p>
          <a:p>
            <a:pPr marL="285750" indent="-285750" algn="ctr">
              <a:buFontTx/>
              <a:buChar char="-"/>
            </a:pPr>
            <a:r>
              <a:rPr lang="es-EC" sz="2000" dirty="0"/>
              <a:t>Comanditados: responde solidaria e ilimitadamente con su patrimonio.</a:t>
            </a:r>
          </a:p>
          <a:p>
            <a:pPr algn="ctr"/>
            <a:r>
              <a:rPr lang="es-EC" sz="2000" dirty="0"/>
              <a:t>- Comanditarios: responden solo hasta el monto de su aporte.</a:t>
            </a:r>
            <a:endParaRPr lang="en-US" sz="2000" dirty="0"/>
          </a:p>
        </p:txBody>
      </p:sp>
      <p:cxnSp>
        <p:nvCxnSpPr>
          <p:cNvPr id="8" name="Conector recto de flecha 7">
            <a:extLst>
              <a:ext uri="{FF2B5EF4-FFF2-40B4-BE49-F238E27FC236}">
                <a16:creationId xmlns:a16="http://schemas.microsoft.com/office/drawing/2014/main" id="{279FE686-336C-4F20-AEC6-66EECB916D56}"/>
              </a:ext>
            </a:extLst>
          </p:cNvPr>
          <p:cNvCxnSpPr/>
          <p:nvPr/>
        </p:nvCxnSpPr>
        <p:spPr>
          <a:xfrm>
            <a:off x="3343701" y="1453483"/>
            <a:ext cx="91440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C41284CE-BAEF-4262-B08A-0D150ABD784A}"/>
              </a:ext>
            </a:extLst>
          </p:cNvPr>
          <p:cNvCxnSpPr/>
          <p:nvPr/>
        </p:nvCxnSpPr>
        <p:spPr>
          <a:xfrm flipH="1">
            <a:off x="6332559" y="3985144"/>
            <a:ext cx="509522" cy="53226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Conector recto de flecha 15">
            <a:extLst>
              <a:ext uri="{FF2B5EF4-FFF2-40B4-BE49-F238E27FC236}">
                <a16:creationId xmlns:a16="http://schemas.microsoft.com/office/drawing/2014/main" id="{07689EDE-C6F6-488F-9F33-549E741140FB}"/>
              </a:ext>
            </a:extLst>
          </p:cNvPr>
          <p:cNvCxnSpPr/>
          <p:nvPr/>
        </p:nvCxnSpPr>
        <p:spPr>
          <a:xfrm>
            <a:off x="-245660" y="204716"/>
            <a:ext cx="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a:extLst>
              <a:ext uri="{FF2B5EF4-FFF2-40B4-BE49-F238E27FC236}">
                <a16:creationId xmlns:a16="http://schemas.microsoft.com/office/drawing/2014/main" id="{11739364-71A8-44B1-82F4-27014AF9165A}"/>
              </a:ext>
            </a:extLst>
          </p:cNvPr>
          <p:cNvCxnSpPr/>
          <p:nvPr/>
        </p:nvCxnSpPr>
        <p:spPr>
          <a:xfrm flipH="1">
            <a:off x="8229600" y="1562665"/>
            <a:ext cx="450376" cy="67556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0855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6AD96F-047B-4730-9272-332D3BBE6C4C}"/>
              </a:ext>
            </a:extLst>
          </p:cNvPr>
          <p:cNvSpPr>
            <a:spLocks noGrp="1"/>
          </p:cNvSpPr>
          <p:nvPr>
            <p:ph type="title"/>
          </p:nvPr>
        </p:nvSpPr>
        <p:spPr>
          <a:xfrm>
            <a:off x="838200" y="365125"/>
            <a:ext cx="10515600" cy="3063875"/>
          </a:xfrm>
        </p:spPr>
        <p:txBody>
          <a:bodyPr>
            <a:normAutofit fontScale="90000"/>
          </a:bodyPr>
          <a:lstStyle/>
          <a:p>
            <a:r>
              <a:rPr lang="es-ES" b="1" dirty="0"/>
              <a:t>Ejemplo:</a:t>
            </a:r>
            <a:r>
              <a:rPr lang="es-ES" dirty="0"/>
              <a:t> Una empresa con domicilio en Quito, pero que firma un contrato en Cuenca y tiene sucursal allí, puede ser demandada en Cuenca.</a:t>
            </a:r>
            <a:br>
              <a:rPr lang="es-ES" dirty="0"/>
            </a:br>
            <a:endParaRPr lang="en-US" dirty="0"/>
          </a:p>
        </p:txBody>
      </p:sp>
    </p:spTree>
    <p:extLst>
      <p:ext uri="{BB962C8B-B14F-4D97-AF65-F5344CB8AC3E}">
        <p14:creationId xmlns:p14="http://schemas.microsoft.com/office/powerpoint/2010/main" val="503426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5B6CD42-2A15-4790-BDF8-9ADFD263C610}"/>
              </a:ext>
            </a:extLst>
          </p:cNvPr>
          <p:cNvSpPr/>
          <p:nvPr/>
        </p:nvSpPr>
        <p:spPr>
          <a:xfrm>
            <a:off x="1951630" y="818866"/>
            <a:ext cx="9567080" cy="5800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800" b="1" dirty="0"/>
              <a:t>Características Principales</a:t>
            </a:r>
          </a:p>
          <a:p>
            <a:pPr marL="285750" indent="-285750" algn="ctr">
              <a:buFontTx/>
              <a:buChar char="-"/>
            </a:pPr>
            <a:r>
              <a:rPr lang="es-EC" sz="2800" dirty="0"/>
              <a:t>Solo pueden integrarla persona natural</a:t>
            </a:r>
          </a:p>
          <a:p>
            <a:pPr marL="285750" indent="-285750" algn="ctr">
              <a:buFontTx/>
              <a:buChar char="-"/>
            </a:pPr>
            <a:r>
              <a:rPr lang="es-EC" sz="2800" dirty="0"/>
              <a:t>No esta bajo control de la Superintendencia de Compañías (art 431)</a:t>
            </a:r>
          </a:p>
          <a:p>
            <a:pPr marL="285750" indent="-285750" algn="ctr">
              <a:buFontTx/>
              <a:buChar char="-"/>
            </a:pPr>
            <a:r>
              <a:rPr lang="es-EC" sz="2800" dirty="0"/>
              <a:t>La razón social debe incluir el nombre de un socio comandito</a:t>
            </a:r>
          </a:p>
          <a:p>
            <a:pPr marL="285750" indent="-285750" algn="ctr">
              <a:buFontTx/>
              <a:buChar char="-"/>
            </a:pPr>
            <a:r>
              <a:rPr lang="es-EC" sz="2800" dirty="0"/>
              <a:t>- Requiere al menos un socio comandita y uno comanditario</a:t>
            </a:r>
          </a:p>
          <a:p>
            <a:pPr marL="285750" indent="-285750" algn="ctr">
              <a:buFontTx/>
              <a:buChar char="-"/>
            </a:pPr>
            <a:r>
              <a:rPr lang="es-EC" sz="2800" b="1" dirty="0"/>
              <a:t>Se constituye ante notario</a:t>
            </a:r>
          </a:p>
          <a:p>
            <a:pPr marL="285750" indent="-285750" algn="ctr">
              <a:buFontTx/>
              <a:buChar char="-"/>
            </a:pPr>
            <a:r>
              <a:rPr lang="es-EC" sz="2800" dirty="0"/>
              <a:t>-Las reformas también se realizan ante notario</a:t>
            </a:r>
          </a:p>
          <a:p>
            <a:pPr algn="ctr"/>
            <a:r>
              <a:rPr lang="es-EC" sz="2800" b="1" dirty="0"/>
              <a:t>Disposiciones Comunes (Art. 74 al 91)</a:t>
            </a:r>
          </a:p>
          <a:p>
            <a:pPr marL="285750" indent="-285750" algn="ctr">
              <a:buFontTx/>
              <a:buChar char="-"/>
            </a:pPr>
            <a:r>
              <a:rPr lang="es-EC" sz="2800" dirty="0"/>
              <a:t>Comparten normas con la compañía en nombre colectivo</a:t>
            </a:r>
          </a:p>
          <a:p>
            <a:pPr marL="285750" indent="-285750" algn="ctr">
              <a:buFontTx/>
              <a:buChar char="-"/>
            </a:pPr>
            <a:r>
              <a:rPr lang="es-EC" sz="2800" dirty="0"/>
              <a:t>- La exclusión de un socio no disuelve la compañía</a:t>
            </a:r>
          </a:p>
          <a:p>
            <a:pPr marL="285750" indent="-285750" algn="ctr">
              <a:buFontTx/>
              <a:buChar char="-"/>
            </a:pPr>
            <a:r>
              <a:rPr lang="es-EC" sz="2800" dirty="0"/>
              <a:t>-Se establecen las condiciones para  excluir socios y mantener la sociedad</a:t>
            </a:r>
          </a:p>
          <a:p>
            <a:pPr marL="285750" indent="-285750" algn="ctr">
              <a:buFontTx/>
              <a:buChar char="-"/>
            </a:pPr>
            <a:endParaRPr lang="en-US" dirty="0"/>
          </a:p>
        </p:txBody>
      </p:sp>
      <p:sp>
        <p:nvSpPr>
          <p:cNvPr id="3" name="Rectángulo 2">
            <a:extLst>
              <a:ext uri="{FF2B5EF4-FFF2-40B4-BE49-F238E27FC236}">
                <a16:creationId xmlns:a16="http://schemas.microsoft.com/office/drawing/2014/main" id="{9A9837CF-BF41-4E3A-B035-C3032BA270A8}"/>
              </a:ext>
            </a:extLst>
          </p:cNvPr>
          <p:cNvSpPr/>
          <p:nvPr/>
        </p:nvSpPr>
        <p:spPr>
          <a:xfrm>
            <a:off x="5809171" y="1610436"/>
            <a:ext cx="45719" cy="10781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92202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F738D3-A69A-451E-BAB1-83C713837B1D}"/>
              </a:ext>
            </a:extLst>
          </p:cNvPr>
          <p:cNvSpPr>
            <a:spLocks noGrp="1"/>
          </p:cNvSpPr>
          <p:nvPr>
            <p:ph type="title"/>
          </p:nvPr>
        </p:nvSpPr>
        <p:spPr/>
        <p:txBody>
          <a:bodyPr/>
          <a:lstStyle/>
          <a:p>
            <a:r>
              <a:rPr lang="es-EC" dirty="0"/>
              <a:t>Compañía Comandita por Acciones</a:t>
            </a:r>
            <a:endParaRPr lang="en-US" dirty="0"/>
          </a:p>
        </p:txBody>
      </p:sp>
      <p:sp>
        <p:nvSpPr>
          <p:cNvPr id="3" name="Marcador de contenido 2">
            <a:extLst>
              <a:ext uri="{FF2B5EF4-FFF2-40B4-BE49-F238E27FC236}">
                <a16:creationId xmlns:a16="http://schemas.microsoft.com/office/drawing/2014/main" id="{D6C88554-88D3-46B7-87B2-DA2085176F7C}"/>
              </a:ext>
            </a:extLst>
          </p:cNvPr>
          <p:cNvSpPr>
            <a:spLocks noGrp="1"/>
          </p:cNvSpPr>
          <p:nvPr>
            <p:ph sz="half" idx="1"/>
          </p:nvPr>
        </p:nvSpPr>
        <p:spPr/>
        <p:txBody>
          <a:bodyPr>
            <a:normAutofit fontScale="92500" lnSpcReduction="20000"/>
          </a:bodyPr>
          <a:lstStyle/>
          <a:p>
            <a:r>
              <a:rPr lang="es-EC" sz="3200" dirty="0"/>
              <a:t>Fundamento Legal</a:t>
            </a:r>
          </a:p>
          <a:p>
            <a:r>
              <a:rPr lang="es-EC" sz="3200" dirty="0"/>
              <a:t>Regido por los Arts. 301 al 307 de la Ley de Compañías</a:t>
            </a:r>
          </a:p>
          <a:p>
            <a:r>
              <a:rPr lang="es-EC" sz="3200" dirty="0"/>
              <a:t>Es una compañía mixta, que combina elementos personalistas y capitalistas</a:t>
            </a:r>
          </a:p>
          <a:p>
            <a:r>
              <a:rPr lang="es-EC" sz="3200" dirty="0"/>
              <a:t>Su capital se divide en acciones</a:t>
            </a:r>
            <a:endParaRPr lang="en-US" sz="3200" dirty="0"/>
          </a:p>
        </p:txBody>
      </p:sp>
      <p:sp>
        <p:nvSpPr>
          <p:cNvPr id="4" name="Marcador de contenido 3">
            <a:extLst>
              <a:ext uri="{FF2B5EF4-FFF2-40B4-BE49-F238E27FC236}">
                <a16:creationId xmlns:a16="http://schemas.microsoft.com/office/drawing/2014/main" id="{143E3EB9-A744-4193-970C-C9D1176CCC90}"/>
              </a:ext>
            </a:extLst>
          </p:cNvPr>
          <p:cNvSpPr>
            <a:spLocks noGrp="1"/>
          </p:cNvSpPr>
          <p:nvPr>
            <p:ph sz="half" idx="2"/>
          </p:nvPr>
        </p:nvSpPr>
        <p:spPr/>
        <p:txBody>
          <a:bodyPr>
            <a:normAutofit fontScale="92500" lnSpcReduction="20000"/>
          </a:bodyPr>
          <a:lstStyle/>
          <a:p>
            <a:r>
              <a:rPr lang="es-EC" sz="3000" dirty="0"/>
              <a:t>Tipos de socios</a:t>
            </a:r>
          </a:p>
          <a:p>
            <a:pPr marL="0" indent="0">
              <a:buNone/>
            </a:pPr>
            <a:r>
              <a:rPr lang="es-EC" sz="3000" dirty="0"/>
              <a:t>1. Socios Comanditados</a:t>
            </a:r>
          </a:p>
          <a:p>
            <a:pPr marL="0" indent="0">
              <a:buNone/>
            </a:pPr>
            <a:r>
              <a:rPr lang="es-EC" sz="3000" dirty="0"/>
              <a:t> - Administran la compañía</a:t>
            </a:r>
          </a:p>
          <a:p>
            <a:pPr marL="0" indent="0">
              <a:buNone/>
            </a:pPr>
            <a:r>
              <a:rPr lang="es-EC" sz="3000" dirty="0"/>
              <a:t> - Aportan al menos el 10% del capital social</a:t>
            </a:r>
          </a:p>
          <a:p>
            <a:pPr>
              <a:buFontTx/>
              <a:buChar char="-"/>
            </a:pPr>
            <a:r>
              <a:rPr lang="es-EC" sz="3000" dirty="0"/>
              <a:t>Tienen responsabilidad ilimitada</a:t>
            </a:r>
          </a:p>
          <a:p>
            <a:pPr marL="0" indent="0">
              <a:buNone/>
            </a:pPr>
            <a:r>
              <a:rPr lang="es-EC" sz="3000" dirty="0"/>
              <a:t>2. Socios Comanditarios:</a:t>
            </a:r>
          </a:p>
          <a:p>
            <a:pPr>
              <a:buFontTx/>
              <a:buChar char="-"/>
            </a:pPr>
            <a:r>
              <a:rPr lang="es-EC" sz="3000" dirty="0"/>
              <a:t>Aportan capital mediante acciones, tienen responsabilidad limitada (monto de sus aportes)</a:t>
            </a:r>
          </a:p>
          <a:p>
            <a:pPr>
              <a:buFontTx/>
              <a:buChar char="-"/>
            </a:pPr>
            <a:r>
              <a:rPr lang="es-EC" sz="3000" dirty="0"/>
              <a:t>Personas Naturales y Jurídicas</a:t>
            </a:r>
          </a:p>
          <a:p>
            <a:pPr>
              <a:buFontTx/>
              <a:buChar char="-"/>
            </a:pPr>
            <a:endParaRPr lang="en-US" dirty="0"/>
          </a:p>
        </p:txBody>
      </p:sp>
    </p:spTree>
    <p:extLst>
      <p:ext uri="{BB962C8B-B14F-4D97-AF65-F5344CB8AC3E}">
        <p14:creationId xmlns:p14="http://schemas.microsoft.com/office/powerpoint/2010/main" val="3996167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BB2AF7-2C04-4E73-AC7C-5A5F6AEB8F73}"/>
              </a:ext>
            </a:extLst>
          </p:cNvPr>
          <p:cNvSpPr>
            <a:spLocks noGrp="1"/>
          </p:cNvSpPr>
          <p:nvPr>
            <p:ph type="title"/>
          </p:nvPr>
        </p:nvSpPr>
        <p:spPr/>
        <p:txBody>
          <a:bodyPr/>
          <a:lstStyle/>
          <a:p>
            <a:pPr algn="ctr"/>
            <a:r>
              <a:rPr lang="es-EC" dirty="0"/>
              <a:t>Características Principales</a:t>
            </a:r>
            <a:endParaRPr lang="en-US" dirty="0"/>
          </a:p>
        </p:txBody>
      </p:sp>
      <p:sp>
        <p:nvSpPr>
          <p:cNvPr id="3" name="Marcador de contenido 2">
            <a:extLst>
              <a:ext uri="{FF2B5EF4-FFF2-40B4-BE49-F238E27FC236}">
                <a16:creationId xmlns:a16="http://schemas.microsoft.com/office/drawing/2014/main" id="{93CB1168-CF4F-4589-9E70-0B7EC123D0DC}"/>
              </a:ext>
            </a:extLst>
          </p:cNvPr>
          <p:cNvSpPr>
            <a:spLocks noGrp="1"/>
          </p:cNvSpPr>
          <p:nvPr>
            <p:ph sz="half" idx="1"/>
          </p:nvPr>
        </p:nvSpPr>
        <p:spPr/>
        <p:txBody>
          <a:bodyPr/>
          <a:lstStyle/>
          <a:p>
            <a:r>
              <a:rPr lang="es-EC" dirty="0"/>
              <a:t>Bajo control de la Superintendencia de </a:t>
            </a:r>
            <a:r>
              <a:rPr lang="es-EC" dirty="0" err="1"/>
              <a:t>Compañias</a:t>
            </a:r>
            <a:r>
              <a:rPr lang="es-EC" dirty="0"/>
              <a:t>, valores y Seguros (Art.431).</a:t>
            </a:r>
          </a:p>
          <a:p>
            <a:r>
              <a:rPr lang="es-EC" dirty="0"/>
              <a:t>Capital dividido en acciones nominativas de igual valor</a:t>
            </a:r>
          </a:p>
          <a:p>
            <a:r>
              <a:rPr lang="es-EC" dirty="0"/>
              <a:t>Administración a cargo de los socios comanditados</a:t>
            </a:r>
          </a:p>
          <a:p>
            <a:r>
              <a:rPr lang="es-EC" dirty="0"/>
              <a:t>La salida o exclusión de un socio comanditado no disuelve la </a:t>
            </a:r>
            <a:r>
              <a:rPr lang="es-EC" dirty="0" err="1"/>
              <a:t>compañia</a:t>
            </a:r>
            <a:endParaRPr lang="en-US" dirty="0"/>
          </a:p>
        </p:txBody>
      </p:sp>
      <p:sp>
        <p:nvSpPr>
          <p:cNvPr id="4" name="Marcador de contenido 3">
            <a:extLst>
              <a:ext uri="{FF2B5EF4-FFF2-40B4-BE49-F238E27FC236}">
                <a16:creationId xmlns:a16="http://schemas.microsoft.com/office/drawing/2014/main" id="{5ED97309-4266-42DA-B4B7-A566A3426502}"/>
              </a:ext>
            </a:extLst>
          </p:cNvPr>
          <p:cNvSpPr>
            <a:spLocks noGrp="1"/>
          </p:cNvSpPr>
          <p:nvPr>
            <p:ph sz="half" idx="2"/>
          </p:nvPr>
        </p:nvSpPr>
        <p:spPr/>
        <p:txBody>
          <a:bodyPr/>
          <a:lstStyle/>
          <a:p>
            <a:r>
              <a:rPr lang="es-EC" dirty="0"/>
              <a:t>Definición según Salgado: </a:t>
            </a:r>
          </a:p>
          <a:p>
            <a:r>
              <a:rPr lang="es-EC" dirty="0"/>
              <a:t>“En la Comandita por </a:t>
            </a:r>
            <a:r>
              <a:rPr lang="es-EC" dirty="0" err="1"/>
              <a:t>accuiones</a:t>
            </a:r>
            <a:r>
              <a:rPr lang="es-EC" dirty="0"/>
              <a:t>, los socios- comanditados o comanditarios- pueden aportar dinero, bienes o créditos, lo que la diferencia de la Comandita Simple”</a:t>
            </a:r>
            <a:endParaRPr lang="en-US" dirty="0"/>
          </a:p>
        </p:txBody>
      </p:sp>
    </p:spTree>
    <p:extLst>
      <p:ext uri="{BB962C8B-B14F-4D97-AF65-F5344CB8AC3E}">
        <p14:creationId xmlns:p14="http://schemas.microsoft.com/office/powerpoint/2010/main" val="1884323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4475CA3-0AC2-4306-8B2C-23ADD72F8573}"/>
              </a:ext>
            </a:extLst>
          </p:cNvPr>
          <p:cNvSpPr/>
          <p:nvPr/>
        </p:nvSpPr>
        <p:spPr>
          <a:xfrm>
            <a:off x="2238233" y="1317010"/>
            <a:ext cx="9567081" cy="51997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C" sz="2000" dirty="0"/>
              <a:t>Tipo                                                                                                 Mixta (personalista y capitalista)</a:t>
            </a:r>
          </a:p>
          <a:p>
            <a:pPr algn="just"/>
            <a:endParaRPr lang="es-EC" sz="2000" dirty="0"/>
          </a:p>
          <a:p>
            <a:r>
              <a:rPr lang="es-EC" sz="2000" dirty="0"/>
              <a:t>Capital                                                                                             Dividido en acciones</a:t>
            </a:r>
          </a:p>
          <a:p>
            <a:endParaRPr lang="es-EC" sz="2000" dirty="0"/>
          </a:p>
          <a:p>
            <a:r>
              <a:rPr lang="es-EC" sz="2000" dirty="0"/>
              <a:t>Socios                                                                                              Comanditados y Comanditarios</a:t>
            </a:r>
          </a:p>
          <a:p>
            <a:endParaRPr lang="es-EC" sz="2000" dirty="0"/>
          </a:p>
          <a:p>
            <a:r>
              <a:rPr lang="es-EC" sz="2000" dirty="0"/>
              <a:t>Responsabilidad                                                                             Ilimitada (comanditados) / </a:t>
            </a:r>
            <a:r>
              <a:rPr lang="es-EC" sz="2000" dirty="0" err="1"/>
              <a:t>Limi</a:t>
            </a:r>
            <a:endParaRPr lang="es-EC" sz="2000" dirty="0"/>
          </a:p>
          <a:p>
            <a:r>
              <a:rPr lang="es-EC" sz="2000" dirty="0"/>
              <a:t>                                                                                                           (comanditarios) </a:t>
            </a:r>
          </a:p>
          <a:p>
            <a:endParaRPr lang="es-EC" sz="2000" dirty="0"/>
          </a:p>
          <a:p>
            <a:r>
              <a:rPr lang="es-EC" sz="2000" dirty="0"/>
              <a:t>Control                                                                                             Bajo la Superintendencia</a:t>
            </a:r>
          </a:p>
          <a:p>
            <a:endParaRPr lang="es-EC" sz="2000" dirty="0"/>
          </a:p>
          <a:p>
            <a:r>
              <a:rPr lang="es-EC" sz="2000" dirty="0"/>
              <a:t>Constitución                                                                                      Escritura Pública</a:t>
            </a:r>
            <a:endParaRPr lang="en-US" sz="2000" dirty="0"/>
          </a:p>
        </p:txBody>
      </p:sp>
      <p:sp>
        <p:nvSpPr>
          <p:cNvPr id="3" name="Rectángulo 2">
            <a:extLst>
              <a:ext uri="{FF2B5EF4-FFF2-40B4-BE49-F238E27FC236}">
                <a16:creationId xmlns:a16="http://schemas.microsoft.com/office/drawing/2014/main" id="{A6EE12E6-FE1B-45D6-8807-B69F958DA32D}"/>
              </a:ext>
            </a:extLst>
          </p:cNvPr>
          <p:cNvSpPr/>
          <p:nvPr/>
        </p:nvSpPr>
        <p:spPr>
          <a:xfrm>
            <a:off x="2784142" y="238835"/>
            <a:ext cx="247024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a:t>Aspecto </a:t>
            </a:r>
            <a:endParaRPr lang="en-US" dirty="0"/>
          </a:p>
        </p:txBody>
      </p:sp>
      <p:sp>
        <p:nvSpPr>
          <p:cNvPr id="4" name="Rectángulo 3">
            <a:extLst>
              <a:ext uri="{FF2B5EF4-FFF2-40B4-BE49-F238E27FC236}">
                <a16:creationId xmlns:a16="http://schemas.microsoft.com/office/drawing/2014/main" id="{B5C1631A-F8D9-4CC0-A3F2-D5A1BABDA8BF}"/>
              </a:ext>
            </a:extLst>
          </p:cNvPr>
          <p:cNvSpPr/>
          <p:nvPr/>
        </p:nvSpPr>
        <p:spPr>
          <a:xfrm>
            <a:off x="7424382" y="341193"/>
            <a:ext cx="3125337" cy="709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a:t>Detalle</a:t>
            </a:r>
            <a:endParaRPr lang="en-US" dirty="0"/>
          </a:p>
        </p:txBody>
      </p:sp>
    </p:spTree>
    <p:extLst>
      <p:ext uri="{BB962C8B-B14F-4D97-AF65-F5344CB8AC3E}">
        <p14:creationId xmlns:p14="http://schemas.microsoft.com/office/powerpoint/2010/main" val="696783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B987B6-3193-4A55-8669-588190EE5458}"/>
              </a:ext>
            </a:extLst>
          </p:cNvPr>
          <p:cNvSpPr>
            <a:spLocks noGrp="1"/>
          </p:cNvSpPr>
          <p:nvPr>
            <p:ph type="title"/>
          </p:nvPr>
        </p:nvSpPr>
        <p:spPr/>
        <p:txBody>
          <a:bodyPr/>
          <a:lstStyle/>
          <a:p>
            <a:pPr algn="ctr"/>
            <a:r>
              <a:rPr lang="es-EC" dirty="0"/>
              <a:t>Conclusión</a:t>
            </a:r>
            <a:endParaRPr lang="en-US" dirty="0"/>
          </a:p>
        </p:txBody>
      </p:sp>
      <p:sp>
        <p:nvSpPr>
          <p:cNvPr id="3" name="Marcador de contenido 2">
            <a:extLst>
              <a:ext uri="{FF2B5EF4-FFF2-40B4-BE49-F238E27FC236}">
                <a16:creationId xmlns:a16="http://schemas.microsoft.com/office/drawing/2014/main" id="{334C9069-8C78-4590-B5B6-D989D11CA4FB}"/>
              </a:ext>
            </a:extLst>
          </p:cNvPr>
          <p:cNvSpPr>
            <a:spLocks noGrp="1"/>
          </p:cNvSpPr>
          <p:nvPr>
            <p:ph sz="half" idx="1"/>
          </p:nvPr>
        </p:nvSpPr>
        <p:spPr/>
        <p:txBody>
          <a:bodyPr/>
          <a:lstStyle/>
          <a:p>
            <a:r>
              <a:rPr lang="es-EC" dirty="0"/>
              <a:t>La compañía en Comandita por Acciones combina:</a:t>
            </a:r>
          </a:p>
          <a:p>
            <a:endParaRPr lang="en-US" sz="4000" dirty="0"/>
          </a:p>
        </p:txBody>
      </p:sp>
      <p:sp>
        <p:nvSpPr>
          <p:cNvPr id="4" name="Marcador de contenido 3">
            <a:extLst>
              <a:ext uri="{FF2B5EF4-FFF2-40B4-BE49-F238E27FC236}">
                <a16:creationId xmlns:a16="http://schemas.microsoft.com/office/drawing/2014/main" id="{5F272FD0-CAD2-4338-B298-AE57DE17F715}"/>
              </a:ext>
            </a:extLst>
          </p:cNvPr>
          <p:cNvSpPr>
            <a:spLocks noGrp="1"/>
          </p:cNvSpPr>
          <p:nvPr>
            <p:ph sz="half" idx="2"/>
          </p:nvPr>
        </p:nvSpPr>
        <p:spPr/>
        <p:txBody>
          <a:bodyPr>
            <a:normAutofit/>
          </a:bodyPr>
          <a:lstStyle/>
          <a:p>
            <a:r>
              <a:rPr lang="es-EC" sz="3200" dirty="0"/>
              <a:t>La gestión directa y responsable de los socios comanditados</a:t>
            </a:r>
          </a:p>
          <a:p>
            <a:r>
              <a:rPr lang="es-EC" sz="3200" dirty="0"/>
              <a:t>Con la inversión de capital de los socios comanditarios</a:t>
            </a:r>
          </a:p>
          <a:p>
            <a:r>
              <a:rPr lang="es-EC" sz="3200" dirty="0"/>
              <a:t>Es una forma empresarial más moderna controlada legalmente que la comandita simple</a:t>
            </a:r>
            <a:endParaRPr lang="en-US" sz="3200" dirty="0"/>
          </a:p>
        </p:txBody>
      </p:sp>
    </p:spTree>
    <p:extLst>
      <p:ext uri="{BB962C8B-B14F-4D97-AF65-F5344CB8AC3E}">
        <p14:creationId xmlns:p14="http://schemas.microsoft.com/office/powerpoint/2010/main" val="3062484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472661C-7D92-49D4-A4E4-5A1115505A78}"/>
              </a:ext>
            </a:extLst>
          </p:cNvPr>
          <p:cNvSpPr/>
          <p:nvPr/>
        </p:nvSpPr>
        <p:spPr>
          <a:xfrm>
            <a:off x="750627" y="1378424"/>
            <a:ext cx="10904561" cy="4640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a 2">
            <a:extLst>
              <a:ext uri="{FF2B5EF4-FFF2-40B4-BE49-F238E27FC236}">
                <a16:creationId xmlns:a16="http://schemas.microsoft.com/office/drawing/2014/main" id="{590CC6CB-F8A9-4682-80B9-5CBF452DE56C}"/>
              </a:ext>
            </a:extLst>
          </p:cNvPr>
          <p:cNvGraphicFramePr>
            <a:graphicFrameLocks noGrp="1"/>
          </p:cNvGraphicFramePr>
          <p:nvPr>
            <p:extLst>
              <p:ext uri="{D42A27DB-BD31-4B8C-83A1-F6EECF244321}">
                <p14:modId xmlns:p14="http://schemas.microsoft.com/office/powerpoint/2010/main" val="448467784"/>
              </p:ext>
            </p:extLst>
          </p:nvPr>
        </p:nvGraphicFramePr>
        <p:xfrm>
          <a:off x="838200" y="2279176"/>
          <a:ext cx="10515600" cy="3383280"/>
        </p:xfrm>
        <a:graphic>
          <a:graphicData uri="http://schemas.openxmlformats.org/drawingml/2006/table">
            <a:tbl>
              <a:tblPr/>
              <a:tblGrid>
                <a:gridCol w="3505200">
                  <a:extLst>
                    <a:ext uri="{9D8B030D-6E8A-4147-A177-3AD203B41FA5}">
                      <a16:colId xmlns:a16="http://schemas.microsoft.com/office/drawing/2014/main" val="1388564761"/>
                    </a:ext>
                  </a:extLst>
                </a:gridCol>
                <a:gridCol w="3505200">
                  <a:extLst>
                    <a:ext uri="{9D8B030D-6E8A-4147-A177-3AD203B41FA5}">
                      <a16:colId xmlns:a16="http://schemas.microsoft.com/office/drawing/2014/main" val="3462793382"/>
                    </a:ext>
                  </a:extLst>
                </a:gridCol>
                <a:gridCol w="3505200">
                  <a:extLst>
                    <a:ext uri="{9D8B030D-6E8A-4147-A177-3AD203B41FA5}">
                      <a16:colId xmlns:a16="http://schemas.microsoft.com/office/drawing/2014/main" val="90727912"/>
                    </a:ext>
                  </a:extLst>
                </a:gridCol>
              </a:tblGrid>
              <a:tr h="640080">
                <a:tc>
                  <a:txBody>
                    <a:bodyPr/>
                    <a:lstStyle/>
                    <a:p>
                      <a:r>
                        <a:rPr lang="en-US" sz="2400" dirty="0" err="1"/>
                        <a:t>Aspecto</a:t>
                      </a:r>
                      <a:endParaRPr lang="en-US" sz="2400" dirty="0"/>
                    </a:p>
                  </a:txBody>
                  <a:tcPr anchor="ctr">
                    <a:lnL>
                      <a:noFill/>
                    </a:lnL>
                    <a:lnR>
                      <a:noFill/>
                    </a:lnR>
                    <a:lnT>
                      <a:noFill/>
                    </a:lnT>
                    <a:lnB>
                      <a:noFill/>
                    </a:lnB>
                  </a:tcPr>
                </a:tc>
                <a:tc>
                  <a:txBody>
                    <a:bodyPr/>
                    <a:lstStyle/>
                    <a:p>
                      <a:r>
                        <a:rPr lang="en-US" sz="2400"/>
                        <a:t>Comandita Simple</a:t>
                      </a:r>
                    </a:p>
                  </a:txBody>
                  <a:tcPr anchor="ctr">
                    <a:lnL>
                      <a:noFill/>
                    </a:lnL>
                    <a:lnR>
                      <a:noFill/>
                    </a:lnR>
                    <a:lnT>
                      <a:noFill/>
                    </a:lnT>
                    <a:lnB>
                      <a:noFill/>
                    </a:lnB>
                  </a:tcPr>
                </a:tc>
                <a:tc>
                  <a:txBody>
                    <a:bodyPr/>
                    <a:lstStyle/>
                    <a:p>
                      <a:r>
                        <a:rPr lang="en-US" sz="2400"/>
                        <a:t>Comandita por Acciones</a:t>
                      </a:r>
                    </a:p>
                  </a:txBody>
                  <a:tcPr anchor="ctr">
                    <a:lnL>
                      <a:noFill/>
                    </a:lnL>
                    <a:lnR>
                      <a:noFill/>
                    </a:lnR>
                    <a:lnT>
                      <a:noFill/>
                    </a:lnT>
                    <a:lnB>
                      <a:noFill/>
                    </a:lnB>
                  </a:tcPr>
                </a:tc>
                <a:extLst>
                  <a:ext uri="{0D108BD9-81ED-4DB2-BD59-A6C34878D82A}">
                    <a16:rowId xmlns:a16="http://schemas.microsoft.com/office/drawing/2014/main" val="2146003192"/>
                  </a:ext>
                </a:extLst>
              </a:tr>
              <a:tr h="640080">
                <a:tc>
                  <a:txBody>
                    <a:bodyPr/>
                    <a:lstStyle/>
                    <a:p>
                      <a:r>
                        <a:rPr lang="en-US" sz="2400" dirty="0"/>
                        <a:t>Capital</a:t>
                      </a:r>
                    </a:p>
                  </a:txBody>
                  <a:tcPr anchor="ctr">
                    <a:lnL>
                      <a:noFill/>
                    </a:lnL>
                    <a:lnR>
                      <a:noFill/>
                    </a:lnR>
                    <a:lnT>
                      <a:noFill/>
                    </a:lnT>
                    <a:lnB>
                      <a:noFill/>
                    </a:lnB>
                  </a:tcPr>
                </a:tc>
                <a:tc>
                  <a:txBody>
                    <a:bodyPr/>
                    <a:lstStyle/>
                    <a:p>
                      <a:r>
                        <a:rPr lang="en-US" sz="2400" dirty="0"/>
                        <a:t>No </a:t>
                      </a:r>
                      <a:r>
                        <a:rPr lang="en-US" sz="2400" dirty="0" err="1"/>
                        <a:t>dividido</a:t>
                      </a:r>
                      <a:r>
                        <a:rPr lang="en-US" sz="2400" dirty="0"/>
                        <a:t> </a:t>
                      </a:r>
                      <a:r>
                        <a:rPr lang="en-US" sz="2400" dirty="0" err="1"/>
                        <a:t>en</a:t>
                      </a:r>
                      <a:r>
                        <a:rPr lang="en-US" sz="2400" dirty="0"/>
                        <a:t> </a:t>
                      </a:r>
                      <a:r>
                        <a:rPr lang="en-US" sz="2400" dirty="0" err="1"/>
                        <a:t>acciones</a:t>
                      </a:r>
                      <a:endParaRPr lang="en-US" sz="2400" dirty="0"/>
                    </a:p>
                  </a:txBody>
                  <a:tcPr anchor="ctr">
                    <a:lnL>
                      <a:noFill/>
                    </a:lnL>
                    <a:lnR>
                      <a:noFill/>
                    </a:lnR>
                    <a:lnT>
                      <a:noFill/>
                    </a:lnT>
                    <a:lnB>
                      <a:noFill/>
                    </a:lnB>
                  </a:tcPr>
                </a:tc>
                <a:tc>
                  <a:txBody>
                    <a:bodyPr/>
                    <a:lstStyle/>
                    <a:p>
                      <a:r>
                        <a:rPr lang="en-US" sz="2400"/>
                        <a:t>Dividido en acciones</a:t>
                      </a:r>
                    </a:p>
                  </a:txBody>
                  <a:tcPr anchor="ctr">
                    <a:lnL>
                      <a:noFill/>
                    </a:lnL>
                    <a:lnR>
                      <a:noFill/>
                    </a:lnR>
                    <a:lnT>
                      <a:noFill/>
                    </a:lnT>
                    <a:lnB>
                      <a:noFill/>
                    </a:lnB>
                  </a:tcPr>
                </a:tc>
                <a:extLst>
                  <a:ext uri="{0D108BD9-81ED-4DB2-BD59-A6C34878D82A}">
                    <a16:rowId xmlns:a16="http://schemas.microsoft.com/office/drawing/2014/main" val="1990505283"/>
                  </a:ext>
                </a:extLst>
              </a:tr>
              <a:tr h="640080">
                <a:tc>
                  <a:txBody>
                    <a:bodyPr/>
                    <a:lstStyle/>
                    <a:p>
                      <a:r>
                        <a:rPr lang="en-US" sz="2400" dirty="0" err="1"/>
                        <a:t>Aporte</a:t>
                      </a:r>
                      <a:r>
                        <a:rPr lang="en-US" sz="2400" dirty="0"/>
                        <a:t> de </a:t>
                      </a:r>
                      <a:r>
                        <a:rPr lang="en-US" sz="2400" dirty="0" err="1"/>
                        <a:t>comanditados</a:t>
                      </a:r>
                      <a:endParaRPr lang="en-US" sz="2400" dirty="0"/>
                    </a:p>
                  </a:txBody>
                  <a:tcPr anchor="ctr">
                    <a:lnL>
                      <a:noFill/>
                    </a:lnL>
                    <a:lnR>
                      <a:noFill/>
                    </a:lnR>
                    <a:lnT>
                      <a:noFill/>
                    </a:lnT>
                    <a:lnB>
                      <a:noFill/>
                    </a:lnB>
                  </a:tcPr>
                </a:tc>
                <a:tc>
                  <a:txBody>
                    <a:bodyPr/>
                    <a:lstStyle/>
                    <a:p>
                      <a:r>
                        <a:rPr lang="en-US" sz="2400" dirty="0"/>
                        <a:t>No </a:t>
                      </a:r>
                      <a:r>
                        <a:rPr lang="en-US" sz="2400" dirty="0" err="1"/>
                        <a:t>obligatorio</a:t>
                      </a:r>
                      <a:endParaRPr lang="en-US" sz="2400" dirty="0"/>
                    </a:p>
                  </a:txBody>
                  <a:tcPr anchor="ctr">
                    <a:lnL>
                      <a:noFill/>
                    </a:lnL>
                    <a:lnR>
                      <a:noFill/>
                    </a:lnR>
                    <a:lnT>
                      <a:noFill/>
                    </a:lnT>
                    <a:lnB>
                      <a:noFill/>
                    </a:lnB>
                  </a:tcPr>
                </a:tc>
                <a:tc>
                  <a:txBody>
                    <a:bodyPr/>
                    <a:lstStyle/>
                    <a:p>
                      <a:r>
                        <a:rPr lang="en-US" sz="2400" dirty="0" err="1"/>
                        <a:t>Aportan</a:t>
                      </a:r>
                      <a:r>
                        <a:rPr lang="en-US" sz="2400" dirty="0"/>
                        <a:t> </a:t>
                      </a:r>
                      <a:r>
                        <a:rPr lang="en-US" sz="2400" dirty="0" err="1"/>
                        <a:t>mínimo</a:t>
                      </a:r>
                      <a:r>
                        <a:rPr lang="en-US" sz="2400" dirty="0"/>
                        <a:t> 10 %</a:t>
                      </a:r>
                    </a:p>
                  </a:txBody>
                  <a:tcPr anchor="ctr">
                    <a:lnL>
                      <a:noFill/>
                    </a:lnL>
                    <a:lnR>
                      <a:noFill/>
                    </a:lnR>
                    <a:lnT>
                      <a:noFill/>
                    </a:lnT>
                    <a:lnB>
                      <a:noFill/>
                    </a:lnB>
                  </a:tcPr>
                </a:tc>
                <a:extLst>
                  <a:ext uri="{0D108BD9-81ED-4DB2-BD59-A6C34878D82A}">
                    <a16:rowId xmlns:a16="http://schemas.microsoft.com/office/drawing/2014/main" val="2457420762"/>
                  </a:ext>
                </a:extLst>
              </a:tr>
              <a:tr h="640080">
                <a:tc>
                  <a:txBody>
                    <a:bodyPr/>
                    <a:lstStyle/>
                    <a:p>
                      <a:r>
                        <a:rPr lang="en-US" sz="2400"/>
                        <a:t>Supervisión</a:t>
                      </a:r>
                    </a:p>
                  </a:txBody>
                  <a:tcPr anchor="ctr">
                    <a:lnL>
                      <a:noFill/>
                    </a:lnL>
                    <a:lnR>
                      <a:noFill/>
                    </a:lnR>
                    <a:lnT>
                      <a:noFill/>
                    </a:lnT>
                    <a:lnB>
                      <a:noFill/>
                    </a:lnB>
                  </a:tcPr>
                </a:tc>
                <a:tc>
                  <a:txBody>
                    <a:bodyPr/>
                    <a:lstStyle/>
                    <a:p>
                      <a:r>
                        <a:rPr lang="en-US" sz="2400"/>
                        <a:t>No bajo Superintendencia</a:t>
                      </a:r>
                    </a:p>
                  </a:txBody>
                  <a:tcPr anchor="ctr">
                    <a:lnL>
                      <a:noFill/>
                    </a:lnL>
                    <a:lnR>
                      <a:noFill/>
                    </a:lnR>
                    <a:lnT>
                      <a:noFill/>
                    </a:lnT>
                    <a:lnB>
                      <a:noFill/>
                    </a:lnB>
                  </a:tcPr>
                </a:tc>
                <a:tc>
                  <a:txBody>
                    <a:bodyPr/>
                    <a:lstStyle/>
                    <a:p>
                      <a:r>
                        <a:rPr lang="en-US" sz="2400" dirty="0" err="1"/>
                        <a:t>Sí</a:t>
                      </a:r>
                      <a:r>
                        <a:rPr lang="en-US" sz="2400" dirty="0"/>
                        <a:t> bajo </a:t>
                      </a:r>
                      <a:r>
                        <a:rPr lang="en-US" sz="2400" dirty="0" err="1"/>
                        <a:t>Superintendencia</a:t>
                      </a:r>
                      <a:endParaRPr lang="en-US" sz="2400" dirty="0"/>
                    </a:p>
                  </a:txBody>
                  <a:tcPr anchor="ctr">
                    <a:lnL>
                      <a:noFill/>
                    </a:lnL>
                    <a:lnR>
                      <a:noFill/>
                    </a:lnR>
                    <a:lnT>
                      <a:noFill/>
                    </a:lnT>
                    <a:lnB>
                      <a:noFill/>
                    </a:lnB>
                  </a:tcPr>
                </a:tc>
                <a:extLst>
                  <a:ext uri="{0D108BD9-81ED-4DB2-BD59-A6C34878D82A}">
                    <a16:rowId xmlns:a16="http://schemas.microsoft.com/office/drawing/2014/main" val="2919259789"/>
                  </a:ext>
                </a:extLst>
              </a:tr>
              <a:tr h="640080">
                <a:tc>
                  <a:txBody>
                    <a:bodyPr/>
                    <a:lstStyle/>
                    <a:p>
                      <a:r>
                        <a:rPr lang="en-US" sz="2400"/>
                        <a:t>Personas jurídicas</a:t>
                      </a:r>
                    </a:p>
                  </a:txBody>
                  <a:tcPr anchor="ctr">
                    <a:lnL>
                      <a:noFill/>
                    </a:lnL>
                    <a:lnR>
                      <a:noFill/>
                    </a:lnR>
                    <a:lnT>
                      <a:noFill/>
                    </a:lnT>
                    <a:lnB>
                      <a:noFill/>
                    </a:lnB>
                  </a:tcPr>
                </a:tc>
                <a:tc>
                  <a:txBody>
                    <a:bodyPr/>
                    <a:lstStyle/>
                    <a:p>
                      <a:r>
                        <a:rPr lang="en-US" sz="2400"/>
                        <a:t>No pueden participar</a:t>
                      </a:r>
                    </a:p>
                  </a:txBody>
                  <a:tcPr anchor="ctr">
                    <a:lnL>
                      <a:noFill/>
                    </a:lnL>
                    <a:lnR>
                      <a:noFill/>
                    </a:lnR>
                    <a:lnT>
                      <a:noFill/>
                    </a:lnT>
                    <a:lnB>
                      <a:noFill/>
                    </a:lnB>
                  </a:tcPr>
                </a:tc>
                <a:tc>
                  <a:txBody>
                    <a:bodyPr/>
                    <a:lstStyle/>
                    <a:p>
                      <a:r>
                        <a:rPr lang="en-US" sz="2400" dirty="0" err="1"/>
                        <a:t>Sí</a:t>
                      </a:r>
                      <a:r>
                        <a:rPr lang="en-US" sz="2400" dirty="0"/>
                        <a:t> </a:t>
                      </a:r>
                      <a:r>
                        <a:rPr lang="en-US" sz="2400" dirty="0" err="1"/>
                        <a:t>pueden</a:t>
                      </a:r>
                      <a:r>
                        <a:rPr lang="en-US" sz="2400" dirty="0"/>
                        <a:t> ser </a:t>
                      </a:r>
                      <a:r>
                        <a:rPr lang="en-US" sz="2400" dirty="0" err="1"/>
                        <a:t>comanditarios</a:t>
                      </a:r>
                      <a:endParaRPr lang="en-US" sz="2400" dirty="0"/>
                    </a:p>
                  </a:txBody>
                  <a:tcPr anchor="ctr">
                    <a:lnL>
                      <a:noFill/>
                    </a:lnL>
                    <a:lnR>
                      <a:noFill/>
                    </a:lnR>
                    <a:lnT>
                      <a:noFill/>
                    </a:lnT>
                    <a:lnB>
                      <a:noFill/>
                    </a:lnB>
                  </a:tcPr>
                </a:tc>
                <a:extLst>
                  <a:ext uri="{0D108BD9-81ED-4DB2-BD59-A6C34878D82A}">
                    <a16:rowId xmlns:a16="http://schemas.microsoft.com/office/drawing/2014/main" val="1395424021"/>
                  </a:ext>
                </a:extLst>
              </a:tr>
            </a:tbl>
          </a:graphicData>
        </a:graphic>
      </p:graphicFrame>
      <p:sp>
        <p:nvSpPr>
          <p:cNvPr id="4" name="Rectángulo 3">
            <a:extLst>
              <a:ext uri="{FF2B5EF4-FFF2-40B4-BE49-F238E27FC236}">
                <a16:creationId xmlns:a16="http://schemas.microsoft.com/office/drawing/2014/main" id="{202CE20E-0638-462F-B273-A4206E6D2D57}"/>
              </a:ext>
            </a:extLst>
          </p:cNvPr>
          <p:cNvSpPr/>
          <p:nvPr/>
        </p:nvSpPr>
        <p:spPr>
          <a:xfrm>
            <a:off x="2852382" y="477672"/>
            <a:ext cx="6714699" cy="717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3200" dirty="0"/>
              <a:t>Diferencias con la Comandita Simple</a:t>
            </a:r>
            <a:endParaRPr lang="en-US" sz="3200" dirty="0"/>
          </a:p>
        </p:txBody>
      </p:sp>
    </p:spTree>
    <p:extLst>
      <p:ext uri="{BB962C8B-B14F-4D97-AF65-F5344CB8AC3E}">
        <p14:creationId xmlns:p14="http://schemas.microsoft.com/office/powerpoint/2010/main" val="127439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77081-1093-434B-ACDF-908708101DBB}"/>
              </a:ext>
            </a:extLst>
          </p:cNvPr>
          <p:cNvSpPr>
            <a:spLocks noGrp="1"/>
          </p:cNvSpPr>
          <p:nvPr>
            <p:ph type="title"/>
          </p:nvPr>
        </p:nvSpPr>
        <p:spPr>
          <a:xfrm>
            <a:off x="838200" y="365125"/>
            <a:ext cx="9670576" cy="781287"/>
          </a:xfrm>
        </p:spPr>
        <p:txBody>
          <a:bodyPr/>
          <a:lstStyle/>
          <a:p>
            <a:pPr algn="ctr"/>
            <a:r>
              <a:rPr lang="es-EC" dirty="0"/>
              <a:t>NOMBRE</a:t>
            </a:r>
            <a:endParaRPr lang="en-US" dirty="0"/>
          </a:p>
        </p:txBody>
      </p:sp>
      <p:sp>
        <p:nvSpPr>
          <p:cNvPr id="3" name="Rectángulo 2">
            <a:extLst>
              <a:ext uri="{FF2B5EF4-FFF2-40B4-BE49-F238E27FC236}">
                <a16:creationId xmlns:a16="http://schemas.microsoft.com/office/drawing/2014/main" id="{8367BB53-2B9A-4EA1-A3E4-146C8840CA4A}"/>
              </a:ext>
            </a:extLst>
          </p:cNvPr>
          <p:cNvSpPr/>
          <p:nvPr/>
        </p:nvSpPr>
        <p:spPr>
          <a:xfrm>
            <a:off x="1992573" y="1364776"/>
            <a:ext cx="8379725" cy="48995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 b="1" dirty="0"/>
          </a:p>
          <a:p>
            <a:pPr>
              <a:buFont typeface="Arial" panose="020B0604020202020204" pitchFamily="34" charset="0"/>
              <a:buChar char="•"/>
            </a:pPr>
            <a:r>
              <a:rPr lang="es-ES" sz="2400" dirty="0"/>
              <a:t>El nombre o </a:t>
            </a:r>
            <a:r>
              <a:rPr lang="es-ES" sz="2400" b="1" dirty="0"/>
              <a:t>razón social</a:t>
            </a:r>
            <a:r>
              <a:rPr lang="es-ES" sz="2400" dirty="0"/>
              <a:t> identifica a la compañía y debe ser </a:t>
            </a:r>
            <a:r>
              <a:rPr lang="es-ES" sz="2400" b="1" dirty="0"/>
              <a:t>único y distinto</a:t>
            </a:r>
            <a:r>
              <a:rPr lang="es-ES" sz="2400" dirty="0"/>
              <a:t> de otros ya existentes (art. 16 de la Ley de Compañías).</a:t>
            </a:r>
          </a:p>
          <a:p>
            <a:pPr>
              <a:buFont typeface="Arial" panose="020B0604020202020204" pitchFamily="34" charset="0"/>
              <a:buChar char="•"/>
            </a:pPr>
            <a:r>
              <a:rPr lang="es-ES" sz="2400" dirty="0"/>
              <a:t>El nombre se convierte en una </a:t>
            </a:r>
            <a:r>
              <a:rPr lang="es-ES" sz="2400" b="1" dirty="0"/>
              <a:t>propiedad exclusiva</a:t>
            </a:r>
            <a:r>
              <a:rPr lang="es-ES" sz="2400" dirty="0"/>
              <a:t> de la compañía.</a:t>
            </a:r>
          </a:p>
          <a:p>
            <a:pPr>
              <a:buFont typeface="Arial" panose="020B0604020202020204" pitchFamily="34" charset="0"/>
              <a:buChar char="•"/>
            </a:pPr>
            <a:r>
              <a:rPr lang="es-ES" sz="2400" dirty="0"/>
              <a:t>La </a:t>
            </a:r>
            <a:r>
              <a:rPr lang="es-ES" sz="2400" b="1" dirty="0"/>
              <a:t>Superintendencia de Compañías</a:t>
            </a:r>
            <a:r>
              <a:rPr lang="es-ES" sz="2400" dirty="0"/>
              <a:t> es la encargada de verificar que no exista duplicidad en nombres al momento de la constitución.</a:t>
            </a:r>
          </a:p>
          <a:p>
            <a:pPr>
              <a:buFont typeface="Arial" panose="020B0604020202020204" pitchFamily="34" charset="0"/>
              <a:buChar char="•"/>
            </a:pPr>
            <a:r>
              <a:rPr lang="es-ES" sz="2400" dirty="0"/>
              <a:t>Generalmente, un nombre empresarial tiene tres partes:</a:t>
            </a:r>
          </a:p>
          <a:p>
            <a:pPr marL="742950" lvl="1" indent="-285750">
              <a:buFont typeface="Arial" panose="020B0604020202020204" pitchFamily="34" charset="0"/>
              <a:buChar char="•"/>
            </a:pPr>
            <a:r>
              <a:rPr lang="es-ES" sz="2400" dirty="0"/>
              <a:t>Actividad o giro del negocio.</a:t>
            </a:r>
          </a:p>
          <a:p>
            <a:pPr marL="742950" lvl="1" indent="-285750">
              <a:buFont typeface="Arial" panose="020B0604020202020204" pitchFamily="34" charset="0"/>
              <a:buChar char="•"/>
            </a:pPr>
            <a:r>
              <a:rPr lang="es-ES" sz="2400" dirty="0"/>
              <a:t>Nombre distintivo o marca.</a:t>
            </a:r>
          </a:p>
          <a:p>
            <a:pPr marL="742950" lvl="1" indent="-285750">
              <a:buFont typeface="Arial" panose="020B0604020202020204" pitchFamily="34" charset="0"/>
              <a:buChar char="•"/>
            </a:pPr>
            <a:r>
              <a:rPr lang="es-ES" sz="2400" dirty="0"/>
              <a:t>Tipo de sociedad (ej. Cía. Ltda., S.A., SAS).</a:t>
            </a:r>
          </a:p>
          <a:p>
            <a:r>
              <a:rPr lang="es-ES" sz="2400" b="1" dirty="0"/>
              <a:t>Ejemplo:</a:t>
            </a:r>
            <a:r>
              <a:rPr lang="es-ES" sz="2400" dirty="0"/>
              <a:t> </a:t>
            </a:r>
            <a:r>
              <a:rPr lang="es-ES" sz="2400" i="1" dirty="0"/>
              <a:t>Distribuidora </a:t>
            </a:r>
            <a:r>
              <a:rPr lang="es-ES" sz="2400" i="1" dirty="0" err="1"/>
              <a:t>Rapientrega</a:t>
            </a:r>
            <a:r>
              <a:rPr lang="es-ES" sz="2400" i="1" dirty="0"/>
              <a:t> Cía. Ltda.</a:t>
            </a:r>
            <a:endParaRPr lang="es-ES" sz="2400" dirty="0"/>
          </a:p>
          <a:p>
            <a:pPr algn="ctr"/>
            <a:endParaRPr lang="en-US" dirty="0"/>
          </a:p>
        </p:txBody>
      </p:sp>
    </p:spTree>
    <p:extLst>
      <p:ext uri="{BB962C8B-B14F-4D97-AF65-F5344CB8AC3E}">
        <p14:creationId xmlns:p14="http://schemas.microsoft.com/office/powerpoint/2010/main" val="3944446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4316B6-C1B9-4651-AFC5-79E6219480E5}"/>
              </a:ext>
            </a:extLst>
          </p:cNvPr>
          <p:cNvSpPr>
            <a:spLocks noGrp="1"/>
          </p:cNvSpPr>
          <p:nvPr>
            <p:ph type="ctrTitle"/>
          </p:nvPr>
        </p:nvSpPr>
        <p:spPr>
          <a:xfrm>
            <a:off x="1524000" y="859810"/>
            <a:ext cx="8875594" cy="559558"/>
          </a:xfrm>
        </p:spPr>
        <p:txBody>
          <a:bodyPr>
            <a:normAutofit fontScale="90000"/>
          </a:bodyPr>
          <a:lstStyle/>
          <a:p>
            <a:r>
              <a:rPr lang="es-EC" sz="3600" dirty="0"/>
              <a:t>Artículo 10 y 13 de la Ley de </a:t>
            </a:r>
            <a:r>
              <a:rPr lang="es-EC" sz="3600" dirty="0" err="1"/>
              <a:t>Compañias</a:t>
            </a:r>
            <a:r>
              <a:rPr lang="es-EC" sz="3600" dirty="0"/>
              <a:t> </a:t>
            </a:r>
            <a:endParaRPr lang="en-US" sz="3600" dirty="0"/>
          </a:p>
        </p:txBody>
      </p:sp>
      <p:sp>
        <p:nvSpPr>
          <p:cNvPr id="5" name="Rectángulo 4">
            <a:extLst>
              <a:ext uri="{FF2B5EF4-FFF2-40B4-BE49-F238E27FC236}">
                <a16:creationId xmlns:a16="http://schemas.microsoft.com/office/drawing/2014/main" id="{DC25F871-1A7E-4D84-9AE6-F37B98B6307F}"/>
              </a:ext>
            </a:extLst>
          </p:cNvPr>
          <p:cNvSpPr/>
          <p:nvPr/>
        </p:nvSpPr>
        <p:spPr>
          <a:xfrm>
            <a:off x="1337481" y="1705970"/>
            <a:ext cx="9689910" cy="45174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C" sz="2400" dirty="0"/>
              <a:t>1.- Aportaciones de los socios</a:t>
            </a:r>
          </a:p>
          <a:p>
            <a:r>
              <a:rPr lang="es-EC" sz="2400" dirty="0"/>
              <a:t>No solo pueden ser en dinero, también en bienes  </a:t>
            </a:r>
            <a:r>
              <a:rPr lang="es-EC" sz="2400" dirty="0" err="1"/>
              <a:t>inmuebles,créditos,bienes</a:t>
            </a:r>
            <a:r>
              <a:rPr lang="es-EC" sz="2400" dirty="0"/>
              <a:t> hipotecados</a:t>
            </a:r>
          </a:p>
          <a:p>
            <a:r>
              <a:rPr lang="es-EC" sz="2400" dirty="0"/>
              <a:t>Estas aportaciones implica traslación de dominio</a:t>
            </a:r>
          </a:p>
          <a:p>
            <a:r>
              <a:rPr lang="es-EC" sz="2400" dirty="0"/>
              <a:t>En caso de inmuebles, la transferencia debe inscribirse en el Registro de la Propiedad</a:t>
            </a:r>
          </a:p>
          <a:p>
            <a:r>
              <a:rPr lang="es-EC" sz="2400" dirty="0"/>
              <a:t>2. Deudas y patrimonio </a:t>
            </a:r>
          </a:p>
          <a:p>
            <a:r>
              <a:rPr lang="es-EC" sz="2400" dirty="0"/>
              <a:t>Las deudas de la compañía se pagan primero con su propio patrimonio, no con los bienes de los socios pueden responder con su patrimonio personal si el de la compañía no es suficiente.</a:t>
            </a:r>
            <a:endParaRPr lang="en-US" sz="2400" dirty="0"/>
          </a:p>
        </p:txBody>
      </p:sp>
    </p:spTree>
    <p:extLst>
      <p:ext uri="{BB962C8B-B14F-4D97-AF65-F5344CB8AC3E}">
        <p14:creationId xmlns:p14="http://schemas.microsoft.com/office/powerpoint/2010/main" val="218261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E47B3-1FE6-4B80-AD06-41C52530D499}"/>
              </a:ext>
            </a:extLst>
          </p:cNvPr>
          <p:cNvSpPr>
            <a:spLocks noGrp="1"/>
          </p:cNvSpPr>
          <p:nvPr>
            <p:ph type="ctrTitle"/>
          </p:nvPr>
        </p:nvSpPr>
        <p:spPr>
          <a:xfrm>
            <a:off x="1524000" y="1122363"/>
            <a:ext cx="9144000" cy="1225052"/>
          </a:xfrm>
        </p:spPr>
        <p:txBody>
          <a:bodyPr>
            <a:normAutofit/>
          </a:bodyPr>
          <a:lstStyle/>
          <a:p>
            <a:r>
              <a:rPr lang="es-EC" sz="3200" dirty="0"/>
              <a:t>Deudas y patrimonio</a:t>
            </a:r>
            <a:br>
              <a:rPr lang="es-EC" sz="2400" dirty="0"/>
            </a:br>
            <a:endParaRPr lang="en-US" sz="2400" dirty="0"/>
          </a:p>
        </p:txBody>
      </p:sp>
      <p:sp>
        <p:nvSpPr>
          <p:cNvPr id="3" name="Subtítulo 2">
            <a:extLst>
              <a:ext uri="{FF2B5EF4-FFF2-40B4-BE49-F238E27FC236}">
                <a16:creationId xmlns:a16="http://schemas.microsoft.com/office/drawing/2014/main" id="{907C4056-5BBF-4F81-96F5-4F600086CD45}"/>
              </a:ext>
            </a:extLst>
          </p:cNvPr>
          <p:cNvSpPr>
            <a:spLocks noGrp="1"/>
          </p:cNvSpPr>
          <p:nvPr>
            <p:ph type="subTitle" idx="1"/>
          </p:nvPr>
        </p:nvSpPr>
        <p:spPr>
          <a:xfrm>
            <a:off x="1524000" y="2524836"/>
            <a:ext cx="9144000" cy="2732964"/>
          </a:xfrm>
        </p:spPr>
        <p:txBody>
          <a:bodyPr>
            <a:noAutofit/>
          </a:bodyPr>
          <a:lstStyle/>
          <a:p>
            <a:pPr marL="342900" indent="-342900" algn="l">
              <a:buFont typeface="Arial" panose="020B0604020202020204" pitchFamily="34" charset="0"/>
              <a:buChar char="•"/>
            </a:pPr>
            <a:r>
              <a:rPr lang="es-EC" sz="3200" dirty="0"/>
              <a:t>Las deudas de la compañía se pagan primero con su propio patrimonio, no con los bienes de los socios.</a:t>
            </a:r>
          </a:p>
          <a:p>
            <a:pPr marL="342900" indent="-342900" algn="l">
              <a:buFont typeface="Arial" panose="020B0604020202020204" pitchFamily="34" charset="0"/>
              <a:buChar char="•"/>
            </a:pPr>
            <a:r>
              <a:rPr lang="es-EC" sz="3200" dirty="0"/>
              <a:t>Excepción: en sociedades personalistas )colectiva y comandita simple= los socios pueden responder con su patrimonio personal si el de la compañía no es suficiente.</a:t>
            </a:r>
            <a:endParaRPr lang="en-US" sz="3200" dirty="0"/>
          </a:p>
        </p:txBody>
      </p:sp>
    </p:spTree>
    <p:extLst>
      <p:ext uri="{BB962C8B-B14F-4D97-AF65-F5344CB8AC3E}">
        <p14:creationId xmlns:p14="http://schemas.microsoft.com/office/powerpoint/2010/main" val="1845636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07FEE0-8AF2-4DBB-B68F-2A01FCC4B213}"/>
              </a:ext>
            </a:extLst>
          </p:cNvPr>
          <p:cNvSpPr>
            <a:spLocks noGrp="1"/>
          </p:cNvSpPr>
          <p:nvPr>
            <p:ph type="ctrTitle"/>
          </p:nvPr>
        </p:nvSpPr>
        <p:spPr>
          <a:xfrm>
            <a:off x="1524000" y="1122363"/>
            <a:ext cx="9144000" cy="979392"/>
          </a:xfrm>
        </p:spPr>
        <p:txBody>
          <a:bodyPr/>
          <a:lstStyle/>
          <a:p>
            <a:r>
              <a:rPr lang="es-EC" dirty="0"/>
              <a:t>Representante Legal </a:t>
            </a:r>
            <a:endParaRPr lang="en-US" dirty="0"/>
          </a:p>
        </p:txBody>
      </p:sp>
      <p:sp>
        <p:nvSpPr>
          <p:cNvPr id="3" name="Subtítulo 2">
            <a:extLst>
              <a:ext uri="{FF2B5EF4-FFF2-40B4-BE49-F238E27FC236}">
                <a16:creationId xmlns:a16="http://schemas.microsoft.com/office/drawing/2014/main" id="{1FEFFEED-00A8-4683-9505-70D40379D761}"/>
              </a:ext>
            </a:extLst>
          </p:cNvPr>
          <p:cNvSpPr>
            <a:spLocks noGrp="1"/>
          </p:cNvSpPr>
          <p:nvPr>
            <p:ph type="subTitle" idx="1"/>
          </p:nvPr>
        </p:nvSpPr>
        <p:spPr>
          <a:xfrm>
            <a:off x="409434" y="3098043"/>
            <a:ext cx="11150220" cy="3370996"/>
          </a:xfrm>
        </p:spPr>
        <p:txBody>
          <a:bodyPr>
            <a:normAutofit/>
          </a:bodyPr>
          <a:lstStyle/>
          <a:p>
            <a:pPr marL="342900" indent="-342900" algn="l">
              <a:buFont typeface="Arial" panose="020B0604020202020204" pitchFamily="34" charset="0"/>
              <a:buChar char="•"/>
            </a:pPr>
            <a:r>
              <a:rPr lang="es-EC" sz="3200" dirty="0"/>
              <a:t>La compañía actúa a través de un representante legal.</a:t>
            </a:r>
          </a:p>
          <a:p>
            <a:pPr marL="342900" indent="-342900" algn="l">
              <a:buFont typeface="Arial" panose="020B0604020202020204" pitchFamily="34" charset="0"/>
              <a:buChar char="•"/>
            </a:pPr>
            <a:r>
              <a:rPr lang="es-EC" sz="3200" dirty="0"/>
              <a:t>Su nombramiento debe inscribirse en el Registro Mercantil dentro de 30 días; solo desde ese momento inicia sus funciones</a:t>
            </a:r>
          </a:p>
          <a:p>
            <a:pPr marL="342900" indent="-342900" algn="l">
              <a:buFont typeface="Arial" panose="020B0604020202020204" pitchFamily="34" charset="0"/>
              <a:buChar char="•"/>
            </a:pPr>
            <a:r>
              <a:rPr lang="es-EC" sz="3200" dirty="0"/>
              <a:t>En la mayoría de compañías (excepto colectivas y comandita simple), el cargo tiene una duración de 5 años, aunque puede ser reelegido indefinidamente.</a:t>
            </a:r>
            <a:endParaRPr lang="en-US" sz="3200" dirty="0"/>
          </a:p>
        </p:txBody>
      </p:sp>
    </p:spTree>
    <p:extLst>
      <p:ext uri="{BB962C8B-B14F-4D97-AF65-F5344CB8AC3E}">
        <p14:creationId xmlns:p14="http://schemas.microsoft.com/office/powerpoint/2010/main" val="3847197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EB30C1-8C0E-4627-B880-C30A159ADB39}"/>
              </a:ext>
            </a:extLst>
          </p:cNvPr>
          <p:cNvSpPr>
            <a:spLocks noGrp="1"/>
          </p:cNvSpPr>
          <p:nvPr>
            <p:ph type="ctrTitle"/>
          </p:nvPr>
        </p:nvSpPr>
        <p:spPr/>
        <p:txBody>
          <a:bodyPr/>
          <a:lstStyle/>
          <a:p>
            <a:endParaRPr lang="en-US"/>
          </a:p>
        </p:txBody>
      </p:sp>
      <p:sp>
        <p:nvSpPr>
          <p:cNvPr id="3" name="Subtítulo 2">
            <a:extLst>
              <a:ext uri="{FF2B5EF4-FFF2-40B4-BE49-F238E27FC236}">
                <a16:creationId xmlns:a16="http://schemas.microsoft.com/office/drawing/2014/main" id="{509E7433-36A4-40B9-8F13-25EC2F2A7F4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3672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D0DEF9-BBBC-4D4B-A75E-92A87138D309}"/>
              </a:ext>
            </a:extLst>
          </p:cNvPr>
          <p:cNvSpPr>
            <a:spLocks noGrp="1"/>
          </p:cNvSpPr>
          <p:nvPr>
            <p:ph type="title"/>
          </p:nvPr>
        </p:nvSpPr>
        <p:spPr/>
        <p:txBody>
          <a:bodyPr/>
          <a:lstStyle/>
          <a:p>
            <a:endParaRPr lang="en-US"/>
          </a:p>
        </p:txBody>
      </p:sp>
      <p:sp>
        <p:nvSpPr>
          <p:cNvPr id="3" name="Marcador de contenido 2">
            <a:extLst>
              <a:ext uri="{FF2B5EF4-FFF2-40B4-BE49-F238E27FC236}">
                <a16:creationId xmlns:a16="http://schemas.microsoft.com/office/drawing/2014/main" id="{9A3655CE-EB27-4E77-9DB0-4C2649561F8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45646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2366</TotalTime>
  <Words>2371</Words>
  <Application>Microsoft Office PowerPoint</Application>
  <PresentationFormat>Panorámica</PresentationFormat>
  <Paragraphs>210</Paragraphs>
  <Slides>35</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35</vt:i4>
      </vt:variant>
    </vt:vector>
  </HeadingPairs>
  <TitlesOfParts>
    <vt:vector size="43" baseType="lpstr">
      <vt:lpstr>Arial</vt:lpstr>
      <vt:lpstr>Calibri</vt:lpstr>
      <vt:lpstr>Calibri Light</vt:lpstr>
      <vt:lpstr>Courier New</vt:lpstr>
      <vt:lpstr>Satoshi-Variable</vt:lpstr>
      <vt:lpstr>Symbol</vt:lpstr>
      <vt:lpstr>Times New Roman</vt:lpstr>
      <vt:lpstr>Tema de Office</vt:lpstr>
      <vt:lpstr>Presentación de PowerPoint</vt:lpstr>
      <vt:lpstr>DOMICILIO</vt:lpstr>
      <vt:lpstr>Ejemplo: Una empresa con domicilio en Quito, pero que firma un contrato en Cuenca y tiene sucursal allí, puede ser demandada en Cuenca. </vt:lpstr>
      <vt:lpstr>NOMBRE</vt:lpstr>
      <vt:lpstr>Artículo 10 y 13 de la Ley de Compañias </vt:lpstr>
      <vt:lpstr>Deudas y patrimonio </vt:lpstr>
      <vt:lpstr>Representante Legal </vt:lpstr>
      <vt:lpstr>Presentación de PowerPoint</vt:lpstr>
      <vt:lpstr>Presentación de PowerPoint</vt:lpstr>
      <vt:lpstr>Presentación de PowerPoint</vt:lpstr>
      <vt:lpstr>Definición de Compañía</vt:lpstr>
      <vt:lpstr>Tipos de Sociedad En el Ecuador, se dividen en: </vt:lpstr>
      <vt:lpstr>Artículo 1 de la Ley de Compañías </vt:lpstr>
      <vt:lpstr>. Aspectos importantes</vt:lpstr>
      <vt:lpstr>Tipos de sociedades o compañías: personalistas y capitalistas </vt:lpstr>
      <vt:lpstr>Presentación de PowerPoint</vt:lpstr>
      <vt:lpstr>Presentación de PowerPoint</vt:lpstr>
      <vt:lpstr>Presentación de PowerPoint</vt:lpstr>
      <vt:lpstr>Organismos de control de las compañías en Ecuador </vt:lpstr>
      <vt:lpstr>Compañía Anónima y en Comandita</vt:lpstr>
      <vt:lpstr>Compañía Extranjeras y Responsabilidad</vt:lpstr>
      <vt:lpstr>Sociedades por Acciones Simplificadas SAS</vt:lpstr>
      <vt:lpstr>Organismos de control de las compañías en Ecuador </vt:lpstr>
      <vt:lpstr>Otros organismos de control </vt:lpstr>
      <vt:lpstr>Obligaciones principales de las compañías bajo control de la SCVS </vt:lpstr>
      <vt:lpstr>COMPAÑÍA EN NOMBRE COLECTIVO</vt:lpstr>
      <vt:lpstr>Fundamento Legal:  Se regula en los artículos 36 al 58 de la Ley de Compañías Es una compañía de tipo personalista Importa más la persona y la confianza entre socios que el capital aportado.</vt:lpstr>
      <vt:lpstr>Razón Social y Capital: - La razón social lleva el nombre de uno o varios socios, más la frase “y compañía”. - No existe monto mínimo de capital, pero debe estar pagado al menos el 50% del capital suscrito. Responsabilidad de los socios - Los socios responden solidariamente e ilimitadamente por las obligaciones de la compañía - Esto significa que si la compañía no puede pagar sus deudas, los socios deben responder con su propio patrimonio. Constitución y Reformas - Se constituye ante un notario, no ante un juez - Esto se debe a reformas del COGEP y la Ley Notarial - Cual modificación o reforma también se realiza ante notario.   </vt:lpstr>
      <vt:lpstr>Presentación de PowerPoint</vt:lpstr>
      <vt:lpstr>Presentación de PowerPoint</vt:lpstr>
      <vt:lpstr>Compañía Comandita por Acciones</vt:lpstr>
      <vt:lpstr>Características Principales</vt:lpstr>
      <vt:lpstr>Presentación de PowerPoint</vt:lpstr>
      <vt:lpstr>Conclusión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Definición de Compañía</dc:title>
  <dc:creator>nelly concepcion luzuriaga torres</dc:creator>
  <cp:lastModifiedBy>nelly concepcion luzuriaga torres</cp:lastModifiedBy>
  <cp:revision>34</cp:revision>
  <dcterms:created xsi:type="dcterms:W3CDTF">2025-09-29T13:39:22Z</dcterms:created>
  <dcterms:modified xsi:type="dcterms:W3CDTF">2025-10-14T03:13:36Z</dcterms:modified>
</cp:coreProperties>
</file>