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1FF65-8E23-425F-8C54-9A17A5C86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7D7112-8241-4D79-BDF8-2DAF8456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14945-70F3-4648-BC64-59830DD1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0F01E-6D8A-44E9-B779-D09F4D35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C43BDA-91E5-4C1C-934C-780CA9AB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92C7-E1B5-4236-8917-BDEE471C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3CBC9-5DD4-4113-80D7-F0BDFBC26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BF836-DCE8-48E0-921D-BC0A5105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C50BD-F5C4-4246-A1FE-A1E4A165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B67FD-2CE7-4F0D-8331-5E7B13C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EEC89-CC52-4165-9279-E00BC5C0E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9DEC3-7DB5-49F9-90DF-824D8F7EF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68785-65DC-4702-B682-C6D20A6E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F03535-535B-433E-B82B-8104629A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299B3-25C0-48FA-BBE4-A3D7136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04306-FF87-4AAD-9481-F9D655F1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81EC9-FD30-49E4-B11A-69953E8A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0E841-DD0B-4B44-A021-0A93EEFD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EB1C-0E5A-4B15-B3E9-139C6849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18F3EE-C8D2-4E51-B853-F545BCE0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FDB63-8B2B-4F1B-A279-B4CA4990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E15D88-577F-4048-90CA-F929B43F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366E3-13A7-4084-9AEB-B923E7BE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E4C8AC-54DB-42F2-8B70-B376F940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66858-5549-4A39-899A-E461F57E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0E578-ABCD-4C22-BAD0-2819286E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41F32F-F5ED-47A8-A62C-4B1161364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A4AF5F-5360-4E15-8ED4-273BF597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BE0F0-9638-4970-97BF-D9095648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0603DC-72DE-4DE1-8333-86E4EC97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044E8F-0825-4B7F-9E34-1C05E8D4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FD2EF-A67E-4A24-B379-D64D9473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30B4E-AF24-444D-9F9E-CA055ED4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383558-67A6-4DDC-9794-79A07D63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C50549-32A7-4887-B1DD-67E373362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FCC34C-7FDD-4B94-9336-365CD0E28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A8F219-A8A2-4C02-A7CC-279D93CB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00F966-2D40-476A-ADFC-4B599F41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4C946-84D4-4F03-AA99-A58A7FCD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C0175-E627-481D-82AB-38B318C0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74E4E7-CEF0-46EF-B662-6C3B7F02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1B0CC1-2A5E-484D-A1C3-D5FCDC5A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B87636-051F-40CD-9473-C49AF74F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723ADF-07C7-4594-8E60-30B29452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04FF42-18F8-4E25-9649-E6A28D22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CDDF34-9D13-4DA8-9989-93098889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EEE98-2D17-4A24-A4FF-D32F4550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EFF1F-FF54-49A9-AB62-E7E5173C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E56B03-69E4-4AFB-B317-E990DAE0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15819-84F8-4687-8DB8-92974111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A7BEF4-5DF2-4B62-B70E-0A7DD4EB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CA8EE-3ED3-4DCA-8EBC-CF56B913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DE0C-32F0-4BAA-8677-1664D3C7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25B534-A545-4E94-B98E-D34DEE7B0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A72E3-D907-46A8-88EF-62174853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8DD29-AF84-49A2-A6F6-6B186F67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B9EEAA-1013-48A0-B738-20359B79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C939DB-D32B-4BB1-859F-8FED83B6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5C4886-4A2C-49C7-9E7B-44A334EB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A2871-6985-4DEC-A866-812C8828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2AB8E-6648-4791-BFBE-5E765892B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629C-9FD5-423A-82AC-104FA0F9FB0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97803-799B-40ED-84DB-2E0012F75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7C2B03-98C3-4959-B02B-E70F763D4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8258-F8EA-48AA-9F66-5D5ED70F6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gub9YT3Fo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6541F-9C48-44F3-AA48-5EC80BDCB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16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DERECHO LABORAL 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665253-2E64-4248-B091-2BE75200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473"/>
            <a:ext cx="9144000" cy="28753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El Derecho Laboral es el conjunto de preceptos jurídicos que regula la relación entre empleador y trabajador, y establece derechos, obligaciones y prohibiciones para cada una de las partes, los cuales nacen del vínculo contractual, mediante el cual una parte se compromete a la prestación de servicios lícitos y personales, bajo la dependencia de la otra, a cambio de una contraprestación económica </a:t>
            </a:r>
            <a:endParaRPr lang="es-EC" sz="2000" dirty="0"/>
          </a:p>
          <a:p>
            <a:pPr algn="just"/>
            <a:r>
              <a:rPr lang="es-EC" sz="2000" dirty="0">
                <a:latin typeface="Liberation Serif"/>
                <a:ea typeface="Noto Serif CJK SC"/>
                <a:cs typeface="FreeSans"/>
              </a:rPr>
              <a:t>Reconocida en: </a:t>
            </a:r>
            <a:endParaRPr lang="es-EC" sz="2000" dirty="0">
              <a:effectLst/>
              <a:latin typeface="Liberation Serif"/>
              <a:ea typeface="Noto Serif CJK SC"/>
              <a:cs typeface="FreeSans"/>
            </a:endParaRPr>
          </a:p>
          <a:p>
            <a:pPr algn="just"/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</a:rPr>
              <a:t>I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nstrumentos internacionales como la Declaración Universal de los Derechos Humanos y en la Constitución de la República del Ecuador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9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E88BF-10EC-4427-A511-C6A4EB06CD3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/>
              <a:t>PRINCIPIOS LABORALES EN LA CONSTITUCIÓN DE LA REPÚBLICA DEL ECUADOR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D3733-485A-485E-8993-4EC2C2E10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El  Estado garantizará el derecho al trabajo. </a:t>
            </a:r>
          </a:p>
          <a:p>
            <a:pPr marL="0" indent="0" algn="just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Se reconocen todas las modalidades de trabajo, en relación de dependencia o autónomas, con inclusión de labores de </a:t>
            </a:r>
            <a:r>
              <a:rPr lang="es-ES" sz="24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</a:rPr>
              <a:t>autosustento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y cuidado humano; y como actores sociales productivos, a todas las trabajadoras y trabajadores. (art. 325) </a:t>
            </a:r>
          </a:p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D5424D-44EC-4E67-8BC9-6C15392389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1800" dirty="0">
                <a:solidFill>
                  <a:srgbClr val="000000"/>
                </a:solidFill>
                <a:latin typeface="Roboto" panose="02000000000000000000" pitchFamily="2" charset="0"/>
              </a:rPr>
              <a:t>E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l artículo 326 el derecho al trabajo se sustenta en los siguientes principios: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3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DF4F9A-3878-46A7-B31F-C0739C52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88" y="713065"/>
            <a:ext cx="8565160" cy="4607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1FCFDE-6EB7-4E98-A1FE-E83AD42E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87" y="1090569"/>
            <a:ext cx="8674217" cy="472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629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0565DC-EFB9-4B7F-B2DB-A604E57126DB}"/>
              </a:ext>
            </a:extLst>
          </p:cNvPr>
          <p:cNvSpPr txBox="1"/>
          <p:nvPr/>
        </p:nvSpPr>
        <p:spPr>
          <a:xfrm>
            <a:off x="1661020" y="1350629"/>
            <a:ext cx="8699383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Se prohíbe toda forma de precarización, como la intermediación laboral y la tercerización en las actividades propias y habituales de la empresa o persona empleadora, la contratación laboral por horas, o cualquiera otra que afecte los derechos de las personas trabajadoras en forma individual o colectiva. El incumplimiento de obligaciones, el fraude, la simulación, y el enriquecimiento injusto en materia laboral se penalizarán y sancionarán de acuerdo con la ley. (Constitución de la República, 2008, art. 327)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35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5DEB0A-58FC-46B6-AABD-2BC30F516AE7}"/>
              </a:ext>
            </a:extLst>
          </p:cNvPr>
          <p:cNvSpPr txBox="1"/>
          <p:nvPr/>
        </p:nvSpPr>
        <p:spPr>
          <a:xfrm>
            <a:off x="1887523" y="1090569"/>
            <a:ext cx="72543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No se permite ningún tipo de trabajo en condiciones injustas o precarias. (vulnerabilidad, incertidumbre y falta de protección) Eso incluye cuando una empresa usa intermediarios o contrata a otra empresa para hacer su trabajo normal (tercerización), cuando paga solo por horas o cuando usa cualquier método que quite derechos a los trabajadores, ya sea a una persona o a un grupo.</a:t>
            </a:r>
            <a:br>
              <a:rPr lang="es-ES" dirty="0"/>
            </a:br>
            <a:r>
              <a:rPr lang="es-ES" dirty="0"/>
              <a:t>Si una empresa incumple la ley, hace trampa o se enriquece injustamente a costa de los empleados, será castigada según lo que diga la ley.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3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E5389-3654-467E-B8B3-CCDBD136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91" y="1742839"/>
            <a:ext cx="4963218" cy="3372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62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concepto de subcontratación de trabajo y teletrabajo. Tercerización de procesos de negocio, colocación externa, trabajo independiente. Equipo de servicios de externalización fuera de la organización de la empresa. Personas que se conectan en línea, trabajo remoto.">
            <a:extLst>
              <a:ext uri="{FF2B5EF4-FFF2-40B4-BE49-F238E27FC236}">
                <a16:creationId xmlns:a16="http://schemas.microsoft.com/office/drawing/2014/main" id="{C407318E-B1B4-40E1-B612-9B5C0E6F8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4" y="152706"/>
            <a:ext cx="8347046" cy="6121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8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2B0344-F5BD-40A9-BA6E-8215E244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42" y="2600209"/>
            <a:ext cx="7459116" cy="16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12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DD36B9-B4ED-43CA-B99C-279EDABB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25" y="1120725"/>
            <a:ext cx="5947794" cy="4021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D13039-CE45-404A-9FE6-1FDF85433814}"/>
              </a:ext>
            </a:extLst>
          </p:cNvPr>
          <p:cNvSpPr/>
          <p:nvPr/>
        </p:nvSpPr>
        <p:spPr>
          <a:xfrm>
            <a:off x="2348917" y="293615"/>
            <a:ext cx="6904140" cy="620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Disposiciones fundamentales del Código de Trabajo artículos 1 al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66EC2E-DAC6-4BFF-B44A-1F9AA8AD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46" y="1378699"/>
            <a:ext cx="5179707" cy="4100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77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CA80F-435F-43EC-BAC7-C5B89ED965A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DEFINICIONES DEL DERECHO LABORAL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176A9-DD8B-4283-8F5A-52947AD6A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OIT (2001) lo define:</a:t>
            </a:r>
          </a:p>
          <a:p>
            <a:pPr marL="0" indent="0" algn="just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“conjunto de actividades humanas, remuneradas o no, que producen bienes o servicios en una economía, o que satisfacen las necesidades de una comunidad o proveen los medios de sustento necesarios para los individuos”. </a:t>
            </a:r>
            <a:endParaRPr lang="en-U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672A3-500D-4285-A9FE-FA915A05F7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La Declaración de Filadelfia (1944) señala que el trabajo </a:t>
            </a:r>
          </a:p>
          <a:p>
            <a:pPr marL="0" indent="0" algn="just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No es una mercancía y todos los seres humanos, sin distinción de raza, credo o sexo tienen derecho a perseguir su bienestar material y su desarrollo espiritual en condiciones de libertad y dignidad, de seguridad económica y en igualdad de oportunidades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2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6D04E-E150-4725-A3B6-2B44881B74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Por su parte la Constitución de la República del Ecuador (2008) consagra al trabajo como: </a:t>
            </a:r>
          </a:p>
          <a:p>
            <a:pPr marL="0" indent="0" algn="just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Un derecho y un deber social, y un derecho económico, fuente de realización personal y base de la economía. El Estado garantizará a las personas trabajadoras el pleno respeto a su dignidad, una vida decorosa, remuneraciones y retribuciones justas y el desempeño de un trabajo saludable y libremente escogido o aceptado. (art. 33) </a:t>
            </a:r>
            <a:endParaRPr lang="en-U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8A04DD-6954-4B49-A539-2A8A32B47C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E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l Código del Trabajo Ecuatoriano, en su artículo segundo establece que:</a:t>
            </a:r>
          </a:p>
          <a:p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“El trabajo es un derecho y un deber social” (2005, 16 de diciembre, art. 2).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53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E6481-B5E1-4A7F-A023-E9708E6FACC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/>
              <a:t>DERECHO LABORAL EN EL ECUADOR 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3C1E7-8848-49F7-9A0E-E9A53E53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77" y="2542281"/>
            <a:ext cx="9219501" cy="395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1CB841-D682-4CC4-A1F8-2E43773E25CD}"/>
              </a:ext>
            </a:extLst>
          </p:cNvPr>
          <p:cNvSpPr/>
          <p:nvPr/>
        </p:nvSpPr>
        <p:spPr>
          <a:xfrm>
            <a:off x="3733102" y="1749411"/>
            <a:ext cx="5050172" cy="591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>
                <a:solidFill>
                  <a:schemeClr val="bg1"/>
                </a:solidFill>
                <a:effectLst/>
                <a:latin typeface="YouTube Noto"/>
                <a:hlinkClick r:id="rId3" tooltip="Compartir víncu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https://youtu.be/Dtgub9YT3Fo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6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3CCEFF-1633-4B3E-BC71-67A38E13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4" y="687897"/>
            <a:ext cx="11044794" cy="5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16623-C75E-48BB-BA4B-36BDB35EBE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DEFINICIONES DE DERECHO LABORAL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20426-A89B-4A1D-B86C-2C650B67B7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</a:rPr>
              <a:t>Aczel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(2001), quien afirma que el Derecho Laboral es: </a:t>
            </a:r>
          </a:p>
          <a:p>
            <a:pPr algn="just"/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El conjunto de principios y normas que tienen por finalidad principal la regulación de las relaciones jurídicas entre empresarios y trabajadores, en lo referente al trabajo subordinado, incluyéndose las normas de Derecho individual y colectivo que regulan los derechos y deberes de las partes entre sí y las relaciones de estas con el Estado (p. 18). </a:t>
            </a:r>
            <a:endParaRPr lang="en-US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DEE89-7622-4D9A-8AF6-AD4628CD9C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Guillermo Cabanellas (1982), quien expresa que el Derecho del Trabajo: </a:t>
            </a:r>
          </a:p>
          <a:p>
            <a:pPr algn="just"/>
            <a:r>
              <a:rPr lang="es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Abarca el conjunto de normas positivas y doctrinas referentes a las relaciones entre el capital y la mano de obra, entre empresarios y trabajadores, en los aspectos legales, contractuales y consuetudinarios de los dos elementos básicos de la economía: donde el Estado, como poder neutral y superior, ha de marcar las líneas fundamentales de los derechos y deberes de ambas partes en el proceso general de la producción (p. 95).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17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97967-F251-436B-B9CE-D262E697994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/>
              <a:t>CLASIFICACIÓN DE LAS FUENTES DEL DERECHO LABORAL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9A61D-B8AB-42D5-9981-3E56F65E12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ES" sz="1800" b="0" i="0" u="none" strike="noStrike" baseline="0" dirty="0">
              <a:solidFill>
                <a:srgbClr val="626369"/>
              </a:solidFill>
              <a:latin typeface="Roboto" panose="02000000000000000000" pitchFamily="2" charset="0"/>
            </a:endParaRPr>
          </a:p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Las fuentes del derecho son aquellos fundamentos o principios que originan las normas jurídicas y guían su aplicación.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CE362C-CC20-4524-87E7-B1AD37F772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Según Campos (1997), las fuentes del derecho generan sus principios, instituciones y normas; en general constituyen tales, los hechos y los actos jurídicos, es decir, aquellos de los que dimanan normas que otorgan facultades o imponen obligaciones a los miembros de una sociedad determinada (p.113).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4D3EC-28E5-4733-A170-F79C0ABF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6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8950BE-7F89-4256-B749-88D67CAE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26"/>
            <a:ext cx="12192000" cy="62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0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850</Words>
  <Application>Microsoft Office PowerPoint</Application>
  <PresentationFormat>Panorámica</PresentationFormat>
  <Paragraphs>31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Liberation Serif</vt:lpstr>
      <vt:lpstr>Roboto</vt:lpstr>
      <vt:lpstr>YouTube Noto</vt:lpstr>
      <vt:lpstr>Tema de Office</vt:lpstr>
      <vt:lpstr>DERECHO LABORAL </vt:lpstr>
      <vt:lpstr>Presentación de PowerPoint</vt:lpstr>
      <vt:lpstr>DEFINICIONES DEL DERECHO LABORAL</vt:lpstr>
      <vt:lpstr>Presentación de PowerPoint</vt:lpstr>
      <vt:lpstr>DERECHO LABORAL EN EL ECUADOR </vt:lpstr>
      <vt:lpstr>Presentación de PowerPoint</vt:lpstr>
      <vt:lpstr>DEFINICIONES DE DERECHO LABORAL </vt:lpstr>
      <vt:lpstr>CLASIFICACIÓN DE LAS FUENTES DEL DERECHO LABORAL </vt:lpstr>
      <vt:lpstr>Presentación de PowerPoint</vt:lpstr>
      <vt:lpstr>PRINCIPIOS LABORALES EN LA CONSTITUCIÓN DE LA REPÚBLICA DEL ECUADOR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concepcion luzuriaga torres</dc:creator>
  <cp:lastModifiedBy>nelly concepcion luzuriaga torres</cp:lastModifiedBy>
  <cp:revision>14</cp:revision>
  <dcterms:created xsi:type="dcterms:W3CDTF">2025-11-05T14:28:27Z</dcterms:created>
  <dcterms:modified xsi:type="dcterms:W3CDTF">2025-11-10T23:59:08Z</dcterms:modified>
</cp:coreProperties>
</file>