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63" r:id="rId6"/>
    <p:sldId id="259" r:id="rId7"/>
    <p:sldId id="264" r:id="rId8"/>
    <p:sldId id="261" r:id="rId9"/>
    <p:sldId id="271" r:id="rId10"/>
    <p:sldId id="265" r:id="rId11"/>
    <p:sldId id="266" r:id="rId12"/>
    <p:sldId id="262" r:id="rId13"/>
    <p:sldId id="268" r:id="rId14"/>
    <p:sldId id="269" r:id="rId15"/>
    <p:sldId id="270" r:id="rId16"/>
    <p:sldId id="26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&amp;F_SI" initials="L" lastIdx="1" clrIdx="0">
    <p:extLst>
      <p:ext uri="{19B8F6BF-5375-455C-9EA6-DF929625EA0E}">
        <p15:presenceInfo xmlns:p15="http://schemas.microsoft.com/office/powerpoint/2012/main" userId="b2aa5ab172a913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0T16:29:50.210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0F42-AE31-41F8-B1A9-BB41A01E5EFC}" type="datetimeFigureOut">
              <a:rPr lang="es-419" smtClean="0"/>
              <a:t>24/9/2021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02C-DC10-4F19-820B-CF9886202B14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44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0F42-AE31-41F8-B1A9-BB41A01E5EFC}" type="datetimeFigureOut">
              <a:rPr lang="es-419" smtClean="0"/>
              <a:t>24/9/2021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02C-DC10-4F19-820B-CF9886202B1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5912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0F42-AE31-41F8-B1A9-BB41A01E5EFC}" type="datetimeFigureOut">
              <a:rPr lang="es-419" smtClean="0"/>
              <a:t>24/9/2021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02C-DC10-4F19-820B-CF9886202B1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8616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0F42-AE31-41F8-B1A9-BB41A01E5EFC}" type="datetimeFigureOut">
              <a:rPr lang="es-419" smtClean="0"/>
              <a:t>24/9/2021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02C-DC10-4F19-820B-CF9886202B1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4027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0F42-AE31-41F8-B1A9-BB41A01E5EFC}" type="datetimeFigureOut">
              <a:rPr lang="es-419" smtClean="0"/>
              <a:t>24/9/2021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02C-DC10-4F19-820B-CF9886202B14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5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0F42-AE31-41F8-B1A9-BB41A01E5EFC}" type="datetimeFigureOut">
              <a:rPr lang="es-419" smtClean="0"/>
              <a:t>24/9/2021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02C-DC10-4F19-820B-CF9886202B1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9137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0F42-AE31-41F8-B1A9-BB41A01E5EFC}" type="datetimeFigureOut">
              <a:rPr lang="es-419" smtClean="0"/>
              <a:t>24/9/2021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02C-DC10-4F19-820B-CF9886202B1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4590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0F42-AE31-41F8-B1A9-BB41A01E5EFC}" type="datetimeFigureOut">
              <a:rPr lang="es-419" smtClean="0"/>
              <a:t>24/9/2021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02C-DC10-4F19-820B-CF9886202B1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9350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0F42-AE31-41F8-B1A9-BB41A01E5EFC}" type="datetimeFigureOut">
              <a:rPr lang="es-419" smtClean="0"/>
              <a:t>24/9/2021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02C-DC10-4F19-820B-CF9886202B1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7738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D80F42-AE31-41F8-B1A9-BB41A01E5EFC}" type="datetimeFigureOut">
              <a:rPr lang="es-419" smtClean="0"/>
              <a:t>24/9/2021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D9F02C-DC10-4F19-820B-CF9886202B1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5199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0F42-AE31-41F8-B1A9-BB41A01E5EFC}" type="datetimeFigureOut">
              <a:rPr lang="es-419" smtClean="0"/>
              <a:t>24/9/2021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02C-DC10-4F19-820B-CF9886202B1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1737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D80F42-AE31-41F8-B1A9-BB41A01E5EFC}" type="datetimeFigureOut">
              <a:rPr lang="es-419" smtClean="0"/>
              <a:t>24/9/2021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ED9F02C-DC10-4F19-820B-CF9886202B14}" type="slidenum">
              <a:rPr lang="es-419" smtClean="0"/>
              <a:t>‹Nº›</a:t>
            </a:fld>
            <a:endParaRPr lang="es-419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84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9BF17-BAA1-4730-A532-C96EE0E2AA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>
                <a:latin typeface="Algerian" panose="04020705040A02060702" pitchFamily="82" charset="0"/>
              </a:rPr>
              <a:t>Músculos de la espalda y el lomo </a:t>
            </a:r>
            <a:endParaRPr lang="es-419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96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90EBFBC-366F-403C-90FC-13524A8D2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66" t="16197" r="23009" b="7898"/>
          <a:stretch/>
        </p:blipFill>
        <p:spPr>
          <a:xfrm>
            <a:off x="212033" y="-1"/>
            <a:ext cx="7845288" cy="633454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B16AC79-A95B-476A-B196-01A69261F194}"/>
              </a:ext>
            </a:extLst>
          </p:cNvPr>
          <p:cNvSpPr/>
          <p:nvPr/>
        </p:nvSpPr>
        <p:spPr>
          <a:xfrm>
            <a:off x="8468138" y="1955995"/>
            <a:ext cx="37238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1400" dirty="0">
                <a:solidFill>
                  <a:srgbClr val="000000"/>
                </a:solidFill>
                <a:latin typeface="Segoe UI" panose="020B0502040204020203" pitchFamily="34" charset="0"/>
              </a:rPr>
              <a:t>1. Mm intercostales externos</a:t>
            </a:r>
          </a:p>
          <a:p>
            <a:r>
              <a:rPr lang="es-419" sz="1400" dirty="0">
                <a:solidFill>
                  <a:srgbClr val="000000"/>
                </a:solidFill>
                <a:latin typeface="Segoe UI" panose="020B0502040204020203" pitchFamily="34" charset="0"/>
              </a:rPr>
              <a:t>2. Mm intercostales internos</a:t>
            </a:r>
          </a:p>
          <a:p>
            <a:r>
              <a:rPr lang="es-419" sz="1400" dirty="0">
                <a:solidFill>
                  <a:srgbClr val="000000"/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3. Mm elevadores de las costillas</a:t>
            </a:r>
          </a:p>
          <a:p>
            <a:r>
              <a:rPr lang="es-419" sz="1400" dirty="0">
                <a:solidFill>
                  <a:srgbClr val="000000"/>
                </a:solidFill>
                <a:latin typeface="Segoe UI" panose="020B0502040204020203" pitchFamily="34" charset="0"/>
              </a:rPr>
              <a:t>4. M largo del cuello</a:t>
            </a:r>
          </a:p>
          <a:p>
            <a:r>
              <a:rPr lang="es-419" sz="1400" dirty="0">
                <a:solidFill>
                  <a:srgbClr val="000000"/>
                </a:solidFill>
                <a:latin typeface="Segoe UI" panose="020B0502040204020203" pitchFamily="34" charset="0"/>
              </a:rPr>
              <a:t>5. Ligamento nucal</a:t>
            </a:r>
          </a:p>
          <a:p>
            <a:r>
              <a:rPr lang="es-419" sz="1400" dirty="0">
                <a:solidFill>
                  <a:srgbClr val="000000"/>
                </a:solidFill>
                <a:latin typeface="Segoe UI" panose="020B0502040204020203" pitchFamily="34" charset="0"/>
              </a:rPr>
              <a:t>6. Ligamento supraespinoso</a:t>
            </a:r>
          </a:p>
        </p:txBody>
      </p:sp>
    </p:spTree>
    <p:extLst>
      <p:ext uri="{BB962C8B-B14F-4D97-AF65-F5344CB8AC3E}">
        <p14:creationId xmlns:p14="http://schemas.microsoft.com/office/powerpoint/2010/main" val="1819712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FC72860-5F44-4626-AFF7-7C1F1F53F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81" t="19991" r="23195" b="13793"/>
          <a:stretch/>
        </p:blipFill>
        <p:spPr>
          <a:xfrm>
            <a:off x="0" y="0"/>
            <a:ext cx="9328476" cy="633453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450B2A4-DA08-4F0F-91BD-2B25AE9BECD3}"/>
              </a:ext>
            </a:extLst>
          </p:cNvPr>
          <p:cNvSpPr/>
          <p:nvPr/>
        </p:nvSpPr>
        <p:spPr>
          <a:xfrm>
            <a:off x="9435548" y="1951315"/>
            <a:ext cx="27564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1400" dirty="0">
                <a:solidFill>
                  <a:srgbClr val="000000"/>
                </a:solidFill>
                <a:latin typeface="Segoe UI" panose="020B0502040204020203" pitchFamily="34" charset="0"/>
              </a:rPr>
              <a:t>1. </a:t>
            </a:r>
            <a:r>
              <a:rPr lang="es-419" sz="1400" dirty="0">
                <a:solidFill>
                  <a:srgbClr val="000000"/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M transverso del tórax</a:t>
            </a:r>
          </a:p>
          <a:p>
            <a:r>
              <a:rPr lang="es-419" sz="1400" dirty="0">
                <a:solidFill>
                  <a:srgbClr val="000000"/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2. Diafragma</a:t>
            </a:r>
          </a:p>
          <a:p>
            <a:r>
              <a:rPr lang="es-419" sz="1400" dirty="0">
                <a:solidFill>
                  <a:srgbClr val="000000"/>
                </a:solidFill>
                <a:latin typeface="Segoe UI" panose="020B0502040204020203" pitchFamily="34" charset="0"/>
              </a:rPr>
              <a:t>3. M recto del abdomen (del lado derecho)</a:t>
            </a:r>
          </a:p>
          <a:p>
            <a:r>
              <a:rPr lang="es-419" sz="1400" dirty="0">
                <a:solidFill>
                  <a:srgbClr val="000000"/>
                </a:solidFill>
                <a:latin typeface="Segoe UI" panose="020B0502040204020203" pitchFamily="34" charset="0"/>
              </a:rPr>
              <a:t>4. M iliocostal</a:t>
            </a:r>
          </a:p>
          <a:p>
            <a:r>
              <a:rPr lang="es-419" sz="1400" dirty="0">
                <a:solidFill>
                  <a:srgbClr val="000000"/>
                </a:solidFill>
                <a:latin typeface="Segoe UI" panose="020B0502040204020203" pitchFamily="34" charset="0"/>
              </a:rPr>
              <a:t>5. M longísimo</a:t>
            </a:r>
          </a:p>
          <a:p>
            <a:r>
              <a:rPr lang="es-419" sz="1400" dirty="0">
                <a:solidFill>
                  <a:srgbClr val="000000"/>
                </a:solidFill>
                <a:latin typeface="Segoe UI" panose="020B0502040204020203" pitchFamily="34" charset="0"/>
              </a:rPr>
              <a:t>6. M espinal y </a:t>
            </a:r>
            <a:r>
              <a:rPr lang="es-419" sz="1400" dirty="0" err="1">
                <a:solidFill>
                  <a:srgbClr val="000000"/>
                </a:solidFill>
                <a:latin typeface="Segoe UI" panose="020B0502040204020203" pitchFamily="34" charset="0"/>
              </a:rPr>
              <a:t>semiespinal</a:t>
            </a:r>
            <a:r>
              <a:rPr lang="es-419" sz="1400" dirty="0">
                <a:solidFill>
                  <a:srgbClr val="000000"/>
                </a:solidFill>
                <a:latin typeface="Segoe UI" panose="020B0502040204020203" pitchFamily="34" charset="0"/>
              </a:rPr>
              <a:t> torácico y cervical</a:t>
            </a:r>
          </a:p>
          <a:p>
            <a:r>
              <a:rPr lang="es-419" sz="1400" dirty="0">
                <a:solidFill>
                  <a:srgbClr val="000000"/>
                </a:solidFill>
                <a:latin typeface="Segoe UI" panose="020B0502040204020203" pitchFamily="34" charset="0"/>
              </a:rPr>
              <a:t>7. M </a:t>
            </a:r>
            <a:r>
              <a:rPr lang="es-419" sz="1400" dirty="0" err="1">
                <a:solidFill>
                  <a:srgbClr val="000000"/>
                </a:solidFill>
                <a:latin typeface="Segoe UI" panose="020B0502040204020203" pitchFamily="34" charset="0"/>
              </a:rPr>
              <a:t>semiespinal</a:t>
            </a:r>
            <a:r>
              <a:rPr lang="es-419" sz="1400" dirty="0">
                <a:solidFill>
                  <a:srgbClr val="000000"/>
                </a:solidFill>
                <a:latin typeface="Segoe UI" panose="020B0502040204020203" pitchFamily="34" charset="0"/>
              </a:rPr>
              <a:t> de la cabeza</a:t>
            </a:r>
          </a:p>
        </p:txBody>
      </p:sp>
    </p:spTree>
    <p:extLst>
      <p:ext uri="{BB962C8B-B14F-4D97-AF65-F5344CB8AC3E}">
        <p14:creationId xmlns:p14="http://schemas.microsoft.com/office/powerpoint/2010/main" val="387482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A6B54-263D-4EDB-AEB6-F6AE1154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73351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s-MX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Músculos abdominales </a:t>
            </a:r>
            <a:endParaRPr lang="es-419" sz="7200" dirty="0">
              <a:solidFill>
                <a:schemeClr val="tx1">
                  <a:lumMod val="85000"/>
                  <a:lumOff val="15000"/>
                </a:schemeClr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1BDB374B-CD72-4D2E-8209-8610B528C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667015"/>
              </p:ext>
            </p:extLst>
          </p:nvPr>
        </p:nvGraphicFramePr>
        <p:xfrm>
          <a:off x="1096962" y="1846262"/>
          <a:ext cx="10339664" cy="3666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832">
                  <a:extLst>
                    <a:ext uri="{9D8B030D-6E8A-4147-A177-3AD203B41FA5}">
                      <a16:colId xmlns:a16="http://schemas.microsoft.com/office/drawing/2014/main" val="2987574114"/>
                    </a:ext>
                  </a:extLst>
                </a:gridCol>
                <a:gridCol w="5169832">
                  <a:extLst>
                    <a:ext uri="{9D8B030D-6E8A-4147-A177-3AD203B41FA5}">
                      <a16:colId xmlns:a16="http://schemas.microsoft.com/office/drawing/2014/main" val="870223173"/>
                    </a:ext>
                  </a:extLst>
                </a:gridCol>
              </a:tblGrid>
              <a:tr h="492937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Musculo</a:t>
                      </a:r>
                      <a:endParaRPr lang="es-419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Acción </a:t>
                      </a:r>
                      <a:endParaRPr lang="es-419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2578"/>
                  </a:ext>
                </a:extLst>
              </a:tr>
              <a:tr h="850823">
                <a:tc>
                  <a:txBody>
                    <a:bodyPr/>
                    <a:lstStyle/>
                    <a:p>
                      <a:r>
                        <a:rPr lang="es-MX" dirty="0"/>
                        <a:t>Oblicuo del abdomen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Comprime vísceras abdominales</a:t>
                      </a:r>
                    </a:p>
                    <a:p>
                      <a:r>
                        <a:rPr lang="es-MX" dirty="0"/>
                        <a:t>Flexiona el tronco lateralmente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751546"/>
                  </a:ext>
                </a:extLst>
              </a:tr>
              <a:tr h="850823">
                <a:tc>
                  <a:txBody>
                    <a:bodyPr/>
                    <a:lstStyle/>
                    <a:p>
                      <a:r>
                        <a:rPr lang="es-MX" dirty="0"/>
                        <a:t>Oblicuo interno del abdomen 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Comprime vísceras abdominales</a:t>
                      </a:r>
                    </a:p>
                    <a:p>
                      <a:r>
                        <a:rPr lang="es-MX" dirty="0"/>
                        <a:t>Flexiona el tronco lateralmente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107151"/>
                  </a:ext>
                </a:extLst>
              </a:tr>
              <a:tr h="486184">
                <a:tc>
                  <a:txBody>
                    <a:bodyPr/>
                    <a:lstStyle/>
                    <a:p>
                      <a:r>
                        <a:rPr lang="es-MX" dirty="0"/>
                        <a:t>Recto abdominal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Flexiona la articulación lumbosacra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531580"/>
                  </a:ext>
                </a:extLst>
              </a:tr>
              <a:tr h="492937">
                <a:tc>
                  <a:txBody>
                    <a:bodyPr/>
                    <a:lstStyle/>
                    <a:p>
                      <a:r>
                        <a:rPr lang="es-MX" dirty="0"/>
                        <a:t>Transverso abdominal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Aumenta la presión intraabdominal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710251"/>
                  </a:ext>
                </a:extLst>
              </a:tr>
              <a:tr h="492937">
                <a:tc>
                  <a:txBody>
                    <a:bodyPr/>
                    <a:lstStyle/>
                    <a:p>
                      <a:r>
                        <a:rPr lang="es-MX" dirty="0"/>
                        <a:t>Cremáster 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Eleva la túnica vaginal y con ella al testículo 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358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00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99AD7FD-4EFF-4428-853C-EA1194FE04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92" t="20855" r="24022" b="14403"/>
          <a:stretch/>
        </p:blipFill>
        <p:spPr>
          <a:xfrm>
            <a:off x="1219199" y="0"/>
            <a:ext cx="9382539" cy="637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30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1FA4097-2020-4A19-85D7-D9B8389965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13" t="19068" r="26912" b="5147"/>
          <a:stretch/>
        </p:blipFill>
        <p:spPr>
          <a:xfrm>
            <a:off x="1855304" y="0"/>
            <a:ext cx="7845287" cy="63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52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174C0B-C5AF-4261-A53C-2C813115A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17" t="20082" r="24456" b="5872"/>
          <a:stretch/>
        </p:blipFill>
        <p:spPr>
          <a:xfrm>
            <a:off x="1563756" y="0"/>
            <a:ext cx="8388626" cy="631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35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97437D9-294F-4A08-B4AE-E73E3EB81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35" t="17685" r="13934" b="13135"/>
          <a:stretch/>
        </p:blipFill>
        <p:spPr>
          <a:xfrm>
            <a:off x="0" y="0"/>
            <a:ext cx="12125615" cy="641405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FA148C-FB79-4277-AD5F-40F779BB737F}"/>
              </a:ext>
            </a:extLst>
          </p:cNvPr>
          <p:cNvSpPr/>
          <p:nvPr/>
        </p:nvSpPr>
        <p:spPr>
          <a:xfrm>
            <a:off x="8733184" y="0"/>
            <a:ext cx="326003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2. M oblicuo externo del abdomen</a:t>
            </a:r>
          </a:p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2'. Aponeurosis del M oblicuo externo</a:t>
            </a:r>
          </a:p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3. Mm intercostales externos</a:t>
            </a:r>
          </a:p>
          <a:p>
            <a:r>
              <a:rPr lang="it-IT" sz="1400" dirty="0">
                <a:solidFill>
                  <a:srgbClr val="FF0000"/>
                </a:solidFill>
                <a:latin typeface="Segoe UI" panose="020B0502040204020203" pitchFamily="34" charset="0"/>
              </a:rPr>
              <a:t>4. M serrato dorsal craneal</a:t>
            </a:r>
          </a:p>
          <a:p>
            <a:r>
              <a:rPr lang="it-IT" sz="1400" dirty="0">
                <a:solidFill>
                  <a:srgbClr val="FF0000"/>
                </a:solidFill>
                <a:latin typeface="Segoe UI" panose="020B0502040204020203" pitchFamily="34" charset="0"/>
              </a:rPr>
              <a:t>5. M serrato dorsal caudal</a:t>
            </a:r>
          </a:p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6. M escaleno dorsal</a:t>
            </a:r>
          </a:p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7. M recto del tórax</a:t>
            </a:r>
          </a:p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8. M recto del abdomen</a:t>
            </a:r>
          </a:p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9. M esplenio</a:t>
            </a:r>
          </a:p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10. M longísimo del cuello</a:t>
            </a:r>
          </a:p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11. M iliopsoas (cortado)</a:t>
            </a:r>
          </a:p>
        </p:txBody>
      </p:sp>
    </p:spTree>
    <p:extLst>
      <p:ext uri="{BB962C8B-B14F-4D97-AF65-F5344CB8AC3E}">
        <p14:creationId xmlns:p14="http://schemas.microsoft.com/office/powerpoint/2010/main" val="124813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6538721A-9E91-498E-B0E8-8AEA91BEAC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21592"/>
              </p:ext>
            </p:extLst>
          </p:nvPr>
        </p:nvGraphicFramePr>
        <p:xfrm>
          <a:off x="667751" y="781878"/>
          <a:ext cx="10856498" cy="4615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8249">
                  <a:extLst>
                    <a:ext uri="{9D8B030D-6E8A-4147-A177-3AD203B41FA5}">
                      <a16:colId xmlns:a16="http://schemas.microsoft.com/office/drawing/2014/main" val="3500569935"/>
                    </a:ext>
                  </a:extLst>
                </a:gridCol>
                <a:gridCol w="5428249">
                  <a:extLst>
                    <a:ext uri="{9D8B030D-6E8A-4147-A177-3AD203B41FA5}">
                      <a16:colId xmlns:a16="http://schemas.microsoft.com/office/drawing/2014/main" val="3330479627"/>
                    </a:ext>
                  </a:extLst>
                </a:gridCol>
              </a:tblGrid>
              <a:tr h="620239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Músculo </a:t>
                      </a:r>
                      <a:endParaRPr lang="es-419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Acción </a:t>
                      </a:r>
                      <a:endParaRPr lang="es-419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669841"/>
                  </a:ext>
                </a:extLst>
              </a:tr>
              <a:tr h="4438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Trapecio torácico </a:t>
                      </a:r>
                      <a:endParaRPr lang="es-419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Sisarcosis. Eleva el hombro</a:t>
                      </a:r>
                      <a:endParaRPr lang="es-419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64292050"/>
                  </a:ext>
                </a:extLst>
              </a:tr>
              <a:tr h="4438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Gran dorsal</a:t>
                      </a:r>
                      <a:endParaRPr lang="es-419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Sisarcosis. Lleva el brazo atrás y arriba </a:t>
                      </a:r>
                      <a:endParaRPr lang="es-419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11761748"/>
                  </a:ext>
                </a:extLst>
              </a:tr>
              <a:tr h="4438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Romboidal torácico</a:t>
                      </a:r>
                      <a:endParaRPr lang="es-419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Extiende la cabeza y eleva el hombro</a:t>
                      </a:r>
                      <a:endParaRPr lang="es-419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00297501"/>
                  </a:ext>
                </a:extLst>
              </a:tr>
              <a:tr h="4438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Serrato dorsal posterior</a:t>
                      </a:r>
                      <a:endParaRPr lang="es-419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Dirige las costillas hacia atrás (inspiración)</a:t>
                      </a:r>
                      <a:endParaRPr lang="es-419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05865894"/>
                  </a:ext>
                </a:extLst>
              </a:tr>
              <a:tr h="4438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Serrato dorsal anterior</a:t>
                      </a:r>
                      <a:endParaRPr lang="es-419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Dirige hacia adelante y hacia afuera las costillas</a:t>
                      </a:r>
                      <a:endParaRPr lang="es-419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6274043"/>
                  </a:ext>
                </a:extLst>
              </a:tr>
              <a:tr h="4438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Costal largo</a:t>
                      </a:r>
                      <a:endParaRPr lang="es-419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Deprime y retrae las costillas </a:t>
                      </a:r>
                      <a:endParaRPr lang="es-419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83004618"/>
                  </a:ext>
                </a:extLst>
              </a:tr>
              <a:tr h="4438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Dorsal largo</a:t>
                      </a:r>
                      <a:endParaRPr lang="es-419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Extiende el cuello </a:t>
                      </a:r>
                      <a:endParaRPr lang="es-419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47929958"/>
                  </a:ext>
                </a:extLst>
              </a:tr>
              <a:tr h="4438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Multífido dorsal</a:t>
                      </a:r>
                      <a:endParaRPr lang="es-419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Extensor del raquis </a:t>
                      </a:r>
                      <a:endParaRPr lang="es-419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49892304"/>
                  </a:ext>
                </a:extLst>
              </a:tr>
              <a:tr h="4438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Intertransversos lumbares </a:t>
                      </a:r>
                      <a:endParaRPr lang="es-419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Contribuye a flexionar los lomos lateralmente </a:t>
                      </a:r>
                      <a:endParaRPr lang="es-419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99363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24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1182352-345F-439F-A593-E7080C704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7"/>
          <a:stretch/>
        </p:blipFill>
        <p:spPr>
          <a:xfrm>
            <a:off x="172278" y="0"/>
            <a:ext cx="2750586" cy="3419475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65E7F68-9CB6-4CF6-9F51-B17A2444F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864" y="219074"/>
            <a:ext cx="44577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9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D88F640-5164-4BEC-8D7D-2C9CCC623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84" t="18343" r="17268" b="4569"/>
          <a:stretch/>
        </p:blipFill>
        <p:spPr>
          <a:xfrm>
            <a:off x="119270" y="49586"/>
            <a:ext cx="12192000" cy="67588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FFCA2DB-2FAC-4E55-87BE-2DD7DC076B24}"/>
              </a:ext>
            </a:extLst>
          </p:cNvPr>
          <p:cNvSpPr/>
          <p:nvPr/>
        </p:nvSpPr>
        <p:spPr>
          <a:xfrm>
            <a:off x="185531" y="3053527"/>
            <a:ext cx="36841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1200" dirty="0">
                <a:solidFill>
                  <a:srgbClr val="FF0000"/>
                </a:solidFill>
                <a:latin typeface="Segoe UI" panose="020B0502040204020203" pitchFamily="34" charset="0"/>
              </a:rPr>
              <a:t>1. M cleidocefálico, p mastoidea</a:t>
            </a:r>
          </a:p>
          <a:p>
            <a:r>
              <a:rPr lang="es-419" sz="1200" dirty="0">
                <a:solidFill>
                  <a:srgbClr val="FF0000"/>
                </a:solidFill>
                <a:latin typeface="Segoe UI" panose="020B0502040204020203" pitchFamily="34" charset="0"/>
              </a:rPr>
              <a:t>1’. M cleidobraquial</a:t>
            </a:r>
          </a:p>
          <a:p>
            <a:r>
              <a:rPr lang="es-419" sz="1200" dirty="0">
                <a:solidFill>
                  <a:srgbClr val="FF0000"/>
                </a:solidFill>
                <a:latin typeface="Segoe UI" panose="020B0502040204020203" pitchFamily="34" charset="0"/>
              </a:rPr>
              <a:t>2. M omotransverso</a:t>
            </a:r>
          </a:p>
          <a:p>
            <a:r>
              <a:rPr lang="es-419" sz="1200" dirty="0">
                <a:solidFill>
                  <a:srgbClr val="FF0000"/>
                </a:solidFill>
                <a:latin typeface="Segoe UI" panose="020B0502040204020203" pitchFamily="34" charset="0"/>
              </a:rPr>
              <a:t>3. M romboides cervical</a:t>
            </a:r>
          </a:p>
          <a:p>
            <a:r>
              <a:rPr lang="es-419" sz="1200" dirty="0">
                <a:solidFill>
                  <a:srgbClr val="FF0000"/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3’. M romboides torácico</a:t>
            </a:r>
          </a:p>
          <a:p>
            <a:r>
              <a:rPr lang="es-419" sz="1200" dirty="0">
                <a:solidFill>
                  <a:srgbClr val="FF0000"/>
                </a:solidFill>
                <a:latin typeface="Segoe UI" panose="020B0502040204020203" pitchFamily="34" charset="0"/>
              </a:rPr>
              <a:t>4. M dorsal ancho</a:t>
            </a:r>
          </a:p>
          <a:p>
            <a:r>
              <a:rPr lang="es-419" sz="1200" dirty="0">
                <a:solidFill>
                  <a:srgbClr val="FF0000"/>
                </a:solidFill>
                <a:latin typeface="Segoe UI" panose="020B0502040204020203" pitchFamily="34" charset="0"/>
              </a:rPr>
              <a:t>5. M pectoral profundo</a:t>
            </a:r>
          </a:p>
          <a:p>
            <a:r>
              <a:rPr lang="es-419" sz="1200" dirty="0">
                <a:solidFill>
                  <a:srgbClr val="FF0000"/>
                </a:solidFill>
                <a:latin typeface="Segoe UI" panose="020B0502040204020203" pitchFamily="34" charset="0"/>
              </a:rPr>
              <a:t>6. M serrato ventral cervical</a:t>
            </a:r>
          </a:p>
          <a:p>
            <a:r>
              <a:rPr lang="es-419" sz="1200" dirty="0">
                <a:solidFill>
                  <a:srgbClr val="FF0000"/>
                </a:solidFill>
                <a:latin typeface="Segoe UI" panose="020B0502040204020203" pitchFamily="34" charset="0"/>
              </a:rPr>
              <a:t>7. M supraespinoso</a:t>
            </a:r>
          </a:p>
          <a:p>
            <a:r>
              <a:rPr lang="es-419" sz="1200" dirty="0">
                <a:solidFill>
                  <a:srgbClr val="FF0000"/>
                </a:solidFill>
                <a:latin typeface="Segoe UI" panose="020B0502040204020203" pitchFamily="34" charset="0"/>
              </a:rPr>
              <a:t>8. M deltoides, p escapular</a:t>
            </a:r>
          </a:p>
          <a:p>
            <a:r>
              <a:rPr lang="es-419" sz="1200" dirty="0">
                <a:solidFill>
                  <a:srgbClr val="FF0000"/>
                </a:solidFill>
                <a:latin typeface="Segoe UI" panose="020B0502040204020203" pitchFamily="34" charset="0"/>
              </a:rPr>
              <a:t>8’. M deltoides, p acromial</a:t>
            </a:r>
          </a:p>
          <a:p>
            <a:r>
              <a:rPr lang="pt-BR" sz="1200" dirty="0">
                <a:solidFill>
                  <a:srgbClr val="FF0000"/>
                </a:solidFill>
                <a:latin typeface="Segoe UI" panose="020B0502040204020203" pitchFamily="34" charset="0"/>
              </a:rPr>
              <a:t>9. M tríceps braquial, c larga</a:t>
            </a:r>
          </a:p>
          <a:p>
            <a:r>
              <a:rPr lang="pt-BR" sz="1200" dirty="0">
                <a:solidFill>
                  <a:srgbClr val="FF0000"/>
                </a:solidFill>
                <a:latin typeface="Segoe UI" panose="020B0502040204020203" pitchFamily="34" charset="0"/>
              </a:rPr>
              <a:t>9’. M tríceps braquial, c lateral</a:t>
            </a:r>
          </a:p>
          <a:p>
            <a:r>
              <a:rPr lang="es-419" sz="1200" dirty="0">
                <a:solidFill>
                  <a:srgbClr val="FF0000"/>
                </a:solidFill>
                <a:latin typeface="Segoe UI" panose="020B0502040204020203" pitchFamily="34" charset="0"/>
              </a:rPr>
              <a:t>10. M esternocefálico</a:t>
            </a:r>
          </a:p>
          <a:p>
            <a:r>
              <a:rPr lang="es-419" sz="1200" dirty="0">
                <a:solidFill>
                  <a:srgbClr val="FF0000"/>
                </a:solidFill>
                <a:latin typeface="Segoe UI" panose="020B0502040204020203" pitchFamily="34" charset="0"/>
              </a:rPr>
              <a:t>11. M esplenio</a:t>
            </a:r>
          </a:p>
          <a:p>
            <a:r>
              <a:rPr lang="es-419" sz="1200" dirty="0">
                <a:solidFill>
                  <a:srgbClr val="FF0000"/>
                </a:solidFill>
                <a:latin typeface="Segoe UI" panose="020B0502040204020203" pitchFamily="34" charset="0"/>
              </a:rPr>
              <a:t>12. M oblicuo externo del abdomen</a:t>
            </a:r>
          </a:p>
        </p:txBody>
      </p:sp>
    </p:spTree>
    <p:extLst>
      <p:ext uri="{BB962C8B-B14F-4D97-AF65-F5344CB8AC3E}">
        <p14:creationId xmlns:p14="http://schemas.microsoft.com/office/powerpoint/2010/main" val="342158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1C0B3-2E9F-4315-8B94-998668DF1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4377E4-339B-4F43-B59F-E4651EE10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279011-1F2B-4625-9A4A-74D6140BD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" t="8869" r="6087" b="12059"/>
          <a:stretch/>
        </p:blipFill>
        <p:spPr>
          <a:xfrm>
            <a:off x="0" y="8245"/>
            <a:ext cx="12068235" cy="630803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5F86655-DBCA-49AC-AB71-47C5EBD63092}"/>
              </a:ext>
            </a:extLst>
          </p:cNvPr>
          <p:cNvSpPr/>
          <p:nvPr/>
        </p:nvSpPr>
        <p:spPr>
          <a:xfrm>
            <a:off x="9109583" y="75109"/>
            <a:ext cx="268569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2. M oblicuo externo del abdomen</a:t>
            </a:r>
          </a:p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3. Mm intercostales externos</a:t>
            </a:r>
          </a:p>
          <a:p>
            <a:r>
              <a:rPr lang="it-IT" sz="1400" dirty="0">
                <a:solidFill>
                  <a:srgbClr val="FF0000"/>
                </a:solidFill>
                <a:latin typeface="Segoe UI" panose="020B0502040204020203" pitchFamily="34" charset="0"/>
              </a:rPr>
              <a:t>4. M serrato dorsal craneal</a:t>
            </a:r>
          </a:p>
          <a:p>
            <a:r>
              <a:rPr lang="it-IT" sz="1400" dirty="0">
                <a:solidFill>
                  <a:srgbClr val="FF0000"/>
                </a:solidFill>
                <a:latin typeface="Segoe UI" panose="020B0502040204020203" pitchFamily="34" charset="0"/>
              </a:rPr>
              <a:t>5. M serrato dorsal caudal</a:t>
            </a:r>
          </a:p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6. M escaleno dorsal</a:t>
            </a:r>
          </a:p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7. M recto del tórax</a:t>
            </a:r>
          </a:p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8. M recto del abdomen</a:t>
            </a:r>
          </a:p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9. M esplenio</a:t>
            </a:r>
          </a:p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10. M longísimo del cuello</a:t>
            </a:r>
          </a:p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11. M iliopsoas (cortado)</a:t>
            </a:r>
          </a:p>
          <a:p>
            <a:endParaRPr lang="es-419" sz="1200" dirty="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6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82E8A-1882-4340-B398-ABD21767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Músculos de la cola </a:t>
            </a:r>
            <a:endParaRPr lang="es-419" sz="8000" dirty="0">
              <a:solidFill>
                <a:schemeClr val="tx1">
                  <a:lumMod val="85000"/>
                  <a:lumOff val="15000"/>
                </a:schemeClr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1A04BDE-7997-483C-A59A-B9376C77C8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454837"/>
              </p:ext>
            </p:extLst>
          </p:nvPr>
        </p:nvGraphicFramePr>
        <p:xfrm>
          <a:off x="1096963" y="1846262"/>
          <a:ext cx="10058400" cy="4064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93411188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854561249"/>
                    </a:ext>
                  </a:extLst>
                </a:gridCol>
              </a:tblGrid>
              <a:tr h="677368"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Musculo </a:t>
                      </a:r>
                      <a:endParaRPr lang="es-419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Acción </a:t>
                      </a:r>
                      <a:endParaRPr lang="es-419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296822"/>
                  </a:ext>
                </a:extLst>
              </a:tr>
              <a:tr h="677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Coccígeo </a:t>
                      </a:r>
                      <a:endParaRPr lang="es-419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Flexiona la cola y deprime e inclina la cola al mismo lado </a:t>
                      </a:r>
                      <a:endParaRPr lang="es-419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94717951"/>
                  </a:ext>
                </a:extLst>
              </a:tr>
              <a:tr h="677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Sacrocooccigeo dorsal</a:t>
                      </a:r>
                      <a:endParaRPr lang="es-419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Extiende la cola y eleva e inclina </a:t>
                      </a:r>
                      <a:endParaRPr lang="es-419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57763518"/>
                  </a:ext>
                </a:extLst>
              </a:tr>
              <a:tr h="677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Sacrocooccigeo lateral</a:t>
                      </a:r>
                      <a:endParaRPr lang="es-419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Eleva y contrae e inclina la cola </a:t>
                      </a:r>
                      <a:endParaRPr lang="es-419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20722132"/>
                  </a:ext>
                </a:extLst>
              </a:tr>
              <a:tr h="677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Intratansverso</a:t>
                      </a: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caudales </a:t>
                      </a:r>
                      <a:endParaRPr lang="es-419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Fijan la vertebras coccígeas y contribuye la flexión lateral</a:t>
                      </a:r>
                      <a:endParaRPr lang="es-419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51696241"/>
                  </a:ext>
                </a:extLst>
              </a:tr>
              <a:tr h="677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Sacrocooccigeo ventral</a:t>
                      </a:r>
                      <a:endParaRPr lang="es-419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Flexiona la cola e inclina a un lado </a:t>
                      </a:r>
                      <a:endParaRPr lang="es-419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84893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28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2DC7F54-AF7D-4061-ABFD-3BC05B068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80" t="30227" r="14490" b="17436"/>
          <a:stretch/>
        </p:blipFill>
        <p:spPr>
          <a:xfrm>
            <a:off x="0" y="76948"/>
            <a:ext cx="7917206" cy="316827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C3F4FD3-3684-4E09-A3B5-DC257062A2E3}"/>
              </a:ext>
            </a:extLst>
          </p:cNvPr>
          <p:cNvSpPr/>
          <p:nvPr/>
        </p:nvSpPr>
        <p:spPr>
          <a:xfrm>
            <a:off x="8009971" y="195976"/>
            <a:ext cx="36841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1. M Sacrocaudal dorsal medial</a:t>
            </a:r>
          </a:p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2. Mm multífidos lumbares</a:t>
            </a:r>
          </a:p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3. M Sacrocaudal dorsal lateral</a:t>
            </a:r>
          </a:p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4. M longísimo lumbar</a:t>
            </a:r>
          </a:p>
          <a:p>
            <a:r>
              <a:rPr lang="it-IT" sz="1400" dirty="0">
                <a:solidFill>
                  <a:srgbClr val="FF0000"/>
                </a:solidFill>
                <a:latin typeface="Segoe UI" panose="020B0502040204020203" pitchFamily="34" charset="0"/>
              </a:rPr>
              <a:t>5. M intertransverso dorsal caudal</a:t>
            </a:r>
          </a:p>
          <a:p>
            <a:endParaRPr lang="es-419" sz="12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160E37A-3D97-4977-9FBC-CC06E4F558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09" t="26462" r="19022" b="13605"/>
          <a:stretch/>
        </p:blipFill>
        <p:spPr>
          <a:xfrm>
            <a:off x="-92765" y="3245223"/>
            <a:ext cx="8009971" cy="347989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7A64C63-C287-45F8-9C9F-1FE2FCDF591F}"/>
              </a:ext>
            </a:extLst>
          </p:cNvPr>
          <p:cNvSpPr/>
          <p:nvPr/>
        </p:nvSpPr>
        <p:spPr>
          <a:xfrm>
            <a:off x="8374406" y="3854823"/>
            <a:ext cx="31407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2. M Sacrocaudal dorsal lateral</a:t>
            </a:r>
          </a:p>
          <a:p>
            <a:r>
              <a:rPr lang="it-IT" sz="1400" dirty="0">
                <a:solidFill>
                  <a:srgbClr val="FF0000"/>
                </a:solidFill>
                <a:latin typeface="Segoe UI" panose="020B0502040204020203" pitchFamily="34" charset="0"/>
              </a:rPr>
              <a:t>3. M intertransverso dorsal caudal</a:t>
            </a:r>
          </a:p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4. M intertransverso ventral caudal</a:t>
            </a:r>
          </a:p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5. M coccígeo</a:t>
            </a:r>
          </a:p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6. M elevador del ano</a:t>
            </a:r>
          </a:p>
          <a:p>
            <a:r>
              <a:rPr lang="es-419" sz="1400" dirty="0">
                <a:solidFill>
                  <a:srgbClr val="FF0000"/>
                </a:solidFill>
                <a:latin typeface="Segoe UI" panose="020B0502040204020203" pitchFamily="34" charset="0"/>
              </a:rPr>
              <a:t>7. M iliopsoas (cortado)</a:t>
            </a:r>
          </a:p>
        </p:txBody>
      </p:sp>
    </p:spTree>
    <p:extLst>
      <p:ext uri="{BB962C8B-B14F-4D97-AF65-F5344CB8AC3E}">
        <p14:creationId xmlns:p14="http://schemas.microsoft.com/office/powerpoint/2010/main" val="218492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7D36C-8A61-41F2-89B1-99C2EC0E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rPr>
              <a:t>Músculos del tórax </a:t>
            </a:r>
            <a:endParaRPr lang="es-419" sz="7200" dirty="0">
              <a:solidFill>
                <a:schemeClr val="tx1">
                  <a:lumMod val="85000"/>
                  <a:lumOff val="1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A2EA9D-C654-4827-AD82-17F02A8A0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72238"/>
            <a:ext cx="10058400" cy="4023360"/>
          </a:xfrm>
        </p:spPr>
        <p:txBody>
          <a:bodyPr/>
          <a:lstStyle/>
          <a:p>
            <a:endParaRPr lang="es-MX" dirty="0"/>
          </a:p>
          <a:p>
            <a:endParaRPr lang="es-419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064C416-2FFA-471D-B4E9-E1DD4C940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270063"/>
              </p:ext>
            </p:extLst>
          </p:nvPr>
        </p:nvGraphicFramePr>
        <p:xfrm>
          <a:off x="1066800" y="2009545"/>
          <a:ext cx="9570278" cy="3748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5139">
                  <a:extLst>
                    <a:ext uri="{9D8B030D-6E8A-4147-A177-3AD203B41FA5}">
                      <a16:colId xmlns:a16="http://schemas.microsoft.com/office/drawing/2014/main" val="485526523"/>
                    </a:ext>
                  </a:extLst>
                </a:gridCol>
                <a:gridCol w="4785139">
                  <a:extLst>
                    <a:ext uri="{9D8B030D-6E8A-4147-A177-3AD203B41FA5}">
                      <a16:colId xmlns:a16="http://schemas.microsoft.com/office/drawing/2014/main" val="154530358"/>
                    </a:ext>
                  </a:extLst>
                </a:gridCol>
              </a:tblGrid>
              <a:tr h="606827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Musculo </a:t>
                      </a:r>
                      <a:endParaRPr lang="es-419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Acción </a:t>
                      </a:r>
                      <a:endParaRPr lang="es-419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154097"/>
                  </a:ext>
                </a:extLst>
              </a:tr>
              <a:tr h="437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Intercostales internos </a:t>
                      </a:r>
                      <a:endParaRPr lang="es-419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Dirige las costillas hacia adelante </a:t>
                      </a:r>
                      <a:endParaRPr lang="es-419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38581966"/>
                  </a:ext>
                </a:extLst>
              </a:tr>
              <a:tr h="437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Retractor de las costillas </a:t>
                      </a:r>
                      <a:endParaRPr lang="es-419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Retrae la última costilla </a:t>
                      </a:r>
                      <a:endParaRPr lang="es-419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32985048"/>
                  </a:ext>
                </a:extLst>
              </a:tr>
              <a:tr h="437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Recto torácico</a:t>
                      </a:r>
                      <a:endParaRPr lang="es-419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Contribuye el acto respiratorio </a:t>
                      </a:r>
                      <a:endParaRPr lang="es-419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48405723"/>
                  </a:ext>
                </a:extLst>
              </a:tr>
              <a:tr h="518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Transverso torácico </a:t>
                      </a:r>
                      <a:endParaRPr lang="es-419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Dirige las costillas y cartílagos costales hacia adelante </a:t>
                      </a:r>
                      <a:endParaRPr lang="es-419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34655210"/>
                  </a:ext>
                </a:extLst>
              </a:tr>
              <a:tr h="437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Elevador de la costilla </a:t>
                      </a:r>
                      <a:endParaRPr lang="es-419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Dirige las costillas hacia adelante (inspiración)</a:t>
                      </a:r>
                      <a:endParaRPr lang="es-419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1786600"/>
                  </a:ext>
                </a:extLst>
              </a:tr>
              <a:tr h="437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Intercostales externos </a:t>
                      </a:r>
                      <a:endParaRPr lang="es-419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Dirige las costillas hacia delante (inspiración)</a:t>
                      </a:r>
                      <a:endParaRPr lang="es-419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44538608"/>
                  </a:ext>
                </a:extLst>
              </a:tr>
              <a:tr h="437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Diafragma </a:t>
                      </a:r>
                      <a:endParaRPr lang="es-419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Aumenta el diámetro longitudinal del tórax</a:t>
                      </a:r>
                      <a:endParaRPr lang="es-419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31841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50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B7952B-3073-4D54-929A-BDD059A9D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59" y="-2811"/>
            <a:ext cx="2983424" cy="27829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C4AFBA1-BA67-4072-9A03-2987941EF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40" y="0"/>
            <a:ext cx="2447925" cy="30861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0EBF4B3-657B-40F7-A809-7AADA6103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6183" y="-2811"/>
            <a:ext cx="2632541" cy="291547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76EF6D5-06BE-4E21-B599-050FA4B0B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99" y="3075019"/>
            <a:ext cx="2224863" cy="30861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CFAFC93-9903-4577-A2D1-7BC70E83ED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96" y="3310339"/>
            <a:ext cx="2085975" cy="253365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8CC60CE-A116-4708-AB3C-FE39B5852608}"/>
              </a:ext>
            </a:extLst>
          </p:cNvPr>
          <p:cNvSpPr txBox="1"/>
          <p:nvPr/>
        </p:nvSpPr>
        <p:spPr>
          <a:xfrm>
            <a:off x="1081110" y="2890353"/>
            <a:ext cx="24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Intercostales Externos </a:t>
            </a:r>
            <a:endParaRPr lang="es-EC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44972B6-634D-4DCE-9C17-F2F8DCDEBDC1}"/>
              </a:ext>
            </a:extLst>
          </p:cNvPr>
          <p:cNvSpPr txBox="1"/>
          <p:nvPr/>
        </p:nvSpPr>
        <p:spPr>
          <a:xfrm>
            <a:off x="5279049" y="2941007"/>
            <a:ext cx="24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Intercostales Internos </a:t>
            </a:r>
            <a:endParaRPr lang="es-EC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139229F-7075-40C3-B075-CEF492ADF7FA}"/>
              </a:ext>
            </a:extLst>
          </p:cNvPr>
          <p:cNvSpPr txBox="1"/>
          <p:nvPr/>
        </p:nvSpPr>
        <p:spPr>
          <a:xfrm>
            <a:off x="8348947" y="2873492"/>
            <a:ext cx="280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Serratos Dorsales Inferiores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D527E6-E9D4-4673-B524-5067681130F4}"/>
              </a:ext>
            </a:extLst>
          </p:cNvPr>
          <p:cNvSpPr txBox="1"/>
          <p:nvPr/>
        </p:nvSpPr>
        <p:spPr>
          <a:xfrm>
            <a:off x="7539887" y="5788970"/>
            <a:ext cx="291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Serratos Dorsales Superiores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7B3A236-7C77-4FB2-AEF9-EDD0143C4CA3}"/>
              </a:ext>
            </a:extLst>
          </p:cNvPr>
          <p:cNvSpPr txBox="1"/>
          <p:nvPr/>
        </p:nvSpPr>
        <p:spPr>
          <a:xfrm>
            <a:off x="1444487" y="5973636"/>
            <a:ext cx="149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err="1"/>
              <a:t>Supracostales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677986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530</TotalTime>
  <Words>614</Words>
  <Application>Microsoft Office PowerPoint</Application>
  <PresentationFormat>Panorámica</PresentationFormat>
  <Paragraphs>132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Algerian</vt:lpstr>
      <vt:lpstr>Calibri</vt:lpstr>
      <vt:lpstr>Calibri Light</vt:lpstr>
      <vt:lpstr>Cambria</vt:lpstr>
      <vt:lpstr>Segoe UI</vt:lpstr>
      <vt:lpstr>Times New Roman</vt:lpstr>
      <vt:lpstr>Retrospección</vt:lpstr>
      <vt:lpstr>Músculos de la espalda y el lomo </vt:lpstr>
      <vt:lpstr>Presentación de PowerPoint</vt:lpstr>
      <vt:lpstr>Presentación de PowerPoint</vt:lpstr>
      <vt:lpstr>Presentación de PowerPoint</vt:lpstr>
      <vt:lpstr>Presentación de PowerPoint</vt:lpstr>
      <vt:lpstr>Músculos de la cola </vt:lpstr>
      <vt:lpstr>Presentación de PowerPoint</vt:lpstr>
      <vt:lpstr>Músculos del tórax </vt:lpstr>
      <vt:lpstr>Presentación de PowerPoint</vt:lpstr>
      <vt:lpstr>Presentación de PowerPoint</vt:lpstr>
      <vt:lpstr>Presentación de PowerPoint</vt:lpstr>
      <vt:lpstr>Músculos abdominales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Músculos de la espalda y el lomo</dc:title>
  <dc:creator>Mariela Fernández</dc:creator>
  <cp:lastModifiedBy>L&amp;F_SI</cp:lastModifiedBy>
  <cp:revision>17</cp:revision>
  <dcterms:created xsi:type="dcterms:W3CDTF">2020-03-19T13:47:38Z</dcterms:created>
  <dcterms:modified xsi:type="dcterms:W3CDTF">2021-09-24T13:47:20Z</dcterms:modified>
</cp:coreProperties>
</file>