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91" r:id="rId5"/>
    <p:sldId id="292" r:id="rId6"/>
    <p:sldId id="293" r:id="rId7"/>
    <p:sldId id="295" r:id="rId8"/>
    <p:sldId id="290" r:id="rId9"/>
    <p:sldId id="297" r:id="rId10"/>
    <p:sldId id="299" r:id="rId11"/>
    <p:sldId id="300" r:id="rId12"/>
    <p:sldId id="301" r:id="rId13"/>
    <p:sldId id="302" r:id="rId14"/>
    <p:sldId id="303" r:id="rId15"/>
    <p:sldId id="304" r:id="rId16"/>
    <p:sldId id="305" r:id="rId17"/>
    <p:sldId id="306" r:id="rId18"/>
    <p:sldId id="307" r:id="rId19"/>
  </p:sldIdLst>
  <p:sldSz cx="18288000" cy="10287000"/>
  <p:notesSz cx="6858000" cy="9144000"/>
  <p:embeddedFontLst>
    <p:embeddedFont>
      <p:font typeface="Anonymous Pro Bold" panose="020B0604020202020204" charset="0"/>
      <p:regular r:id="rId20"/>
    </p:embeddedFont>
    <p:embeddedFont>
      <p:font typeface="Calibri" panose="020F0502020204030204" pitchFamily="34" charset="0"/>
      <p:regular r:id="rId21"/>
      <p:bold r:id="rId22"/>
      <p:italic r:id="rId23"/>
      <p:boldItalic r:id="rId24"/>
    </p:embeddedFont>
    <p:embeddedFont>
      <p:font typeface="Anton" panose="00000500000000000000" pitchFamily="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TextBox 2"/>
          <p:cNvSpPr txBox="1"/>
          <p:nvPr/>
        </p:nvSpPr>
        <p:spPr>
          <a:xfrm>
            <a:off x="8071713" y="3121713"/>
            <a:ext cx="9429068" cy="2852823"/>
          </a:xfrm>
          <a:prstGeom prst="rect">
            <a:avLst/>
          </a:prstGeom>
        </p:spPr>
        <p:txBody>
          <a:bodyPr lIns="0" tIns="0" rIns="0" bIns="0" rtlCol="0" anchor="t">
            <a:spAutoFit/>
          </a:bodyPr>
          <a:lstStyle/>
          <a:p>
            <a:pPr algn="r">
              <a:lnSpc>
                <a:spcPts val="11144"/>
              </a:lnSpc>
            </a:pPr>
            <a:r>
              <a:rPr lang="en-US" sz="10131" dirty="0">
                <a:solidFill>
                  <a:srgbClr val="0C1D46"/>
                </a:solidFill>
                <a:latin typeface="Anton"/>
                <a:ea typeface="Anton"/>
                <a:cs typeface="Anton"/>
                <a:sym typeface="Anton"/>
              </a:rPr>
              <a:t>EMPRENDIMIENTO</a:t>
            </a:r>
          </a:p>
          <a:p>
            <a:pPr algn="r">
              <a:lnSpc>
                <a:spcPts val="11144"/>
              </a:lnSpc>
            </a:pPr>
            <a:r>
              <a:rPr lang="en-US" sz="10131" dirty="0">
                <a:solidFill>
                  <a:srgbClr val="0C1D46"/>
                </a:solidFill>
                <a:latin typeface="Anton"/>
                <a:ea typeface="Anton"/>
                <a:cs typeface="Anton"/>
                <a:sym typeface="Anton"/>
              </a:rPr>
              <a:t>Y PLAN DE NEGOCIO</a:t>
            </a:r>
          </a:p>
        </p:txBody>
      </p:sp>
      <p:sp>
        <p:nvSpPr>
          <p:cNvPr id="3" name="TextBox 3"/>
          <p:cNvSpPr txBox="1"/>
          <p:nvPr/>
        </p:nvSpPr>
        <p:spPr>
          <a:xfrm>
            <a:off x="7496857" y="6314966"/>
            <a:ext cx="9429068" cy="598265"/>
          </a:xfrm>
          <a:prstGeom prst="rect">
            <a:avLst/>
          </a:prstGeom>
        </p:spPr>
        <p:txBody>
          <a:bodyPr lIns="0" tIns="0" rIns="0" bIns="0" rtlCol="0" anchor="t">
            <a:spAutoFit/>
          </a:bodyPr>
          <a:lstStyle/>
          <a:p>
            <a:pPr algn="r">
              <a:lnSpc>
                <a:spcPts val="4824"/>
              </a:lnSpc>
            </a:pPr>
            <a:r>
              <a:rPr lang="en-US" sz="3446" b="1" spc="413">
                <a:solidFill>
                  <a:srgbClr val="0C1D46"/>
                </a:solidFill>
                <a:latin typeface="Anonymous Pro Bold"/>
                <a:ea typeface="Anonymous Pro Bold"/>
                <a:cs typeface="Anonymous Pro Bold"/>
                <a:sym typeface="Anonymous Pro Bold"/>
              </a:rPr>
              <a:t>Lcdo. Degsi Mendoza Parra</a:t>
            </a:r>
          </a:p>
        </p:txBody>
      </p:sp>
      <p:sp>
        <p:nvSpPr>
          <p:cNvPr id="4" name="TextBox 4"/>
          <p:cNvSpPr txBox="1"/>
          <p:nvPr/>
        </p:nvSpPr>
        <p:spPr>
          <a:xfrm>
            <a:off x="7455243" y="7807326"/>
            <a:ext cx="9429068" cy="862426"/>
          </a:xfrm>
          <a:prstGeom prst="rect">
            <a:avLst/>
          </a:prstGeom>
        </p:spPr>
        <p:txBody>
          <a:bodyPr lIns="0" tIns="0" rIns="0" bIns="0" rtlCol="0" anchor="t">
            <a:spAutoFit/>
          </a:bodyPr>
          <a:lstStyle/>
          <a:p>
            <a:pPr algn="r">
              <a:lnSpc>
                <a:spcPts val="7064"/>
              </a:lnSpc>
            </a:pPr>
            <a:r>
              <a:rPr lang="en-US" sz="5046" b="1" spc="605" dirty="0">
                <a:solidFill>
                  <a:srgbClr val="0C1D46"/>
                </a:solidFill>
                <a:latin typeface="Anonymous Pro Bold"/>
                <a:ea typeface="Anonymous Pro Bold"/>
                <a:cs typeface="Anonymous Pro Bold"/>
                <a:sym typeface="Anonymous Pro Bold"/>
              </a:rPr>
              <a:t>5to </a:t>
            </a:r>
            <a:r>
              <a:rPr lang="en-US" sz="5046" b="1" spc="605" dirty="0" err="1">
                <a:solidFill>
                  <a:srgbClr val="0C1D46"/>
                </a:solidFill>
                <a:latin typeface="Anonymous Pro Bold"/>
                <a:ea typeface="Anonymous Pro Bold"/>
                <a:cs typeface="Anonymous Pro Bold"/>
                <a:sym typeface="Anonymous Pro Bold"/>
              </a:rPr>
              <a:t>Conta</a:t>
            </a:r>
            <a:endParaRPr lang="en-US" sz="5046" b="1" spc="605" dirty="0">
              <a:solidFill>
                <a:srgbClr val="0C1D46"/>
              </a:solidFill>
              <a:latin typeface="Anonymous Pro Bold"/>
              <a:ea typeface="Anonymous Pro Bold"/>
              <a:cs typeface="Anonymous Pro Bold"/>
              <a:sym typeface="Anonymous Pro Bold"/>
            </a:endParaRPr>
          </a:p>
        </p:txBody>
      </p:sp>
      <p:sp>
        <p:nvSpPr>
          <p:cNvPr id="5" name="Freeform 5"/>
          <p:cNvSpPr/>
          <p:nvPr/>
        </p:nvSpPr>
        <p:spPr>
          <a:xfrm>
            <a:off x="10866046" y="626003"/>
            <a:ext cx="4346130" cy="1772608"/>
          </a:xfrm>
          <a:custGeom>
            <a:avLst/>
            <a:gdLst/>
            <a:ahLst/>
            <a:cxnLst/>
            <a:rect l="l" t="t" r="r" b="b"/>
            <a:pathLst>
              <a:path w="4346130" h="1772608">
                <a:moveTo>
                  <a:pt x="0" y="0"/>
                </a:moveTo>
                <a:lnTo>
                  <a:pt x="4346130" y="0"/>
                </a:lnTo>
                <a:lnTo>
                  <a:pt x="4346130" y="1772608"/>
                </a:lnTo>
                <a:lnTo>
                  <a:pt x="0" y="1772608"/>
                </a:lnTo>
                <a:lnTo>
                  <a:pt x="0" y="0"/>
                </a:lnTo>
                <a:close/>
              </a:path>
            </a:pathLst>
          </a:custGeom>
          <a:blipFill>
            <a:blip r:embed="rId2"/>
            <a:stretch>
              <a:fillRect l="-7207" t="-70962" r="-2761" b="-98660"/>
            </a:stretch>
          </a:blipFill>
        </p:spPr>
      </p:sp>
      <p:sp>
        <p:nvSpPr>
          <p:cNvPr id="6" name="Freeform 6"/>
          <p:cNvSpPr/>
          <p:nvPr/>
        </p:nvSpPr>
        <p:spPr>
          <a:xfrm>
            <a:off x="335374" y="1286008"/>
            <a:ext cx="8578719" cy="7972292"/>
          </a:xfrm>
          <a:custGeom>
            <a:avLst/>
            <a:gdLst/>
            <a:ahLst/>
            <a:cxnLst/>
            <a:rect l="l" t="t" r="r" b="b"/>
            <a:pathLst>
              <a:path w="8578719" h="7972292">
                <a:moveTo>
                  <a:pt x="0" y="0"/>
                </a:moveTo>
                <a:lnTo>
                  <a:pt x="8578719" y="0"/>
                </a:lnTo>
                <a:lnTo>
                  <a:pt x="8578719" y="7972292"/>
                </a:lnTo>
                <a:lnTo>
                  <a:pt x="0" y="79722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200329"/>
          </a:xfrm>
          <a:prstGeom prst="rect">
            <a:avLst/>
          </a:prstGeom>
        </p:spPr>
        <p:txBody>
          <a:bodyPr wrap="square">
            <a:spAutoFit/>
          </a:bodyPr>
          <a:lstStyle/>
          <a:p>
            <a:pPr algn="ctr"/>
            <a:r>
              <a:rPr lang="es-ES" sz="7200" b="1" dirty="0" smtClean="0"/>
              <a:t>INVERSIÓN FIJA</a:t>
            </a:r>
            <a:endParaRPr lang="es-ES" sz="7200" b="1" dirty="0"/>
          </a:p>
        </p:txBody>
      </p:sp>
      <p:sp>
        <p:nvSpPr>
          <p:cNvPr id="7" name="Rectángulo 6"/>
          <p:cNvSpPr/>
          <p:nvPr/>
        </p:nvSpPr>
        <p:spPr>
          <a:xfrm>
            <a:off x="1338495" y="1709716"/>
            <a:ext cx="15911280" cy="1938992"/>
          </a:xfrm>
          <a:prstGeom prst="rect">
            <a:avLst/>
          </a:prstGeom>
        </p:spPr>
        <p:txBody>
          <a:bodyPr wrap="square">
            <a:spAutoFit/>
          </a:bodyPr>
          <a:lstStyle/>
          <a:p>
            <a:r>
              <a:rPr lang="es-ES" sz="4000" dirty="0">
                <a:latin typeface="Arial" panose="020B0604020202020204" pitchFamily="34" charset="0"/>
              </a:rPr>
              <a:t>La inversión fija del proyecto contempla la inversión en activos </a:t>
            </a:r>
            <a:r>
              <a:rPr lang="es-ES" sz="4000" dirty="0" smtClean="0">
                <a:latin typeface="Arial" panose="020B0604020202020204" pitchFamily="34" charset="0"/>
              </a:rPr>
              <a:t>fijos tangibles</a:t>
            </a:r>
            <a:r>
              <a:rPr lang="es-ES" sz="4000" dirty="0">
                <a:latin typeface="Arial" panose="020B0604020202020204" pitchFamily="34" charset="0"/>
              </a:rPr>
              <a:t>, tales como terreno, obras físicas; así como la adquisición de mobiliario </a:t>
            </a:r>
            <a:r>
              <a:rPr lang="es-ES" sz="4000" dirty="0" smtClean="0">
                <a:latin typeface="Arial" panose="020B0604020202020204" pitchFamily="34" charset="0"/>
              </a:rPr>
              <a:t>y equipo</a:t>
            </a:r>
            <a:r>
              <a:rPr lang="es-ES" sz="4000" dirty="0">
                <a:latin typeface="Arial" panose="020B0604020202020204" pitchFamily="34" charset="0"/>
              </a:rPr>
              <a:t>, entre otros, para su inicio de operación.</a:t>
            </a:r>
            <a:endParaRPr lang="es-EC" sz="4000" dirty="0"/>
          </a:p>
        </p:txBody>
      </p:sp>
      <p:pic>
        <p:nvPicPr>
          <p:cNvPr id="8" name="Imagen 7"/>
          <p:cNvPicPr>
            <a:picLocks noChangeAspect="1"/>
          </p:cNvPicPr>
          <p:nvPr/>
        </p:nvPicPr>
        <p:blipFill rotWithShape="1">
          <a:blip r:embed="rId2"/>
          <a:srcRect l="8333" t="27778" r="58750" b="15185"/>
          <a:stretch/>
        </p:blipFill>
        <p:spPr>
          <a:xfrm>
            <a:off x="5638800" y="3648708"/>
            <a:ext cx="6629400" cy="6461567"/>
          </a:xfrm>
          <a:prstGeom prst="rect">
            <a:avLst/>
          </a:prstGeom>
        </p:spPr>
      </p:pic>
    </p:spTree>
    <p:extLst>
      <p:ext uri="{BB962C8B-B14F-4D97-AF65-F5344CB8AC3E}">
        <p14:creationId xmlns:p14="http://schemas.microsoft.com/office/powerpoint/2010/main" val="4253663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200329"/>
          </a:xfrm>
          <a:prstGeom prst="rect">
            <a:avLst/>
          </a:prstGeom>
        </p:spPr>
        <p:txBody>
          <a:bodyPr wrap="square">
            <a:spAutoFit/>
          </a:bodyPr>
          <a:lstStyle/>
          <a:p>
            <a:pPr algn="ctr"/>
            <a:r>
              <a:rPr lang="es-ES" sz="7200" b="1" dirty="0" smtClean="0"/>
              <a:t>INVERSIÓN DIFERIDA</a:t>
            </a:r>
            <a:endParaRPr lang="es-ES" sz="7200" b="1" dirty="0"/>
          </a:p>
        </p:txBody>
      </p:sp>
      <p:sp>
        <p:nvSpPr>
          <p:cNvPr id="7" name="Rectángulo 6"/>
          <p:cNvSpPr/>
          <p:nvPr/>
        </p:nvSpPr>
        <p:spPr>
          <a:xfrm>
            <a:off x="1338495" y="1709716"/>
            <a:ext cx="15911280" cy="1938992"/>
          </a:xfrm>
          <a:prstGeom prst="rect">
            <a:avLst/>
          </a:prstGeom>
        </p:spPr>
        <p:txBody>
          <a:bodyPr wrap="square">
            <a:spAutoFit/>
          </a:bodyPr>
          <a:lstStyle/>
          <a:p>
            <a:r>
              <a:rPr lang="es-ES" sz="4000" dirty="0"/>
              <a:t>Este tipo de inversión se refiere a las inversiones en activos intangibles, </a:t>
            </a:r>
            <a:r>
              <a:rPr lang="es-ES" sz="4000" dirty="0" smtClean="0"/>
              <a:t>los cuales </a:t>
            </a:r>
            <a:r>
              <a:rPr lang="es-ES" sz="4000" dirty="0"/>
              <a:t>se realizan sobre activos constituidos por los servicios o </a:t>
            </a:r>
            <a:r>
              <a:rPr lang="es-ES" sz="4000" dirty="0" smtClean="0"/>
              <a:t>derechos adquiridos </a:t>
            </a:r>
            <a:r>
              <a:rPr lang="es-ES" sz="4000" dirty="0"/>
              <a:t>necesarios para la puesta en marcha del proyecto.</a:t>
            </a:r>
            <a:endParaRPr lang="es-EC" sz="7200" dirty="0"/>
          </a:p>
        </p:txBody>
      </p:sp>
      <p:pic>
        <p:nvPicPr>
          <p:cNvPr id="6" name="Imagen 5"/>
          <p:cNvPicPr>
            <a:picLocks noChangeAspect="1"/>
          </p:cNvPicPr>
          <p:nvPr/>
        </p:nvPicPr>
        <p:blipFill rotWithShape="1">
          <a:blip r:embed="rId2"/>
          <a:srcRect l="5416" t="20371" r="57500" b="31481"/>
          <a:stretch/>
        </p:blipFill>
        <p:spPr>
          <a:xfrm>
            <a:off x="4428447" y="3863511"/>
            <a:ext cx="8534400" cy="6232989"/>
          </a:xfrm>
          <a:prstGeom prst="rect">
            <a:avLst/>
          </a:prstGeom>
        </p:spPr>
      </p:pic>
    </p:spTree>
    <p:extLst>
      <p:ext uri="{BB962C8B-B14F-4D97-AF65-F5344CB8AC3E}">
        <p14:creationId xmlns:p14="http://schemas.microsoft.com/office/powerpoint/2010/main" val="1178815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200329"/>
          </a:xfrm>
          <a:prstGeom prst="rect">
            <a:avLst/>
          </a:prstGeom>
        </p:spPr>
        <p:txBody>
          <a:bodyPr wrap="square">
            <a:spAutoFit/>
          </a:bodyPr>
          <a:lstStyle/>
          <a:p>
            <a:pPr algn="ctr"/>
            <a:r>
              <a:rPr lang="es-ES" sz="7200" b="1" dirty="0" smtClean="0"/>
              <a:t>CAPITAL DE TRABAJO</a:t>
            </a:r>
            <a:endParaRPr lang="es-ES" sz="7200" b="1" dirty="0"/>
          </a:p>
        </p:txBody>
      </p:sp>
      <p:sp>
        <p:nvSpPr>
          <p:cNvPr id="7" name="Rectángulo 6"/>
          <p:cNvSpPr/>
          <p:nvPr/>
        </p:nvSpPr>
        <p:spPr>
          <a:xfrm>
            <a:off x="1338495" y="1709716"/>
            <a:ext cx="8948505" cy="7294305"/>
          </a:xfrm>
          <a:prstGeom prst="rect">
            <a:avLst/>
          </a:prstGeom>
        </p:spPr>
        <p:txBody>
          <a:bodyPr wrap="square">
            <a:spAutoFit/>
          </a:bodyPr>
          <a:lstStyle/>
          <a:p>
            <a:r>
              <a:rPr lang="es-ES" sz="3600" dirty="0"/>
              <a:t>La inversión en capital de trabajo constituye el conjunto de </a:t>
            </a:r>
            <a:r>
              <a:rPr lang="es-ES" sz="3600" dirty="0" smtClean="0"/>
              <a:t>recursos necesarios </a:t>
            </a:r>
            <a:r>
              <a:rPr lang="es-ES" sz="3600" dirty="0"/>
              <a:t>para la operación normal del proyecto, cuya función consta </a:t>
            </a:r>
            <a:r>
              <a:rPr lang="es-ES" sz="3600" dirty="0" smtClean="0"/>
              <a:t>en financiar </a:t>
            </a:r>
            <a:r>
              <a:rPr lang="es-ES" sz="3600" dirty="0"/>
              <a:t>el desfase que se produce entre los egresos y la generación de </a:t>
            </a:r>
            <a:r>
              <a:rPr lang="es-ES" sz="3600" dirty="0" smtClean="0"/>
              <a:t>ingresos de </a:t>
            </a:r>
            <a:r>
              <a:rPr lang="es-ES" sz="3600" dirty="0"/>
              <a:t>la empresa, o bien, financiar la primera producción antes de percibir ingresos</a:t>
            </a:r>
            <a:r>
              <a:rPr lang="es-ES" sz="3600" dirty="0" smtClean="0"/>
              <a:t>.</a:t>
            </a:r>
          </a:p>
          <a:p>
            <a:endParaRPr lang="es-ES" sz="3600" dirty="0"/>
          </a:p>
          <a:p>
            <a:r>
              <a:rPr lang="es-ES" sz="3600" dirty="0"/>
              <a:t>En este sentido, el capital de trabajo necesario para poner en marcha el proyecto</a:t>
            </a:r>
            <a:r>
              <a:rPr lang="es-ES" sz="3600" dirty="0" smtClean="0"/>
              <a:t>, consta </a:t>
            </a:r>
            <a:r>
              <a:rPr lang="es-ES" sz="3600" dirty="0"/>
              <a:t>de tres rubros principalmente: Materia Prima, insumos y mano de obra; </a:t>
            </a:r>
            <a:r>
              <a:rPr lang="es-ES" sz="3600" dirty="0" smtClean="0"/>
              <a:t>los cuales </a:t>
            </a:r>
            <a:r>
              <a:rPr lang="es-ES" sz="3600" dirty="0"/>
              <a:t>se especifican en los siguientes cuatro cuadros:</a:t>
            </a:r>
            <a:endParaRPr lang="es-EC" sz="13800" dirty="0"/>
          </a:p>
        </p:txBody>
      </p:sp>
      <p:pic>
        <p:nvPicPr>
          <p:cNvPr id="8" name="Imagen 7"/>
          <p:cNvPicPr>
            <a:picLocks noChangeAspect="1"/>
          </p:cNvPicPr>
          <p:nvPr/>
        </p:nvPicPr>
        <p:blipFill rotWithShape="1">
          <a:blip r:embed="rId2"/>
          <a:srcRect l="7083" t="38148" r="58750" b="13704"/>
          <a:stretch/>
        </p:blipFill>
        <p:spPr>
          <a:xfrm>
            <a:off x="10606319" y="2552700"/>
            <a:ext cx="7498080" cy="5943600"/>
          </a:xfrm>
          <a:prstGeom prst="rect">
            <a:avLst/>
          </a:prstGeom>
        </p:spPr>
      </p:pic>
    </p:spTree>
    <p:extLst>
      <p:ext uri="{BB962C8B-B14F-4D97-AF65-F5344CB8AC3E}">
        <p14:creationId xmlns:p14="http://schemas.microsoft.com/office/powerpoint/2010/main" val="270934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pic>
        <p:nvPicPr>
          <p:cNvPr id="6" name="Imagen 5"/>
          <p:cNvPicPr>
            <a:picLocks noChangeAspect="1"/>
          </p:cNvPicPr>
          <p:nvPr/>
        </p:nvPicPr>
        <p:blipFill rotWithShape="1">
          <a:blip r:embed="rId2"/>
          <a:srcRect l="7917" t="28518" r="60417" b="37407"/>
          <a:stretch/>
        </p:blipFill>
        <p:spPr>
          <a:xfrm>
            <a:off x="2317691" y="800100"/>
            <a:ext cx="13344940" cy="8077200"/>
          </a:xfrm>
          <a:prstGeom prst="rect">
            <a:avLst/>
          </a:prstGeom>
        </p:spPr>
      </p:pic>
    </p:spTree>
    <p:extLst>
      <p:ext uri="{BB962C8B-B14F-4D97-AF65-F5344CB8AC3E}">
        <p14:creationId xmlns:p14="http://schemas.microsoft.com/office/powerpoint/2010/main" val="3386941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pic>
        <p:nvPicPr>
          <p:cNvPr id="9" name="Imagen 8"/>
          <p:cNvPicPr>
            <a:picLocks noChangeAspect="1"/>
          </p:cNvPicPr>
          <p:nvPr/>
        </p:nvPicPr>
        <p:blipFill rotWithShape="1">
          <a:blip r:embed="rId2"/>
          <a:srcRect l="2500" t="32963" r="54583" b="12222"/>
          <a:stretch/>
        </p:blipFill>
        <p:spPr>
          <a:xfrm>
            <a:off x="2192736" y="266700"/>
            <a:ext cx="13469895" cy="9677400"/>
          </a:xfrm>
          <a:prstGeom prst="rect">
            <a:avLst/>
          </a:prstGeom>
        </p:spPr>
      </p:pic>
    </p:spTree>
    <p:extLst>
      <p:ext uri="{BB962C8B-B14F-4D97-AF65-F5344CB8AC3E}">
        <p14:creationId xmlns:p14="http://schemas.microsoft.com/office/powerpoint/2010/main" val="920336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pic>
        <p:nvPicPr>
          <p:cNvPr id="5" name="Imagen 4"/>
          <p:cNvPicPr>
            <a:picLocks noChangeAspect="1"/>
          </p:cNvPicPr>
          <p:nvPr/>
        </p:nvPicPr>
        <p:blipFill rotWithShape="1">
          <a:blip r:embed="rId2"/>
          <a:srcRect l="2082" t="38148" r="58751" b="21111"/>
          <a:stretch/>
        </p:blipFill>
        <p:spPr>
          <a:xfrm>
            <a:off x="1905000" y="800100"/>
            <a:ext cx="14065135" cy="8229600"/>
          </a:xfrm>
          <a:prstGeom prst="rect">
            <a:avLst/>
          </a:prstGeom>
        </p:spPr>
      </p:pic>
    </p:spTree>
    <p:extLst>
      <p:ext uri="{BB962C8B-B14F-4D97-AF65-F5344CB8AC3E}">
        <p14:creationId xmlns:p14="http://schemas.microsoft.com/office/powerpoint/2010/main" val="2529078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200329"/>
          </a:xfrm>
          <a:prstGeom prst="rect">
            <a:avLst/>
          </a:prstGeom>
        </p:spPr>
        <p:txBody>
          <a:bodyPr wrap="square">
            <a:spAutoFit/>
          </a:bodyPr>
          <a:lstStyle/>
          <a:p>
            <a:pPr algn="ctr"/>
            <a:r>
              <a:rPr lang="es-ES" sz="7200" b="1" dirty="0" smtClean="0"/>
              <a:t>INVERSIÓN TOTAL</a:t>
            </a:r>
            <a:endParaRPr lang="es-ES" sz="7200" b="1" dirty="0"/>
          </a:p>
        </p:txBody>
      </p:sp>
      <p:pic>
        <p:nvPicPr>
          <p:cNvPr id="6" name="Imagen 5"/>
          <p:cNvPicPr>
            <a:picLocks noChangeAspect="1"/>
          </p:cNvPicPr>
          <p:nvPr/>
        </p:nvPicPr>
        <p:blipFill rotWithShape="1">
          <a:blip r:embed="rId2"/>
          <a:srcRect l="6250" t="50000" r="60834" b="11481"/>
          <a:stretch/>
        </p:blipFill>
        <p:spPr>
          <a:xfrm>
            <a:off x="3048000" y="1629408"/>
            <a:ext cx="11561106" cy="7609842"/>
          </a:xfrm>
          <a:prstGeom prst="rect">
            <a:avLst/>
          </a:prstGeom>
        </p:spPr>
      </p:pic>
    </p:spTree>
    <p:extLst>
      <p:ext uri="{BB962C8B-B14F-4D97-AF65-F5344CB8AC3E}">
        <p14:creationId xmlns:p14="http://schemas.microsoft.com/office/powerpoint/2010/main" val="2396170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114300"/>
            <a:ext cx="14765105" cy="1200329"/>
          </a:xfrm>
          <a:prstGeom prst="rect">
            <a:avLst/>
          </a:prstGeom>
        </p:spPr>
        <p:txBody>
          <a:bodyPr wrap="square">
            <a:spAutoFit/>
          </a:bodyPr>
          <a:lstStyle/>
          <a:p>
            <a:pPr algn="ctr"/>
            <a:r>
              <a:rPr lang="es-ES" sz="7200" b="1" dirty="0" smtClean="0"/>
              <a:t>CALENDARIO DE INVERSIONES</a:t>
            </a:r>
            <a:endParaRPr lang="es-ES" sz="7200" b="1" dirty="0"/>
          </a:p>
        </p:txBody>
      </p:sp>
      <p:sp>
        <p:nvSpPr>
          <p:cNvPr id="7" name="Rectángulo 6"/>
          <p:cNvSpPr/>
          <p:nvPr/>
        </p:nvSpPr>
        <p:spPr>
          <a:xfrm>
            <a:off x="1338495" y="1257300"/>
            <a:ext cx="15654105" cy="1938992"/>
          </a:xfrm>
          <a:prstGeom prst="rect">
            <a:avLst/>
          </a:prstGeom>
        </p:spPr>
        <p:txBody>
          <a:bodyPr wrap="square">
            <a:spAutoFit/>
          </a:bodyPr>
          <a:lstStyle/>
          <a:p>
            <a:r>
              <a:rPr lang="es-ES" sz="4000" dirty="0"/>
              <a:t>En el calendario de inversiones se presenta la totalidad de las </a:t>
            </a:r>
            <a:r>
              <a:rPr lang="es-ES" sz="4000" dirty="0" smtClean="0"/>
              <a:t>inversiones del </a:t>
            </a:r>
            <a:r>
              <a:rPr lang="es-ES" sz="4000" dirty="0"/>
              <a:t>proyecto, previo a su puesta en marcha, es decir, en el momento en que </a:t>
            </a:r>
            <a:r>
              <a:rPr lang="es-ES" sz="4000" dirty="0" smtClean="0"/>
              <a:t>se suscita </a:t>
            </a:r>
            <a:r>
              <a:rPr lang="es-ES" sz="4000" dirty="0"/>
              <a:t>cada una de ellas.</a:t>
            </a:r>
            <a:endParaRPr lang="es-EC" sz="41300" dirty="0"/>
          </a:p>
        </p:txBody>
      </p:sp>
      <p:pic>
        <p:nvPicPr>
          <p:cNvPr id="6" name="Imagen 5"/>
          <p:cNvPicPr>
            <a:picLocks noChangeAspect="1"/>
          </p:cNvPicPr>
          <p:nvPr/>
        </p:nvPicPr>
        <p:blipFill rotWithShape="1">
          <a:blip r:embed="rId2"/>
          <a:srcRect l="17916" t="15926" r="15418" b="12963"/>
          <a:stretch/>
        </p:blipFill>
        <p:spPr>
          <a:xfrm>
            <a:off x="3079413" y="3390900"/>
            <a:ext cx="11232468" cy="6739480"/>
          </a:xfrm>
          <a:prstGeom prst="rect">
            <a:avLst/>
          </a:prstGeom>
        </p:spPr>
      </p:pic>
    </p:spTree>
    <p:extLst>
      <p:ext uri="{BB962C8B-B14F-4D97-AF65-F5344CB8AC3E}">
        <p14:creationId xmlns:p14="http://schemas.microsoft.com/office/powerpoint/2010/main" val="4096883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323439"/>
          </a:xfrm>
          <a:prstGeom prst="rect">
            <a:avLst/>
          </a:prstGeom>
        </p:spPr>
        <p:txBody>
          <a:bodyPr wrap="square">
            <a:spAutoFit/>
          </a:bodyPr>
          <a:lstStyle/>
          <a:p>
            <a:pPr algn="ctr"/>
            <a:r>
              <a:rPr lang="es-ES" sz="8000" dirty="0" smtClean="0"/>
              <a:t>TRABAJO EN CLASE</a:t>
            </a:r>
            <a:endParaRPr lang="es-ES" sz="8000" dirty="0"/>
          </a:p>
        </p:txBody>
      </p:sp>
      <p:pic>
        <p:nvPicPr>
          <p:cNvPr id="6146" name="Picture 2" descr="Kevin James cuenta como fue el origen del meme que da vueltas por todos  lados en lo de Jimmy Fallon 👌, Seguime @patotecuenta 👈, #kevinjames  #adamsandler #jimmyfallon #thetonightsho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161" y="1674296"/>
            <a:ext cx="4824972" cy="858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064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TextBox 5"/>
          <p:cNvSpPr txBox="1"/>
          <p:nvPr/>
        </p:nvSpPr>
        <p:spPr>
          <a:xfrm>
            <a:off x="1752600" y="751465"/>
            <a:ext cx="14094983" cy="1368773"/>
          </a:xfrm>
          <a:prstGeom prst="rect">
            <a:avLst/>
          </a:prstGeom>
        </p:spPr>
        <p:txBody>
          <a:bodyPr lIns="0" tIns="0" rIns="0" bIns="0" rtlCol="0" anchor="t">
            <a:spAutoFit/>
          </a:bodyPr>
          <a:lstStyle/>
          <a:p>
            <a:pPr>
              <a:lnSpc>
                <a:spcPts val="11906"/>
              </a:lnSpc>
            </a:pPr>
            <a:r>
              <a:rPr lang="en-US" sz="8000" b="1" spc="1253" dirty="0" smtClean="0">
                <a:solidFill>
                  <a:srgbClr val="0C1D46"/>
                </a:solidFill>
                <a:latin typeface="Anonymous Pro Bold"/>
                <a:ea typeface="Anonymous Pro Bold"/>
                <a:cs typeface="Anonymous Pro Bold"/>
                <a:sym typeface="Anonymous Pro Bold"/>
              </a:rPr>
              <a:t>PLAN DE NEGOCIO</a:t>
            </a:r>
            <a:endParaRPr lang="en-US" sz="8000" b="1" spc="1253" dirty="0">
              <a:solidFill>
                <a:srgbClr val="0C1D46"/>
              </a:solidFill>
              <a:latin typeface="Anonymous Pro Bold"/>
              <a:ea typeface="Anonymous Pro Bold"/>
              <a:cs typeface="Anonymous Pro Bold"/>
              <a:sym typeface="Anonymous Pro Bold"/>
            </a:endParaRPr>
          </a:p>
        </p:txBody>
      </p:sp>
      <p:sp>
        <p:nvSpPr>
          <p:cNvPr id="8" name="Freeform 6"/>
          <p:cNvSpPr/>
          <p:nvPr/>
        </p:nvSpPr>
        <p:spPr>
          <a:xfrm>
            <a:off x="7733061" y="4000500"/>
            <a:ext cx="7125939" cy="6354955"/>
          </a:xfrm>
          <a:custGeom>
            <a:avLst/>
            <a:gdLst/>
            <a:ahLst/>
            <a:cxnLst/>
            <a:rect l="l" t="t" r="r" b="b"/>
            <a:pathLst>
              <a:path w="7929570" h="6744847">
                <a:moveTo>
                  <a:pt x="0" y="0"/>
                </a:moveTo>
                <a:lnTo>
                  <a:pt x="7929571" y="0"/>
                </a:lnTo>
                <a:lnTo>
                  <a:pt x="7929571" y="6744847"/>
                </a:lnTo>
                <a:lnTo>
                  <a:pt x="0" y="67448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8" name="TextBox 6"/>
          <p:cNvSpPr txBox="1"/>
          <p:nvPr/>
        </p:nvSpPr>
        <p:spPr>
          <a:xfrm>
            <a:off x="1373427" y="266700"/>
            <a:ext cx="15522093" cy="1015663"/>
          </a:xfrm>
          <a:prstGeom prst="rect">
            <a:avLst/>
          </a:prstGeom>
        </p:spPr>
        <p:txBody>
          <a:bodyPr wrap="square" lIns="0" tIns="0" rIns="0" bIns="0" rtlCol="0" anchor="t">
            <a:spAutoFit/>
          </a:bodyPr>
          <a:lstStyle/>
          <a:p>
            <a:pPr fontAlgn="base"/>
            <a:r>
              <a:rPr lang="es-ES" sz="6600" dirty="0" smtClean="0"/>
              <a:t>ESTUDIO DE MERCADO</a:t>
            </a:r>
            <a:endParaRPr lang="es-ES" sz="6600" dirty="0"/>
          </a:p>
        </p:txBody>
      </p:sp>
      <p:sp>
        <p:nvSpPr>
          <p:cNvPr id="9" name="TextBox 6"/>
          <p:cNvSpPr txBox="1"/>
          <p:nvPr/>
        </p:nvSpPr>
        <p:spPr>
          <a:xfrm>
            <a:off x="1373427" y="1485900"/>
            <a:ext cx="15876348" cy="3323987"/>
          </a:xfrm>
          <a:prstGeom prst="rect">
            <a:avLst/>
          </a:prstGeom>
        </p:spPr>
        <p:txBody>
          <a:bodyPr wrap="square" lIns="0" tIns="0" rIns="0" bIns="0" rtlCol="0" anchor="t">
            <a:spAutoFit/>
          </a:bodyPr>
          <a:lstStyle/>
          <a:p>
            <a:r>
              <a:rPr lang="es-ES" sz="3600" dirty="0"/>
              <a:t>L</a:t>
            </a:r>
            <a:r>
              <a:rPr lang="es-ES" sz="3600" dirty="0" smtClean="0"/>
              <a:t>os </a:t>
            </a:r>
            <a:r>
              <a:rPr lang="es-ES" sz="3600" dirty="0"/>
              <a:t>estudios de mercado sirven para poner en marcha proyectos de negocio. Antes de lanzar una oferta al mercado, las empresas deben estimar si el producto tendrá una respuesta adecuada. Para ello es importante evaluar las condiciones del mercado. De este modo, se pueden </a:t>
            </a:r>
            <a:r>
              <a:rPr lang="es-ES" sz="3600" dirty="0" smtClean="0"/>
              <a:t>re direccionar </a:t>
            </a:r>
            <a:r>
              <a:rPr lang="es-ES" sz="3600" dirty="0"/>
              <a:t>las estrategias de marketing emprendidas para continuar brindando un mensaje adecuado mediante el producto o servicio ideal, en el momento en que el consumidor lo está esperando</a:t>
            </a:r>
            <a:r>
              <a:rPr lang="es-ES" sz="3600" dirty="0" smtClean="0"/>
              <a:t>.</a:t>
            </a:r>
            <a:endParaRPr lang="es-ES" sz="19900" dirty="0"/>
          </a:p>
        </p:txBody>
      </p:sp>
      <p:pic>
        <p:nvPicPr>
          <p:cNvPr id="4098" name="Picture 2" descr="Tipos de estudios de mercado (Guía definitiva) - FreeOnlineSurv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000" y="4847987"/>
            <a:ext cx="12400950" cy="543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48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8" name="TextBox 6"/>
          <p:cNvSpPr txBox="1"/>
          <p:nvPr/>
        </p:nvSpPr>
        <p:spPr>
          <a:xfrm>
            <a:off x="1373427" y="266700"/>
            <a:ext cx="15522093" cy="1015663"/>
          </a:xfrm>
          <a:prstGeom prst="rect">
            <a:avLst/>
          </a:prstGeom>
        </p:spPr>
        <p:txBody>
          <a:bodyPr wrap="square" lIns="0" tIns="0" rIns="0" bIns="0" rtlCol="0" anchor="t">
            <a:spAutoFit/>
          </a:bodyPr>
          <a:lstStyle/>
          <a:p>
            <a:pPr fontAlgn="base"/>
            <a:r>
              <a:rPr lang="es-ES" sz="6600" dirty="0" smtClean="0"/>
              <a:t>ELEMENTOS DE UN ESTUDIO DE MERCADO</a:t>
            </a:r>
            <a:endParaRPr lang="es-ES" sz="6600" dirty="0"/>
          </a:p>
        </p:txBody>
      </p:sp>
      <p:sp>
        <p:nvSpPr>
          <p:cNvPr id="9" name="TextBox 6"/>
          <p:cNvSpPr txBox="1"/>
          <p:nvPr/>
        </p:nvSpPr>
        <p:spPr>
          <a:xfrm>
            <a:off x="1373427" y="1485900"/>
            <a:ext cx="15876348" cy="7755969"/>
          </a:xfrm>
          <a:prstGeom prst="rect">
            <a:avLst/>
          </a:prstGeom>
        </p:spPr>
        <p:txBody>
          <a:bodyPr wrap="square" lIns="0" tIns="0" rIns="0" bIns="0" rtlCol="0" anchor="t">
            <a:spAutoFit/>
          </a:bodyPr>
          <a:lstStyle/>
          <a:p>
            <a:pPr algn="ctr"/>
            <a:r>
              <a:rPr lang="es-ES" sz="6000" b="1" dirty="0" smtClean="0"/>
              <a:t>PRODUCTO</a:t>
            </a:r>
          </a:p>
          <a:p>
            <a:r>
              <a:rPr lang="es-ES" sz="3600" dirty="0" smtClean="0"/>
              <a:t>El </a:t>
            </a:r>
            <a:r>
              <a:rPr lang="es-ES" sz="3600" dirty="0"/>
              <a:t>elemento «Producto» en un estudio de mercado determina todos los detalles sobre lo que vas a ofrecer a tu público objetivo: </a:t>
            </a:r>
            <a:endParaRPr lang="es-ES" sz="3600" dirty="0" smtClean="0"/>
          </a:p>
          <a:p>
            <a:r>
              <a:rPr lang="es-ES" sz="3600" dirty="0" smtClean="0"/>
              <a:t>¿</a:t>
            </a:r>
            <a:r>
              <a:rPr lang="es-ES" sz="3600" dirty="0"/>
              <a:t>Qué necesidades satisface</a:t>
            </a:r>
            <a:r>
              <a:rPr lang="es-ES" sz="3600" dirty="0" smtClean="0"/>
              <a:t>?</a:t>
            </a:r>
          </a:p>
          <a:p>
            <a:r>
              <a:rPr lang="es-ES" sz="3600" dirty="0" smtClean="0"/>
              <a:t>¿</a:t>
            </a:r>
            <a:r>
              <a:rPr lang="es-ES" sz="3600" dirty="0"/>
              <a:t>Cuál es su ventaja competitiva</a:t>
            </a:r>
            <a:r>
              <a:rPr lang="es-ES" sz="3600" dirty="0" smtClean="0"/>
              <a:t>?</a:t>
            </a:r>
          </a:p>
          <a:p>
            <a:r>
              <a:rPr lang="es-ES" sz="3600" dirty="0" smtClean="0"/>
              <a:t>¿</a:t>
            </a:r>
            <a:r>
              <a:rPr lang="es-ES" sz="3600" dirty="0"/>
              <a:t>Cuál será su calidad</a:t>
            </a:r>
            <a:r>
              <a:rPr lang="es-ES" sz="3600" dirty="0" smtClean="0"/>
              <a:t>?</a:t>
            </a:r>
          </a:p>
          <a:p>
            <a:r>
              <a:rPr lang="es-ES" sz="3600" dirty="0" smtClean="0"/>
              <a:t>¿</a:t>
            </a:r>
            <a:r>
              <a:rPr lang="es-ES" sz="3600" dirty="0"/>
              <a:t>Cuál será su diseño? </a:t>
            </a:r>
            <a:endParaRPr lang="es-ES" sz="3600" dirty="0" smtClean="0"/>
          </a:p>
          <a:p>
            <a:r>
              <a:rPr lang="es-ES" sz="3600" dirty="0" smtClean="0"/>
              <a:t>¿</a:t>
            </a:r>
            <a:r>
              <a:rPr lang="es-ES" sz="3600" dirty="0"/>
              <a:t>Qué características lo destacarán? </a:t>
            </a:r>
            <a:endParaRPr lang="es-ES" sz="3600" dirty="0" smtClean="0"/>
          </a:p>
          <a:p>
            <a:endParaRPr lang="es-ES" sz="3600" dirty="0"/>
          </a:p>
          <a:p>
            <a:r>
              <a:rPr lang="es-ES" sz="3600" dirty="0" smtClean="0"/>
              <a:t>Todos </a:t>
            </a:r>
            <a:r>
              <a:rPr lang="es-ES" sz="3600" dirty="0"/>
              <a:t>estos detalles servirán para tu análisis de mercado, pues a partir de las conclusiones a las que llegues podrás determinar cuál será su precio, quién es el consumidor ideal para adquirirlo y qué cualidades antepondrás para hacer frente a tus </a:t>
            </a:r>
            <a:r>
              <a:rPr lang="es-ES" sz="3600" dirty="0" smtClean="0"/>
              <a:t>competidores</a:t>
            </a:r>
            <a:endParaRPr lang="es-ES" sz="19900" dirty="0"/>
          </a:p>
        </p:txBody>
      </p:sp>
      <p:pic>
        <p:nvPicPr>
          <p:cNvPr id="5122" name="Picture 2" descr="Características de un producto: generales y técn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7747" y="3162300"/>
            <a:ext cx="4470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40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8" name="TextBox 6"/>
          <p:cNvSpPr txBox="1"/>
          <p:nvPr/>
        </p:nvSpPr>
        <p:spPr>
          <a:xfrm>
            <a:off x="1373427" y="266700"/>
            <a:ext cx="15522093" cy="1015663"/>
          </a:xfrm>
          <a:prstGeom prst="rect">
            <a:avLst/>
          </a:prstGeom>
        </p:spPr>
        <p:txBody>
          <a:bodyPr wrap="square" lIns="0" tIns="0" rIns="0" bIns="0" rtlCol="0" anchor="t">
            <a:spAutoFit/>
          </a:bodyPr>
          <a:lstStyle/>
          <a:p>
            <a:pPr fontAlgn="base"/>
            <a:r>
              <a:rPr lang="es-ES" sz="6600" dirty="0" smtClean="0"/>
              <a:t>ELEMENTOS DE UN ESTUDIO DE MERCADO</a:t>
            </a:r>
            <a:endParaRPr lang="es-ES" sz="6600" dirty="0"/>
          </a:p>
        </p:txBody>
      </p:sp>
      <p:sp>
        <p:nvSpPr>
          <p:cNvPr id="9" name="TextBox 6"/>
          <p:cNvSpPr txBox="1"/>
          <p:nvPr/>
        </p:nvSpPr>
        <p:spPr>
          <a:xfrm>
            <a:off x="1373427" y="1485900"/>
            <a:ext cx="15876348" cy="3600986"/>
          </a:xfrm>
          <a:prstGeom prst="rect">
            <a:avLst/>
          </a:prstGeom>
        </p:spPr>
        <p:txBody>
          <a:bodyPr wrap="square" lIns="0" tIns="0" rIns="0" bIns="0" rtlCol="0" anchor="t">
            <a:spAutoFit/>
          </a:bodyPr>
          <a:lstStyle/>
          <a:p>
            <a:pPr algn="ctr"/>
            <a:r>
              <a:rPr lang="es-ES" sz="6000" b="1" dirty="0" smtClean="0"/>
              <a:t>PRECIO</a:t>
            </a:r>
            <a:endParaRPr lang="es-ES" sz="6600" b="1" dirty="0" smtClean="0"/>
          </a:p>
          <a:p>
            <a:r>
              <a:rPr lang="es-ES" sz="2800" dirty="0" smtClean="0"/>
              <a:t>Cuando </a:t>
            </a:r>
            <a:r>
              <a:rPr lang="es-ES" sz="2800" dirty="0"/>
              <a:t>sabes qué es lo que vas a ofrecer, puedes ir estableciendo el costo que tendrá para tus consumidores. Sabes lo que implica que tu producto pueda estar en un anaquel o llegue a las manos del comprador </a:t>
            </a:r>
            <a:r>
              <a:rPr lang="es-ES" sz="2800" dirty="0" smtClean="0"/>
              <a:t>final.</a:t>
            </a:r>
          </a:p>
          <a:p>
            <a:endParaRPr lang="es-ES" sz="2800" dirty="0" smtClean="0"/>
          </a:p>
          <a:p>
            <a:r>
              <a:rPr lang="es-ES" sz="2800" dirty="0" smtClean="0"/>
              <a:t>Todo aquello </a:t>
            </a:r>
            <a:r>
              <a:rPr lang="es-ES" sz="2800" dirty="0"/>
              <a:t>que pueda influir en el costo final de tu producto será materia de estudio en tu mercado, pues el precio podrá determinar el tipo de consumidores que deseas, sobre todo de aquellos que son inmejorables para tu empresa</a:t>
            </a:r>
            <a:r>
              <a:rPr lang="es-ES" sz="2800" dirty="0" smtClean="0"/>
              <a:t>.</a:t>
            </a:r>
            <a:endParaRPr lang="es-ES" sz="2800" dirty="0"/>
          </a:p>
        </p:txBody>
      </p:sp>
      <p:pic>
        <p:nvPicPr>
          <p:cNvPr id="1026" name="Picture 2" descr="Valores para calcular correctamente el precio de un produc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105" y="5086886"/>
            <a:ext cx="8064276" cy="455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38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8" name="TextBox 6"/>
          <p:cNvSpPr txBox="1"/>
          <p:nvPr/>
        </p:nvSpPr>
        <p:spPr>
          <a:xfrm>
            <a:off x="1373427" y="38100"/>
            <a:ext cx="15522093" cy="738664"/>
          </a:xfrm>
          <a:prstGeom prst="rect">
            <a:avLst/>
          </a:prstGeom>
        </p:spPr>
        <p:txBody>
          <a:bodyPr wrap="square" lIns="0" tIns="0" rIns="0" bIns="0" rtlCol="0" anchor="t">
            <a:spAutoFit/>
          </a:bodyPr>
          <a:lstStyle/>
          <a:p>
            <a:pPr fontAlgn="base"/>
            <a:r>
              <a:rPr lang="es-ES" sz="4800" dirty="0" smtClean="0"/>
              <a:t>ELEMENTOS DE UN ESTUDIO DE MERCADO</a:t>
            </a:r>
            <a:endParaRPr lang="es-ES" sz="4800" dirty="0"/>
          </a:p>
        </p:txBody>
      </p:sp>
      <p:sp>
        <p:nvSpPr>
          <p:cNvPr id="9" name="TextBox 6"/>
          <p:cNvSpPr txBox="1"/>
          <p:nvPr/>
        </p:nvSpPr>
        <p:spPr>
          <a:xfrm>
            <a:off x="1218072" y="884277"/>
            <a:ext cx="15774528" cy="5478423"/>
          </a:xfrm>
          <a:prstGeom prst="rect">
            <a:avLst/>
          </a:prstGeom>
        </p:spPr>
        <p:txBody>
          <a:bodyPr wrap="square" lIns="0" tIns="0" rIns="0" bIns="0" rtlCol="0" anchor="t">
            <a:spAutoFit/>
          </a:bodyPr>
          <a:lstStyle/>
          <a:p>
            <a:pPr algn="ctr"/>
            <a:r>
              <a:rPr lang="es-ES" sz="4800" b="1" dirty="0" smtClean="0"/>
              <a:t>CLIENTES POTENCIALES</a:t>
            </a:r>
          </a:p>
          <a:p>
            <a:r>
              <a:rPr lang="es-ES" sz="2800" dirty="0" smtClean="0"/>
              <a:t>Para </a:t>
            </a:r>
            <a:r>
              <a:rPr lang="es-ES" sz="2800" dirty="0"/>
              <a:t>desarrollar un producto ideal es necesario conocer las características de los clientes potenciales: </a:t>
            </a:r>
            <a:endParaRPr lang="es-ES" sz="2800" dirty="0" smtClean="0"/>
          </a:p>
          <a:p>
            <a:r>
              <a:rPr lang="es-ES" sz="2800" dirty="0" smtClean="0"/>
              <a:t>¿</a:t>
            </a:r>
            <a:r>
              <a:rPr lang="es-ES" sz="2800" dirty="0"/>
              <a:t>Cómo son</a:t>
            </a:r>
            <a:r>
              <a:rPr lang="es-ES" sz="2800" dirty="0" smtClean="0"/>
              <a:t>?</a:t>
            </a:r>
          </a:p>
          <a:p>
            <a:r>
              <a:rPr lang="es-ES" sz="2800" dirty="0" smtClean="0"/>
              <a:t>¿</a:t>
            </a:r>
            <a:r>
              <a:rPr lang="es-ES" sz="2800" dirty="0"/>
              <a:t>Dónde viven</a:t>
            </a:r>
            <a:r>
              <a:rPr lang="es-ES" sz="2800" dirty="0" smtClean="0"/>
              <a:t>?</a:t>
            </a:r>
          </a:p>
          <a:p>
            <a:r>
              <a:rPr lang="es-ES" sz="2800" dirty="0" smtClean="0"/>
              <a:t>¿</a:t>
            </a:r>
            <a:r>
              <a:rPr lang="es-ES" sz="2800" dirty="0"/>
              <a:t>Cuánto ganan</a:t>
            </a:r>
            <a:r>
              <a:rPr lang="es-ES" sz="2800" dirty="0" smtClean="0"/>
              <a:t>?</a:t>
            </a:r>
          </a:p>
          <a:p>
            <a:r>
              <a:rPr lang="es-ES" sz="2800" dirty="0" smtClean="0"/>
              <a:t>¿</a:t>
            </a:r>
            <a:r>
              <a:rPr lang="es-ES" sz="2800" dirty="0"/>
              <a:t>Qué gustos </a:t>
            </a:r>
            <a:r>
              <a:rPr lang="es-ES" sz="2800" dirty="0" smtClean="0"/>
              <a:t>tienen?</a:t>
            </a:r>
          </a:p>
          <a:p>
            <a:endParaRPr lang="es-ES" sz="2800" dirty="0"/>
          </a:p>
          <a:p>
            <a:r>
              <a:rPr lang="es-ES" sz="2800" dirty="0" smtClean="0"/>
              <a:t>Desde </a:t>
            </a:r>
            <a:r>
              <a:rPr lang="es-ES" sz="2800" dirty="0"/>
              <a:t>el inicio de tu emprendimiento tienes que conocer datos certeros de tu público objetivo. El estudio de mercado te permite completar esta información para tener un conocimiento más profundo de tus clientes potenciales. Si actualmente sabes qué productos son los que más compran, ahora es tiempo de conocer qué piensan al adquirirlo y cuál es la necesidad más fuerte que los mueve a elegirte a ti por sobre otras marcas o productos similares. </a:t>
            </a:r>
            <a:endParaRPr lang="es-ES" sz="2800" dirty="0" smtClean="0"/>
          </a:p>
        </p:txBody>
      </p:sp>
      <p:pic>
        <p:nvPicPr>
          <p:cNvPr id="2050" name="Picture 2" descr="Quieres tener más clientes potenciales? Te damos 7 estrategias sencillas  para tu nego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305550"/>
            <a:ext cx="7524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3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8" name="TextBox 6"/>
          <p:cNvSpPr txBox="1"/>
          <p:nvPr/>
        </p:nvSpPr>
        <p:spPr>
          <a:xfrm>
            <a:off x="1373427" y="266700"/>
            <a:ext cx="15522093" cy="1015663"/>
          </a:xfrm>
          <a:prstGeom prst="rect">
            <a:avLst/>
          </a:prstGeom>
        </p:spPr>
        <p:txBody>
          <a:bodyPr wrap="square" lIns="0" tIns="0" rIns="0" bIns="0" rtlCol="0" anchor="t">
            <a:spAutoFit/>
          </a:bodyPr>
          <a:lstStyle/>
          <a:p>
            <a:pPr fontAlgn="base"/>
            <a:r>
              <a:rPr lang="es-ES" sz="6600" dirty="0" smtClean="0"/>
              <a:t>ELEMENTOS DE UN ESTUDIO DE MERCADO</a:t>
            </a:r>
            <a:endParaRPr lang="es-ES" sz="6600" dirty="0"/>
          </a:p>
        </p:txBody>
      </p:sp>
      <p:sp>
        <p:nvSpPr>
          <p:cNvPr id="9" name="TextBox 6"/>
          <p:cNvSpPr txBox="1"/>
          <p:nvPr/>
        </p:nvSpPr>
        <p:spPr>
          <a:xfrm>
            <a:off x="1218072" y="1485900"/>
            <a:ext cx="9983328" cy="7571303"/>
          </a:xfrm>
          <a:prstGeom prst="rect">
            <a:avLst/>
          </a:prstGeom>
        </p:spPr>
        <p:txBody>
          <a:bodyPr wrap="square" lIns="0" tIns="0" rIns="0" bIns="0" rtlCol="0" anchor="t">
            <a:spAutoFit/>
          </a:bodyPr>
          <a:lstStyle/>
          <a:p>
            <a:pPr algn="ctr"/>
            <a:r>
              <a:rPr lang="es-ES" sz="4400" b="1" dirty="0" smtClean="0"/>
              <a:t>COMPETENCIA</a:t>
            </a:r>
          </a:p>
          <a:p>
            <a:r>
              <a:rPr lang="es-ES" sz="2800" dirty="0" smtClean="0"/>
              <a:t>Tus </a:t>
            </a:r>
            <a:r>
              <a:rPr lang="es-ES" sz="2800" dirty="0"/>
              <a:t>competidores son aquellos que se dedican o venden lo mismo que tú y pueden representar una amenaza. Por ello, es vital conocer los detalles de la competencia como los productos que ofrecen, su precio, la forma en que los comercializan, su posicionamiento y reputación, etc. </a:t>
            </a:r>
            <a:endParaRPr lang="es-ES" sz="2800" dirty="0" smtClean="0"/>
          </a:p>
          <a:p>
            <a:endParaRPr lang="es-ES" sz="2800" dirty="0"/>
          </a:p>
          <a:p>
            <a:r>
              <a:rPr lang="es-ES" sz="2800" dirty="0" smtClean="0"/>
              <a:t>Esta </a:t>
            </a:r>
            <a:r>
              <a:rPr lang="es-ES" sz="2800" dirty="0"/>
              <a:t>información que proporciona un estudio de mercado te ayuda a definir una mejor estrategia para tus productos y servicios. Así puedes resaltar las cualidades que tú sí tienes y tu competidor no, y demostrar mayor valor a tu público objetivo. </a:t>
            </a:r>
            <a:endParaRPr lang="es-ES" sz="2800" dirty="0" smtClean="0"/>
          </a:p>
          <a:p>
            <a:endParaRPr lang="es-ES" sz="2800" dirty="0"/>
          </a:p>
          <a:p>
            <a:r>
              <a:rPr lang="es-ES" sz="2800" dirty="0" smtClean="0"/>
              <a:t>Es </a:t>
            </a:r>
            <a:r>
              <a:rPr lang="es-ES" sz="2800" dirty="0"/>
              <a:t>posible que aún no la descubras, pero tienes una ventaja que te hace diferente a tu competencia y con un estudio de mercado puedes encontrarla y explotarla. Esta ventaja puede estar integrada por muchas variables, por ejemplo: precio, calidad, servicio, flexibilidad, mercado o experiencia del cliente</a:t>
            </a:r>
            <a:r>
              <a:rPr lang="es-ES" sz="2800" dirty="0" smtClean="0"/>
              <a:t>.</a:t>
            </a:r>
          </a:p>
        </p:txBody>
      </p:sp>
      <p:pic>
        <p:nvPicPr>
          <p:cNvPr id="3074" name="Picture 2" descr="La importancia de conocer a la competencia - Impulsa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6200" y="1874668"/>
            <a:ext cx="6629400" cy="677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4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323439"/>
          </a:xfrm>
          <a:prstGeom prst="rect">
            <a:avLst/>
          </a:prstGeom>
        </p:spPr>
        <p:txBody>
          <a:bodyPr wrap="square">
            <a:spAutoFit/>
          </a:bodyPr>
          <a:lstStyle/>
          <a:p>
            <a:pPr algn="ctr"/>
            <a:r>
              <a:rPr lang="es-ES" sz="8000" dirty="0" smtClean="0"/>
              <a:t>TRABAJO EN CLASE</a:t>
            </a:r>
            <a:endParaRPr lang="es-ES" sz="8000" dirty="0"/>
          </a:p>
        </p:txBody>
      </p:sp>
      <p:pic>
        <p:nvPicPr>
          <p:cNvPr id="6146" name="Picture 2" descr="Kevin James cuenta como fue el origen del meme que da vueltas por todos  lados en lo de Jimmy Fallon 👌, Seguime @patotecuenta 👈, #kevinjames  #adamsandler #jimmyfallon #thetonightsho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161" y="1674296"/>
            <a:ext cx="4824972" cy="858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65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200329"/>
          </a:xfrm>
          <a:prstGeom prst="rect">
            <a:avLst/>
          </a:prstGeom>
        </p:spPr>
        <p:txBody>
          <a:bodyPr wrap="square">
            <a:spAutoFit/>
          </a:bodyPr>
          <a:lstStyle/>
          <a:p>
            <a:pPr algn="ctr"/>
            <a:r>
              <a:rPr lang="es-ES" sz="7200" b="1" dirty="0" smtClean="0"/>
              <a:t>ESTUDIO FINANCIERO</a:t>
            </a:r>
            <a:endParaRPr lang="es-ES" sz="7200" b="1" dirty="0"/>
          </a:p>
        </p:txBody>
      </p:sp>
      <p:sp>
        <p:nvSpPr>
          <p:cNvPr id="6" name="Rectángulo 5"/>
          <p:cNvSpPr/>
          <p:nvPr/>
        </p:nvSpPr>
        <p:spPr>
          <a:xfrm>
            <a:off x="1287694" y="1563886"/>
            <a:ext cx="15323905" cy="2308324"/>
          </a:xfrm>
          <a:prstGeom prst="rect">
            <a:avLst/>
          </a:prstGeom>
        </p:spPr>
        <p:txBody>
          <a:bodyPr wrap="square">
            <a:spAutoFit/>
          </a:bodyPr>
          <a:lstStyle/>
          <a:p>
            <a:r>
              <a:rPr lang="es-ES" sz="3600" dirty="0">
                <a:latin typeface="Arial" panose="020B0604020202020204" pitchFamily="34" charset="0"/>
              </a:rPr>
              <a:t>Este estudio en especial, comprende el monto de los recursos </a:t>
            </a:r>
            <a:r>
              <a:rPr lang="es-ES" sz="3600" dirty="0" smtClean="0">
                <a:latin typeface="Arial" panose="020B0604020202020204" pitchFamily="34" charset="0"/>
              </a:rPr>
              <a:t>económicos necesarios </a:t>
            </a:r>
            <a:r>
              <a:rPr lang="es-ES" sz="3600" dirty="0">
                <a:latin typeface="Arial" panose="020B0604020202020204" pitchFamily="34" charset="0"/>
              </a:rPr>
              <a:t>que implica la realización del proyecto previo a su puesta en marcha</a:t>
            </a:r>
            <a:r>
              <a:rPr lang="es-ES" sz="3600" dirty="0" smtClean="0">
                <a:latin typeface="Arial" panose="020B0604020202020204" pitchFamily="34" charset="0"/>
              </a:rPr>
              <a:t>, así </a:t>
            </a:r>
            <a:r>
              <a:rPr lang="es-ES" sz="3600" dirty="0">
                <a:latin typeface="Arial" panose="020B0604020202020204" pitchFamily="34" charset="0"/>
              </a:rPr>
              <a:t>como la determinación del costo total requerido en su periodo de operación</a:t>
            </a:r>
            <a:r>
              <a:rPr lang="es-ES" dirty="0">
                <a:latin typeface="Arial" panose="020B0604020202020204" pitchFamily="34" charset="0"/>
              </a:rPr>
              <a:t>.</a:t>
            </a:r>
            <a:endParaRPr lang="es-EC" dirty="0"/>
          </a:p>
        </p:txBody>
      </p:sp>
      <p:sp>
        <p:nvSpPr>
          <p:cNvPr id="7" name="Rectángulo 6"/>
          <p:cNvSpPr/>
          <p:nvPr/>
        </p:nvSpPr>
        <p:spPr>
          <a:xfrm>
            <a:off x="1465495" y="4081913"/>
            <a:ext cx="14765105" cy="1200329"/>
          </a:xfrm>
          <a:prstGeom prst="rect">
            <a:avLst/>
          </a:prstGeom>
        </p:spPr>
        <p:txBody>
          <a:bodyPr wrap="square">
            <a:spAutoFit/>
          </a:bodyPr>
          <a:lstStyle/>
          <a:p>
            <a:pPr algn="ctr"/>
            <a:r>
              <a:rPr lang="es-ES" sz="7200" b="1" dirty="0" smtClean="0"/>
              <a:t>DETERMINACIÓN DE INVERSIONES</a:t>
            </a:r>
            <a:endParaRPr lang="es-ES" sz="7200" b="1" dirty="0"/>
          </a:p>
        </p:txBody>
      </p:sp>
      <p:sp>
        <p:nvSpPr>
          <p:cNvPr id="8" name="Rectángulo 7"/>
          <p:cNvSpPr/>
          <p:nvPr/>
        </p:nvSpPr>
        <p:spPr>
          <a:xfrm>
            <a:off x="1472523" y="5520894"/>
            <a:ext cx="15323905" cy="2308324"/>
          </a:xfrm>
          <a:prstGeom prst="rect">
            <a:avLst/>
          </a:prstGeom>
        </p:spPr>
        <p:txBody>
          <a:bodyPr wrap="square">
            <a:spAutoFit/>
          </a:bodyPr>
          <a:lstStyle/>
          <a:p>
            <a:pPr marL="742950" indent="-742950">
              <a:buFont typeface="+mj-lt"/>
              <a:buAutoNum type="alphaLcParenR"/>
            </a:pPr>
            <a:r>
              <a:rPr lang="es-ES" sz="4800" dirty="0" smtClean="0">
                <a:latin typeface="Arial" panose="020B0604020202020204" pitchFamily="34" charset="0"/>
              </a:rPr>
              <a:t>Inversión Fija</a:t>
            </a:r>
          </a:p>
          <a:p>
            <a:pPr marL="742950" indent="-742950">
              <a:buFont typeface="+mj-lt"/>
              <a:buAutoNum type="alphaLcParenR"/>
            </a:pPr>
            <a:r>
              <a:rPr lang="es-ES" sz="4800" dirty="0" smtClean="0">
                <a:latin typeface="Arial" panose="020B0604020202020204" pitchFamily="34" charset="0"/>
              </a:rPr>
              <a:t>Inversión Diferida</a:t>
            </a:r>
          </a:p>
          <a:p>
            <a:pPr marL="742950" indent="-742950">
              <a:buFont typeface="+mj-lt"/>
              <a:buAutoNum type="alphaLcParenR"/>
            </a:pPr>
            <a:r>
              <a:rPr lang="es-ES" sz="4800" dirty="0" smtClean="0">
                <a:latin typeface="Arial" panose="020B0604020202020204" pitchFamily="34" charset="0"/>
              </a:rPr>
              <a:t>Capital de Trabajo</a:t>
            </a:r>
            <a:endParaRPr lang="es-EC" sz="2800" dirty="0"/>
          </a:p>
        </p:txBody>
      </p:sp>
    </p:spTree>
    <p:extLst>
      <p:ext uri="{BB962C8B-B14F-4D97-AF65-F5344CB8AC3E}">
        <p14:creationId xmlns:p14="http://schemas.microsoft.com/office/powerpoint/2010/main" val="1867825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TotalTime>
  <Words>475</Words>
  <Application>Microsoft Office PowerPoint</Application>
  <PresentationFormat>Personalizado</PresentationFormat>
  <Paragraphs>57</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Anonymous Pro Bold</vt:lpstr>
      <vt:lpstr>Calibri</vt:lpstr>
      <vt:lpstr>Anton</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Sobre Emprendimiento y Negocio Minimalista Estética Neutral Beige Marrón Crema</dc:title>
  <dc:creator>Lenovo</dc:creator>
  <cp:lastModifiedBy>Lenovo</cp:lastModifiedBy>
  <cp:revision>36</cp:revision>
  <dcterms:created xsi:type="dcterms:W3CDTF">2006-08-16T00:00:00Z</dcterms:created>
  <dcterms:modified xsi:type="dcterms:W3CDTF">2025-01-14T01:37:47Z</dcterms:modified>
  <dc:identifier>DAGUPBZoYBY</dc:identifier>
</cp:coreProperties>
</file>