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nton" charset="1" panose="00000500000000000000"/>
      <p:regular r:id="rId20"/>
    </p:embeddedFont>
    <p:embeddedFont>
      <p:font typeface="Anonymous Pro Bold" charset="1" panose="020608090302020005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071713" y="3121713"/>
            <a:ext cx="9429068" cy="2852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44"/>
              </a:lnSpc>
            </a:pPr>
            <a:r>
              <a:rPr lang="en-US" sz="10131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EMPRENDIMIENTO</a:t>
            </a:r>
          </a:p>
          <a:p>
            <a:pPr algn="r">
              <a:lnSpc>
                <a:spcPts val="11144"/>
              </a:lnSpc>
            </a:pPr>
            <a:r>
              <a:rPr lang="en-US" sz="10131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Y PLAN DE NEGOCIO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96857" y="6314966"/>
            <a:ext cx="9429068" cy="598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b="true" sz="3446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Lcdo. Degsi Mendoza Parra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55243" y="7807326"/>
            <a:ext cx="9429068" cy="862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64"/>
              </a:lnSpc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5to Conta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866046" y="626003"/>
            <a:ext cx="4346130" cy="1772608"/>
          </a:xfrm>
          <a:custGeom>
            <a:avLst/>
            <a:gdLst/>
            <a:ahLst/>
            <a:cxnLst/>
            <a:rect r="r" b="b" t="t" l="l"/>
            <a:pathLst>
              <a:path h="1772608" w="4346130">
                <a:moveTo>
                  <a:pt x="0" y="0"/>
                </a:moveTo>
                <a:lnTo>
                  <a:pt x="4346130" y="0"/>
                </a:lnTo>
                <a:lnTo>
                  <a:pt x="4346130" y="1772608"/>
                </a:lnTo>
                <a:lnTo>
                  <a:pt x="0" y="177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07" t="-70962" r="-2761" b="-9866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5374" y="1286008"/>
            <a:ext cx="8578719" cy="7972292"/>
          </a:xfrm>
          <a:custGeom>
            <a:avLst/>
            <a:gdLst/>
            <a:ahLst/>
            <a:cxnLst/>
            <a:rect r="r" b="b" t="t" l="l"/>
            <a:pathLst>
              <a:path h="7972292" w="8578719">
                <a:moveTo>
                  <a:pt x="0" y="0"/>
                </a:moveTo>
                <a:lnTo>
                  <a:pt x="8578719" y="0"/>
                </a:lnTo>
                <a:lnTo>
                  <a:pt x="8578719" y="7972292"/>
                </a:lnTo>
                <a:lnTo>
                  <a:pt x="0" y="7972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67012" y="597818"/>
            <a:ext cx="15175580" cy="87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718"/>
              </a:lnSpc>
            </a:pPr>
            <a:r>
              <a:rPr lang="en-US" b="true" sz="5893" spc="70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OPORTUNIDAD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6303" y="1740561"/>
            <a:ext cx="8170208" cy="7077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b="true" sz="3946" spc="47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 cuando se materializa una idea en una empresa con potencial de crecimiento, la que nace de la observación del mercado y la propuesta de soluciones a problemas que se están presentando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889411" y="2571453"/>
            <a:ext cx="7861383" cy="6686847"/>
          </a:xfrm>
          <a:custGeom>
            <a:avLst/>
            <a:gdLst/>
            <a:ahLst/>
            <a:cxnLst/>
            <a:rect r="r" b="b" t="t" l="l"/>
            <a:pathLst>
              <a:path h="6686847" w="7861383">
                <a:moveTo>
                  <a:pt x="0" y="0"/>
                </a:moveTo>
                <a:lnTo>
                  <a:pt x="7861383" y="0"/>
                </a:lnTo>
                <a:lnTo>
                  <a:pt x="7861383" y="6686847"/>
                </a:lnTo>
                <a:lnTo>
                  <a:pt x="0" y="6686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597818"/>
            <a:ext cx="15175580" cy="87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718"/>
              </a:lnSpc>
            </a:pPr>
            <a:r>
              <a:rPr lang="en-US" b="true" sz="5893" spc="70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OPORTUNIDAD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313305"/>
            <a:ext cx="8124825" cy="5527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El proyecto que se pretende desarrollar es a largo plazo, por lo que existe un compromiso con la actividad</a:t>
            </a:r>
          </a:p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Ubica una necesidad insatisfecha, la aborda y aprovecha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99790" y="1972680"/>
            <a:ext cx="6994195" cy="7285620"/>
          </a:xfrm>
          <a:custGeom>
            <a:avLst/>
            <a:gdLst/>
            <a:ahLst/>
            <a:cxnLst/>
            <a:rect r="r" b="b" t="t" l="l"/>
            <a:pathLst>
              <a:path h="7285620" w="6994195">
                <a:moveTo>
                  <a:pt x="0" y="0"/>
                </a:moveTo>
                <a:lnTo>
                  <a:pt x="6994195" y="0"/>
                </a:lnTo>
                <a:lnTo>
                  <a:pt x="6994195" y="7285620"/>
                </a:lnTo>
                <a:lnTo>
                  <a:pt x="0" y="72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-334381" y="9755886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597818"/>
            <a:ext cx="15175580" cy="87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718"/>
              </a:lnSpc>
            </a:pPr>
            <a:r>
              <a:rPr lang="en-US" b="true" sz="5893" spc="70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OPORTUNIDAD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1550" y="1735698"/>
            <a:ext cx="8124825" cy="761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 dispone de tiempo para desarrollar un efectivo Plan de Negocio, evaluar el mercado y su potencial</a:t>
            </a:r>
          </a:p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La pasión y entusiasmo son sentimientos que mueven este tipo de emprendimiento, se quiere consolidar el negocio.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1869048"/>
            <a:ext cx="7021991" cy="7739670"/>
          </a:xfrm>
          <a:custGeom>
            <a:avLst/>
            <a:gdLst/>
            <a:ahLst/>
            <a:cxnLst/>
            <a:rect r="r" b="b" t="t" l="l"/>
            <a:pathLst>
              <a:path h="7739670" w="7021991">
                <a:moveTo>
                  <a:pt x="0" y="0"/>
                </a:moveTo>
                <a:lnTo>
                  <a:pt x="7021991" y="0"/>
                </a:lnTo>
                <a:lnTo>
                  <a:pt x="7021991" y="7739670"/>
                </a:lnTo>
                <a:lnTo>
                  <a:pt x="0" y="773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597818"/>
            <a:ext cx="15175580" cy="87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718"/>
              </a:lnSpc>
            </a:pPr>
            <a:r>
              <a:rPr lang="en-US" b="true" sz="5893" spc="70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MIXTO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1839330"/>
            <a:ext cx="7225932" cy="6222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Es quien deriva sus igresos de dos fuentes, una propia con proyectos de su propiedad patrimonial, y como intraemprendedor de organizaciones de propiedad de terceros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8854802" y="1972680"/>
            <a:ext cx="6854212" cy="6667279"/>
          </a:xfrm>
          <a:custGeom>
            <a:avLst/>
            <a:gdLst/>
            <a:ahLst/>
            <a:cxnLst/>
            <a:rect r="r" b="b" t="t" l="l"/>
            <a:pathLst>
              <a:path h="6667279" w="6854212">
                <a:moveTo>
                  <a:pt x="6854212" y="0"/>
                </a:moveTo>
                <a:lnTo>
                  <a:pt x="0" y="0"/>
                </a:lnTo>
                <a:lnTo>
                  <a:pt x="0" y="6667279"/>
                </a:lnTo>
                <a:lnTo>
                  <a:pt x="6854212" y="6667279"/>
                </a:lnTo>
                <a:lnTo>
                  <a:pt x="68542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597818"/>
            <a:ext cx="15175580" cy="87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718"/>
              </a:lnSpc>
            </a:pPr>
            <a:r>
              <a:rPr lang="en-US" b="true" sz="5893" spc="70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MIXTO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2975" y="1839330"/>
            <a:ext cx="9157784" cy="691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5530"/>
              </a:lnSpc>
              <a:buFont typeface="Arial"/>
              <a:buChar char="•"/>
            </a:pPr>
            <a:r>
              <a:rPr lang="en-US" b="true" sz="3500" spc="42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Un caso MIXTO es el del emprendedor o emprendimiento social que busca generar beneficios económicos a la par de tener un enfoque desarrollado en potenciar el buenestar humano que trascienda lo económico y beneficie también a la sociedad en su conjunto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22678" y="1740668"/>
            <a:ext cx="6495653" cy="7006827"/>
          </a:xfrm>
          <a:custGeom>
            <a:avLst/>
            <a:gdLst/>
            <a:ahLst/>
            <a:cxnLst/>
            <a:rect r="r" b="b" t="t" l="l"/>
            <a:pathLst>
              <a:path h="7006827" w="6495653">
                <a:moveTo>
                  <a:pt x="0" y="0"/>
                </a:moveTo>
                <a:lnTo>
                  <a:pt x="6495653" y="0"/>
                </a:lnTo>
                <a:lnTo>
                  <a:pt x="6495653" y="7006827"/>
                </a:lnTo>
                <a:lnTo>
                  <a:pt x="0" y="7006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54965" y="496769"/>
            <a:ext cx="14094983" cy="303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906"/>
              </a:lnSpc>
            </a:pPr>
            <a:r>
              <a:rPr lang="en-US" b="true" sz="10444" spc="125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¿Qué es</a:t>
            </a:r>
          </a:p>
          <a:p>
            <a:pPr algn="just" marL="0" indent="0" lvl="0">
              <a:lnSpc>
                <a:spcPts val="11906"/>
              </a:lnSpc>
            </a:pPr>
            <a:r>
              <a:rPr lang="en-US" b="true" sz="10444" spc="125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658949" y="4356872"/>
            <a:ext cx="6749579" cy="6099165"/>
          </a:xfrm>
          <a:custGeom>
            <a:avLst/>
            <a:gdLst/>
            <a:ahLst/>
            <a:cxnLst/>
            <a:rect r="r" b="b" t="t" l="l"/>
            <a:pathLst>
              <a:path h="6099165" w="6749579">
                <a:moveTo>
                  <a:pt x="0" y="0"/>
                </a:moveTo>
                <a:lnTo>
                  <a:pt x="6749579" y="0"/>
                </a:lnTo>
                <a:lnTo>
                  <a:pt x="6749579" y="6099165"/>
                </a:lnTo>
                <a:lnTo>
                  <a:pt x="0" y="6099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175378" y="3698373"/>
            <a:ext cx="1499385" cy="1782888"/>
          </a:xfrm>
          <a:custGeom>
            <a:avLst/>
            <a:gdLst/>
            <a:ahLst/>
            <a:cxnLst/>
            <a:rect r="r" b="b" t="t" l="l"/>
            <a:pathLst>
              <a:path h="1782888" w="1499385">
                <a:moveTo>
                  <a:pt x="1499385" y="0"/>
                </a:moveTo>
                <a:lnTo>
                  <a:pt x="0" y="0"/>
                </a:lnTo>
                <a:lnTo>
                  <a:pt x="0" y="1782888"/>
                </a:lnTo>
                <a:lnTo>
                  <a:pt x="1499385" y="1782888"/>
                </a:lnTo>
                <a:lnTo>
                  <a:pt x="14993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1971" t="0" r="-224868" b="-124156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096508" y="684274"/>
            <a:ext cx="14094983" cy="1536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906"/>
              </a:lnSpc>
            </a:pPr>
            <a:r>
              <a:rPr lang="en-US" b="true" sz="10444" spc="125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8106" y="2249761"/>
            <a:ext cx="15535395" cy="533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89478" indent="-544739" lvl="1">
              <a:lnSpc>
                <a:spcPts val="7064"/>
              </a:lnSpc>
              <a:buFont typeface="Arial"/>
              <a:buChar char="•"/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Calcular y asumir riesgos</a:t>
            </a:r>
          </a:p>
          <a:p>
            <a:pPr algn="l" marL="1089478" indent="-544739" lvl="1">
              <a:lnSpc>
                <a:spcPts val="7064"/>
              </a:lnSpc>
              <a:buFont typeface="Arial"/>
              <a:buChar char="•"/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Negociar</a:t>
            </a:r>
          </a:p>
          <a:p>
            <a:pPr algn="l" marL="1089478" indent="-544739" lvl="1">
              <a:lnSpc>
                <a:spcPts val="7064"/>
              </a:lnSpc>
              <a:buFont typeface="Arial"/>
              <a:buChar char="•"/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Procesar información sobre el mercado, proveedores y clientes</a:t>
            </a:r>
          </a:p>
          <a:p>
            <a:pPr algn="l" marL="1089478" indent="-544739" lvl="1">
              <a:lnSpc>
                <a:spcPts val="7064"/>
              </a:lnSpc>
              <a:buFont typeface="Arial"/>
              <a:buChar char="•"/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Tomar decisiones</a:t>
            </a:r>
          </a:p>
          <a:p>
            <a:pPr algn="l" marL="1089478" indent="-544739" lvl="1">
              <a:lnSpc>
                <a:spcPts val="7064"/>
              </a:lnSpc>
              <a:buFont typeface="Arial"/>
              <a:buChar char="•"/>
            </a:pPr>
            <a:r>
              <a:rPr lang="en-US" b="true" sz="5046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Dirigir equipos de trabajo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096508" y="889997"/>
            <a:ext cx="14094983" cy="2239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15"/>
              </a:lnSpc>
            </a:pPr>
            <a:r>
              <a:rPr lang="en-US" b="true" sz="7645" spc="917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EMPRENDER ES INVERTIR EN TU IDEA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017777" y="3542153"/>
            <a:ext cx="7929570" cy="6744847"/>
          </a:xfrm>
          <a:custGeom>
            <a:avLst/>
            <a:gdLst/>
            <a:ahLst/>
            <a:cxnLst/>
            <a:rect r="r" b="b" t="t" l="l"/>
            <a:pathLst>
              <a:path h="6744847" w="7929570">
                <a:moveTo>
                  <a:pt x="0" y="0"/>
                </a:moveTo>
                <a:lnTo>
                  <a:pt x="7929571" y="0"/>
                </a:lnTo>
                <a:lnTo>
                  <a:pt x="7929571" y="6744847"/>
                </a:lnTo>
                <a:lnTo>
                  <a:pt x="0" y="67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086983" y="617510"/>
            <a:ext cx="14094983" cy="303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906"/>
              </a:lnSpc>
            </a:pPr>
            <a:r>
              <a:rPr lang="en-US" b="true" sz="10444" spc="125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¿Qué motiva el</a:t>
            </a:r>
          </a:p>
          <a:p>
            <a:pPr algn="just" marL="0" indent="0" lvl="0">
              <a:lnSpc>
                <a:spcPts val="11906"/>
              </a:lnSpc>
            </a:pPr>
            <a:r>
              <a:rPr lang="en-US" b="true" sz="10444" spc="125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638127" y="3794966"/>
            <a:ext cx="6435151" cy="6530134"/>
          </a:xfrm>
          <a:custGeom>
            <a:avLst/>
            <a:gdLst/>
            <a:ahLst/>
            <a:cxnLst/>
            <a:rect r="r" b="b" t="t" l="l"/>
            <a:pathLst>
              <a:path h="6530134" w="6435151">
                <a:moveTo>
                  <a:pt x="0" y="0"/>
                </a:moveTo>
                <a:lnTo>
                  <a:pt x="6435151" y="0"/>
                </a:lnTo>
                <a:lnTo>
                  <a:pt x="6435151" y="6530134"/>
                </a:lnTo>
                <a:lnTo>
                  <a:pt x="0" y="653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607343"/>
            <a:ext cx="15175580" cy="921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174"/>
              </a:lnSpc>
            </a:pPr>
            <a:r>
              <a:rPr lang="en-US" b="true" sz="6293" spc="75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NECESIDAD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7012" y="1694185"/>
            <a:ext cx="9305172" cy="730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4047" indent="-372023" lvl="1">
              <a:lnSpc>
                <a:spcPts val="4824"/>
              </a:lnSpc>
              <a:buFont typeface="Arial"/>
              <a:buChar char="•"/>
            </a:pPr>
            <a:r>
              <a:rPr lang="en-US" b="true" sz="3446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Cuando se ejecuta un idea de negocio de forma, pero sin el total conocimiento de su potencial en el mercado.</a:t>
            </a:r>
          </a:p>
          <a:p>
            <a:pPr algn="l">
              <a:lnSpc>
                <a:spcPts val="4824"/>
              </a:lnSpc>
            </a:pPr>
          </a:p>
          <a:p>
            <a:pPr algn="l" marL="744047" indent="-372023" lvl="1">
              <a:lnSpc>
                <a:spcPts val="4824"/>
              </a:lnSpc>
              <a:buFont typeface="Arial"/>
              <a:buChar char="•"/>
            </a:pPr>
            <a:r>
              <a:rPr lang="en-US" b="true" sz="3446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 puede decir que este tipo de emprendimiento es una aventura empresarial que se lleva a cabo por aquellos que buscan solucionar algún tipo de dificultad financiera o salir del desempleo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106715" y="2057400"/>
            <a:ext cx="7571232" cy="8229600"/>
          </a:xfrm>
          <a:custGeom>
            <a:avLst/>
            <a:gdLst/>
            <a:ahLst/>
            <a:cxnLst/>
            <a:rect r="r" b="b" t="t" l="l"/>
            <a:pathLst>
              <a:path h="8229600" w="7571232">
                <a:moveTo>
                  <a:pt x="0" y="0"/>
                </a:moveTo>
                <a:lnTo>
                  <a:pt x="7571232" y="0"/>
                </a:lnTo>
                <a:lnTo>
                  <a:pt x="75712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334381" y="9239250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267012" y="607343"/>
            <a:ext cx="15175580" cy="921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174"/>
              </a:lnSpc>
            </a:pPr>
            <a:r>
              <a:rPr lang="en-US" b="true" sz="6293" spc="75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NECESIDAD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7012" y="2193545"/>
            <a:ext cx="15175580" cy="92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74"/>
              </a:lnSpc>
            </a:pPr>
            <a:r>
              <a:rPr lang="en-US" b="true" sz="6293" spc="755">
                <a:solidFill>
                  <a:srgbClr val="FFFFFF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PUEDE SER EXITOSO O NO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904326" y="3436769"/>
            <a:ext cx="7900952" cy="6632898"/>
          </a:xfrm>
          <a:custGeom>
            <a:avLst/>
            <a:gdLst/>
            <a:ahLst/>
            <a:cxnLst/>
            <a:rect r="r" b="b" t="t" l="l"/>
            <a:pathLst>
              <a:path h="6632898" w="7900952">
                <a:moveTo>
                  <a:pt x="0" y="0"/>
                </a:moveTo>
                <a:lnTo>
                  <a:pt x="7900952" y="0"/>
                </a:lnTo>
                <a:lnTo>
                  <a:pt x="7900952" y="6632898"/>
                </a:lnTo>
                <a:lnTo>
                  <a:pt x="0" y="663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267012" y="607343"/>
            <a:ext cx="15175580" cy="921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174"/>
              </a:lnSpc>
            </a:pPr>
            <a:r>
              <a:rPr lang="en-US" b="true" sz="6293" spc="75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NECESIDAD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09862" y="1655211"/>
            <a:ext cx="9039542" cy="7867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1994" indent="-425997" lvl="1">
              <a:lnSpc>
                <a:spcPts val="6235"/>
              </a:lnSpc>
              <a:buFont typeface="Arial"/>
              <a:buChar char="•"/>
            </a:pPr>
            <a:r>
              <a:rPr lang="en-US" b="true" sz="3946" spc="47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Busca generar ingresos de manera rápida</a:t>
            </a:r>
          </a:p>
          <a:p>
            <a:pPr algn="l" marL="851994" indent="-425997" lvl="1">
              <a:lnSpc>
                <a:spcPts val="6235"/>
              </a:lnSpc>
              <a:buFont typeface="Arial"/>
              <a:buChar char="•"/>
            </a:pPr>
            <a:r>
              <a:rPr lang="en-US" b="true" sz="3946" spc="47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 mantiene la misma actividad mientras sea redituable, pero puede cambiarse por otra que genere mayores ingresos. No existe compromiso afectivo con la actividad que se realiza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49403" y="2302794"/>
            <a:ext cx="8038597" cy="7220121"/>
          </a:xfrm>
          <a:custGeom>
            <a:avLst/>
            <a:gdLst/>
            <a:ahLst/>
            <a:cxnLst/>
            <a:rect r="r" b="b" t="t" l="l"/>
            <a:pathLst>
              <a:path h="7220121" w="8038597">
                <a:moveTo>
                  <a:pt x="0" y="0"/>
                </a:moveTo>
                <a:lnTo>
                  <a:pt x="8038597" y="0"/>
                </a:lnTo>
                <a:lnTo>
                  <a:pt x="8038597" y="7220121"/>
                </a:lnTo>
                <a:lnTo>
                  <a:pt x="0" y="7220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4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cap="flat" w="19050">
            <a:solidFill>
              <a:srgbClr val="6A40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67012" y="607343"/>
            <a:ext cx="15175580" cy="921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174"/>
              </a:lnSpc>
            </a:pPr>
            <a:r>
              <a:rPr lang="en-US" b="true" sz="6293" spc="75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POR NECESIDAD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9862" y="1883752"/>
            <a:ext cx="15776876" cy="2509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6763" indent="-458381" lvl="1">
              <a:lnSpc>
                <a:spcPts val="6709"/>
              </a:lnSpc>
              <a:buFont typeface="Arial"/>
              <a:buChar char="•"/>
            </a:pPr>
            <a:r>
              <a:rPr lang="en-US" b="true" sz="4246" spc="509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Plan de negocio INEXISTENTE</a:t>
            </a:r>
          </a:p>
          <a:p>
            <a:pPr algn="l" marL="916763" indent="-458381" lvl="1">
              <a:lnSpc>
                <a:spcPts val="6709"/>
              </a:lnSpc>
              <a:buFont typeface="Arial"/>
              <a:buChar char="•"/>
            </a:pPr>
            <a:r>
              <a:rPr lang="en-US" b="true" sz="4246" spc="509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Se puede modificar en caso de no alcanzar los beneficios esperados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982315" y="4975657"/>
            <a:ext cx="8919248" cy="5311343"/>
          </a:xfrm>
          <a:custGeom>
            <a:avLst/>
            <a:gdLst/>
            <a:ahLst/>
            <a:cxnLst/>
            <a:rect r="r" b="b" t="t" l="l"/>
            <a:pathLst>
              <a:path h="5311343" w="8919248">
                <a:moveTo>
                  <a:pt x="0" y="0"/>
                </a:moveTo>
                <a:lnTo>
                  <a:pt x="8919248" y="0"/>
                </a:lnTo>
                <a:lnTo>
                  <a:pt x="8919248" y="5311343"/>
                </a:lnTo>
                <a:lnTo>
                  <a:pt x="0" y="53113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DAGUPBZoYBY</dc:identifier>
  <dcterms:modified xsi:type="dcterms:W3CDTF">2011-08-01T06:04:30Z</dcterms:modified>
  <cp:revision>1</cp:revision>
  <dc:title>Presentación Sobre Emprendimiento y Negocio Minimalista Estética Neutral Beige Marrón Crema</dc:title>
</cp:coreProperties>
</file>