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Lst>
  <p:sldSz cx="18288000" cy="10287000"/>
  <p:notesSz cx="6858000" cy="9144000"/>
  <p:embeddedFontLst>
    <p:embeddedFont>
      <p:font typeface="Anton" panose="00000500000000000000" pitchFamily="2" charset="0"/>
      <p:regular r:id="rId14"/>
    </p:embeddedFont>
    <p:embeddedFont>
      <p:font typeface="Calibri" panose="020F0502020204030204" pitchFamily="34" charset="0"/>
      <p:regular r:id="rId15"/>
      <p:bold r:id="rId16"/>
      <p:italic r:id="rId17"/>
      <p:boldItalic r:id="rId18"/>
    </p:embeddedFont>
    <p:embeddedFont>
      <p:font typeface="Anonymous Pro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0" d="100"/>
          <a:sy n="30" d="100"/>
        </p:scale>
        <p:origin x="77" y="10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TextBox 2"/>
          <p:cNvSpPr txBox="1"/>
          <p:nvPr/>
        </p:nvSpPr>
        <p:spPr>
          <a:xfrm>
            <a:off x="8071713" y="3121713"/>
            <a:ext cx="9429068" cy="2852823"/>
          </a:xfrm>
          <a:prstGeom prst="rect">
            <a:avLst/>
          </a:prstGeom>
        </p:spPr>
        <p:txBody>
          <a:bodyPr lIns="0" tIns="0" rIns="0" bIns="0" rtlCol="0" anchor="t">
            <a:spAutoFit/>
          </a:bodyPr>
          <a:lstStyle/>
          <a:p>
            <a:pPr algn="r">
              <a:lnSpc>
                <a:spcPts val="11144"/>
              </a:lnSpc>
            </a:pPr>
            <a:r>
              <a:rPr lang="en-US" sz="10131" dirty="0">
                <a:solidFill>
                  <a:srgbClr val="0C1D46"/>
                </a:solidFill>
                <a:latin typeface="Anton"/>
                <a:ea typeface="Anton"/>
                <a:cs typeface="Anton"/>
                <a:sym typeface="Anton"/>
              </a:rPr>
              <a:t>EMPRENDIMIENTO</a:t>
            </a:r>
          </a:p>
          <a:p>
            <a:pPr algn="r">
              <a:lnSpc>
                <a:spcPts val="11144"/>
              </a:lnSpc>
            </a:pPr>
            <a:r>
              <a:rPr lang="en-US" sz="10131" dirty="0">
                <a:solidFill>
                  <a:srgbClr val="0C1D46"/>
                </a:solidFill>
                <a:latin typeface="Anton"/>
                <a:ea typeface="Anton"/>
                <a:cs typeface="Anton"/>
                <a:sym typeface="Anton"/>
              </a:rPr>
              <a:t>Y PLAN DE NEGOCIO</a:t>
            </a:r>
          </a:p>
        </p:txBody>
      </p:sp>
      <p:sp>
        <p:nvSpPr>
          <p:cNvPr id="3" name="TextBox 3"/>
          <p:cNvSpPr txBox="1"/>
          <p:nvPr/>
        </p:nvSpPr>
        <p:spPr>
          <a:xfrm>
            <a:off x="7496857" y="6314966"/>
            <a:ext cx="9429068" cy="598265"/>
          </a:xfrm>
          <a:prstGeom prst="rect">
            <a:avLst/>
          </a:prstGeom>
        </p:spPr>
        <p:txBody>
          <a:bodyPr lIns="0" tIns="0" rIns="0" bIns="0" rtlCol="0" anchor="t">
            <a:spAutoFit/>
          </a:bodyPr>
          <a:lstStyle/>
          <a:p>
            <a:pPr algn="r">
              <a:lnSpc>
                <a:spcPts val="4824"/>
              </a:lnSpc>
            </a:pPr>
            <a:r>
              <a:rPr lang="en-US" sz="3446" b="1" spc="413">
                <a:solidFill>
                  <a:srgbClr val="0C1D46"/>
                </a:solidFill>
                <a:latin typeface="Anonymous Pro Bold"/>
                <a:ea typeface="Anonymous Pro Bold"/>
                <a:cs typeface="Anonymous Pro Bold"/>
                <a:sym typeface="Anonymous Pro Bold"/>
              </a:rPr>
              <a:t>Lcdo. Degsi Mendoza Parra</a:t>
            </a:r>
          </a:p>
        </p:txBody>
      </p:sp>
      <p:sp>
        <p:nvSpPr>
          <p:cNvPr id="4" name="TextBox 4"/>
          <p:cNvSpPr txBox="1"/>
          <p:nvPr/>
        </p:nvSpPr>
        <p:spPr>
          <a:xfrm>
            <a:off x="7455243" y="7807326"/>
            <a:ext cx="9429068" cy="862426"/>
          </a:xfrm>
          <a:prstGeom prst="rect">
            <a:avLst/>
          </a:prstGeom>
        </p:spPr>
        <p:txBody>
          <a:bodyPr lIns="0" tIns="0" rIns="0" bIns="0" rtlCol="0" anchor="t">
            <a:spAutoFit/>
          </a:bodyPr>
          <a:lstStyle/>
          <a:p>
            <a:pPr algn="r">
              <a:lnSpc>
                <a:spcPts val="7064"/>
              </a:lnSpc>
            </a:pPr>
            <a:r>
              <a:rPr lang="en-US" sz="5046" b="1" spc="605">
                <a:solidFill>
                  <a:srgbClr val="0C1D46"/>
                </a:solidFill>
                <a:latin typeface="Anonymous Pro Bold"/>
                <a:ea typeface="Anonymous Pro Bold"/>
                <a:cs typeface="Anonymous Pro Bold"/>
                <a:sym typeface="Anonymous Pro Bold"/>
              </a:rPr>
              <a:t>5to Conta</a:t>
            </a:r>
          </a:p>
        </p:txBody>
      </p:sp>
      <p:sp>
        <p:nvSpPr>
          <p:cNvPr id="5" name="Freeform 5"/>
          <p:cNvSpPr/>
          <p:nvPr/>
        </p:nvSpPr>
        <p:spPr>
          <a:xfrm>
            <a:off x="10866046" y="626003"/>
            <a:ext cx="4346130" cy="1772608"/>
          </a:xfrm>
          <a:custGeom>
            <a:avLst/>
            <a:gdLst/>
            <a:ahLst/>
            <a:cxnLst/>
            <a:rect l="l" t="t" r="r" b="b"/>
            <a:pathLst>
              <a:path w="4346130" h="1772608">
                <a:moveTo>
                  <a:pt x="0" y="0"/>
                </a:moveTo>
                <a:lnTo>
                  <a:pt x="4346130" y="0"/>
                </a:lnTo>
                <a:lnTo>
                  <a:pt x="4346130" y="1772608"/>
                </a:lnTo>
                <a:lnTo>
                  <a:pt x="0" y="1772608"/>
                </a:lnTo>
                <a:lnTo>
                  <a:pt x="0" y="0"/>
                </a:lnTo>
                <a:close/>
              </a:path>
            </a:pathLst>
          </a:custGeom>
          <a:blipFill>
            <a:blip r:embed="rId2"/>
            <a:stretch>
              <a:fillRect l="-7207" t="-70962" r="-2761" b="-98660"/>
            </a:stretch>
          </a:blipFill>
        </p:spPr>
      </p:sp>
      <p:sp>
        <p:nvSpPr>
          <p:cNvPr id="6" name="Freeform 6"/>
          <p:cNvSpPr/>
          <p:nvPr/>
        </p:nvSpPr>
        <p:spPr>
          <a:xfrm>
            <a:off x="335374" y="1286008"/>
            <a:ext cx="8578719" cy="7972292"/>
          </a:xfrm>
          <a:custGeom>
            <a:avLst/>
            <a:gdLst/>
            <a:ahLst/>
            <a:cxnLst/>
            <a:rect l="l" t="t" r="r" b="b"/>
            <a:pathLst>
              <a:path w="8578719" h="7972292">
                <a:moveTo>
                  <a:pt x="0" y="0"/>
                </a:moveTo>
                <a:lnTo>
                  <a:pt x="8578719" y="0"/>
                </a:lnTo>
                <a:lnTo>
                  <a:pt x="8578719" y="7972292"/>
                </a:lnTo>
                <a:lnTo>
                  <a:pt x="0" y="79722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677108"/>
          </a:xfrm>
          <a:prstGeom prst="rect">
            <a:avLst/>
          </a:prstGeom>
        </p:spPr>
        <p:txBody>
          <a:bodyPr wrap="square" lIns="0" tIns="0" rIns="0" bIns="0" rtlCol="0" anchor="t">
            <a:spAutoFit/>
          </a:bodyPr>
          <a:lstStyle/>
          <a:p>
            <a:pPr fontAlgn="base"/>
            <a:r>
              <a:rPr lang="es-ES" sz="4400" b="1" dirty="0"/>
              <a:t>5. Tienen su marco legal en orden </a:t>
            </a:r>
          </a:p>
        </p:txBody>
      </p:sp>
      <p:sp>
        <p:nvSpPr>
          <p:cNvPr id="5" name="Rectángulo 4"/>
          <p:cNvSpPr/>
          <p:nvPr/>
        </p:nvSpPr>
        <p:spPr>
          <a:xfrm>
            <a:off x="1313095" y="1302284"/>
            <a:ext cx="14765105" cy="2308324"/>
          </a:xfrm>
          <a:prstGeom prst="rect">
            <a:avLst/>
          </a:prstGeom>
        </p:spPr>
        <p:txBody>
          <a:bodyPr wrap="square">
            <a:spAutoFit/>
          </a:bodyPr>
          <a:lstStyle/>
          <a:p>
            <a:pPr fontAlgn="base"/>
            <a:r>
              <a:rPr lang="es-ES" sz="3600" dirty="0"/>
              <a:t>Esto involucra tanto el registro de patentes y marca registrada como los permisos necesarios para su comercialización y uso. De nada sirve lanzar un producto innovador si las leyes locales o federales no consideran adecuado utilizarlo, ya sea por razones de seguridad, sanidad o licencias</a:t>
            </a:r>
            <a:r>
              <a:rPr lang="es-ES" sz="3600" dirty="0" smtClean="0"/>
              <a:t>.</a:t>
            </a:r>
            <a:endParaRPr lang="es-ES" sz="3600" dirty="0"/>
          </a:p>
        </p:txBody>
      </p:sp>
      <p:pic>
        <p:nvPicPr>
          <p:cNvPr id="8194" name="Picture 2" descr="producto innovador Juego de pestañas postizas y delineador magné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60706"/>
            <a:ext cx="7277778" cy="642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9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677108"/>
          </a:xfrm>
          <a:prstGeom prst="rect">
            <a:avLst/>
          </a:prstGeom>
        </p:spPr>
        <p:txBody>
          <a:bodyPr wrap="square" lIns="0" tIns="0" rIns="0" bIns="0" rtlCol="0" anchor="t">
            <a:spAutoFit/>
          </a:bodyPr>
          <a:lstStyle/>
          <a:p>
            <a:pPr fontAlgn="base"/>
            <a:r>
              <a:rPr lang="es-ES" sz="4400" b="1" dirty="0"/>
              <a:t>5. Tienen su marco legal en orden </a:t>
            </a:r>
          </a:p>
        </p:txBody>
      </p:sp>
      <p:sp>
        <p:nvSpPr>
          <p:cNvPr id="5" name="Rectángulo 4"/>
          <p:cNvSpPr/>
          <p:nvPr/>
        </p:nvSpPr>
        <p:spPr>
          <a:xfrm>
            <a:off x="1313095" y="1302284"/>
            <a:ext cx="6916505" cy="7549082"/>
          </a:xfrm>
          <a:prstGeom prst="rect">
            <a:avLst/>
          </a:prstGeom>
        </p:spPr>
        <p:txBody>
          <a:bodyPr wrap="square">
            <a:spAutoFit/>
          </a:bodyPr>
          <a:lstStyle/>
          <a:p>
            <a:pPr fontAlgn="base"/>
            <a:r>
              <a:rPr lang="es-ES" sz="4000" dirty="0"/>
              <a:t>Los productos innovadores dependen mucho de su contexto. Tal vez ahora un libro impreso parece algo sumamente común, pero cuando se inventó la imprenta de tipos móviles y se comenzaron a producir ejemplares a mayor velocidad, el libro fue uno de los avances tecnológicos más importantes del siglo XV. </a:t>
            </a:r>
            <a:endParaRPr lang="es-ES" sz="6600" dirty="0"/>
          </a:p>
        </p:txBody>
      </p:sp>
      <p:pic>
        <p:nvPicPr>
          <p:cNvPr id="9218" name="Picture 2" descr="productos alimenticios innovadores  Asistente de silicona para pintar uñ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69" y="1302284"/>
            <a:ext cx="8782050" cy="832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1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677108"/>
          </a:xfrm>
          <a:prstGeom prst="rect">
            <a:avLst/>
          </a:prstGeom>
        </p:spPr>
        <p:txBody>
          <a:bodyPr wrap="square" lIns="0" tIns="0" rIns="0" bIns="0" rtlCol="0" anchor="t">
            <a:spAutoFit/>
          </a:bodyPr>
          <a:lstStyle/>
          <a:p>
            <a:pPr fontAlgn="base"/>
            <a:r>
              <a:rPr lang="es-ES" sz="4400" b="1" dirty="0"/>
              <a:t>5. Tienen su marco legal en orden </a:t>
            </a:r>
          </a:p>
        </p:txBody>
      </p:sp>
      <p:sp>
        <p:nvSpPr>
          <p:cNvPr id="5" name="Rectángulo 4"/>
          <p:cNvSpPr/>
          <p:nvPr/>
        </p:nvSpPr>
        <p:spPr>
          <a:xfrm>
            <a:off x="1313095" y="1163776"/>
            <a:ext cx="7449905" cy="8094524"/>
          </a:xfrm>
          <a:prstGeom prst="rect">
            <a:avLst/>
          </a:prstGeom>
        </p:spPr>
        <p:txBody>
          <a:bodyPr wrap="square">
            <a:spAutoFit/>
          </a:bodyPr>
          <a:lstStyle/>
          <a:p>
            <a:pPr fontAlgn="base"/>
            <a:r>
              <a:rPr lang="es-ES" sz="4000" dirty="0"/>
              <a:t>Mencionamos esto para ilustrar que los productos innovadores no surgen de manera espontánea, quizá no son sencillos de crear, pero su creación no es exclusiva de genios como </a:t>
            </a:r>
            <a:r>
              <a:rPr lang="es-ES" sz="4000" dirty="0" err="1"/>
              <a:t>Nikola</a:t>
            </a:r>
            <a:r>
              <a:rPr lang="es-ES" sz="4000" dirty="0"/>
              <a:t> Tesla y millonarios como Bill Gates. Por eso te vamos a compartir algunos consejos que te ayudarán a crear la siguiente innovación para tu negocio y, con suerte, para el mercado e industria en el que te desarrollas.   </a:t>
            </a:r>
            <a:endParaRPr lang="es-ES" sz="13800" dirty="0"/>
          </a:p>
        </p:txBody>
      </p:sp>
      <p:pic>
        <p:nvPicPr>
          <p:cNvPr id="10242" name="Picture 2" descr="nuevos productos innovadores Aro luminoso para self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376589"/>
            <a:ext cx="7998506" cy="792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0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TextBox 5"/>
          <p:cNvSpPr txBox="1"/>
          <p:nvPr/>
        </p:nvSpPr>
        <p:spPr>
          <a:xfrm>
            <a:off x="1752600" y="751465"/>
            <a:ext cx="14094983" cy="2894831"/>
          </a:xfrm>
          <a:prstGeom prst="rect">
            <a:avLst/>
          </a:prstGeom>
        </p:spPr>
        <p:txBody>
          <a:bodyPr lIns="0" tIns="0" rIns="0" bIns="0" rtlCol="0" anchor="t">
            <a:spAutoFit/>
          </a:bodyPr>
          <a:lstStyle/>
          <a:p>
            <a:pPr>
              <a:lnSpc>
                <a:spcPts val="11906"/>
              </a:lnSpc>
            </a:pPr>
            <a:r>
              <a:rPr lang="en-US" sz="8000" b="1" spc="1253" dirty="0" err="1" smtClean="0">
                <a:solidFill>
                  <a:srgbClr val="0C1D46"/>
                </a:solidFill>
                <a:latin typeface="Anonymous Pro Bold"/>
                <a:ea typeface="Anonymous Pro Bold"/>
                <a:cs typeface="Anonymous Pro Bold"/>
                <a:sym typeface="Anonymous Pro Bold"/>
              </a:rPr>
              <a:t>Producto</a:t>
            </a:r>
            <a:r>
              <a:rPr lang="en-US" sz="8000" b="1" spc="1253" dirty="0" smtClean="0">
                <a:solidFill>
                  <a:srgbClr val="0C1D46"/>
                </a:solidFill>
                <a:latin typeface="Anonymous Pro Bold"/>
                <a:ea typeface="Anonymous Pro Bold"/>
                <a:cs typeface="Anonymous Pro Bold"/>
                <a:sym typeface="Anonymous Pro Bold"/>
              </a:rPr>
              <a:t> o </a:t>
            </a:r>
            <a:r>
              <a:rPr lang="en-US" sz="8000" b="1" spc="1253" dirty="0" err="1" smtClean="0">
                <a:solidFill>
                  <a:srgbClr val="0C1D46"/>
                </a:solidFill>
                <a:latin typeface="Anonymous Pro Bold"/>
                <a:ea typeface="Anonymous Pro Bold"/>
                <a:cs typeface="Anonymous Pro Bold"/>
                <a:sym typeface="Anonymous Pro Bold"/>
              </a:rPr>
              <a:t>servicio</a:t>
            </a:r>
            <a:endParaRPr lang="en-US" sz="8000" b="1" spc="1253" dirty="0" smtClean="0">
              <a:solidFill>
                <a:srgbClr val="0C1D46"/>
              </a:solidFill>
              <a:latin typeface="Anonymous Pro Bold"/>
              <a:ea typeface="Anonymous Pro Bold"/>
              <a:cs typeface="Anonymous Pro Bold"/>
              <a:sym typeface="Anonymous Pro Bold"/>
            </a:endParaRPr>
          </a:p>
          <a:p>
            <a:pPr>
              <a:lnSpc>
                <a:spcPts val="11906"/>
              </a:lnSpc>
            </a:pPr>
            <a:r>
              <a:rPr lang="en-US" sz="8000" b="1" spc="1253" dirty="0" smtClean="0">
                <a:solidFill>
                  <a:srgbClr val="0C1D46"/>
                </a:solidFill>
                <a:latin typeface="Anonymous Pro Bold"/>
                <a:ea typeface="Anonymous Pro Bold"/>
                <a:cs typeface="Anonymous Pro Bold"/>
                <a:sym typeface="Anonymous Pro Bold"/>
              </a:rPr>
              <a:t>CREATIVO/INNOVADOR</a:t>
            </a:r>
            <a:endParaRPr lang="en-US" sz="8000" b="1" spc="1253" dirty="0">
              <a:solidFill>
                <a:srgbClr val="0C1D46"/>
              </a:solidFill>
              <a:latin typeface="Anonymous Pro Bold"/>
              <a:ea typeface="Anonymous Pro Bold"/>
              <a:cs typeface="Anonymous Pro Bold"/>
              <a:sym typeface="Anonymous Pro Bold"/>
            </a:endParaRPr>
          </a:p>
        </p:txBody>
      </p:sp>
      <p:sp>
        <p:nvSpPr>
          <p:cNvPr id="8" name="Freeform 6"/>
          <p:cNvSpPr/>
          <p:nvPr/>
        </p:nvSpPr>
        <p:spPr>
          <a:xfrm>
            <a:off x="7733061" y="4000500"/>
            <a:ext cx="7125939" cy="6354955"/>
          </a:xfrm>
          <a:custGeom>
            <a:avLst/>
            <a:gdLst/>
            <a:ahLst/>
            <a:cxnLst/>
            <a:rect l="l" t="t" r="r" b="b"/>
            <a:pathLst>
              <a:path w="7929570" h="6744847">
                <a:moveTo>
                  <a:pt x="0" y="0"/>
                </a:moveTo>
                <a:lnTo>
                  <a:pt x="7929571" y="0"/>
                </a:lnTo>
                <a:lnTo>
                  <a:pt x="7929571" y="6744847"/>
                </a:lnTo>
                <a:lnTo>
                  <a:pt x="0" y="67448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a:t>¿Qué es un producto innovador?</a:t>
            </a:r>
          </a:p>
        </p:txBody>
      </p:sp>
      <p:sp>
        <p:nvSpPr>
          <p:cNvPr id="9" name="TextBox 6"/>
          <p:cNvSpPr txBox="1"/>
          <p:nvPr/>
        </p:nvSpPr>
        <p:spPr>
          <a:xfrm>
            <a:off x="1373427" y="1485900"/>
            <a:ext cx="15876348" cy="3385542"/>
          </a:xfrm>
          <a:prstGeom prst="rect">
            <a:avLst/>
          </a:prstGeom>
        </p:spPr>
        <p:txBody>
          <a:bodyPr wrap="square" lIns="0" tIns="0" rIns="0" bIns="0" rtlCol="0" anchor="t">
            <a:spAutoFit/>
          </a:bodyPr>
          <a:lstStyle/>
          <a:p>
            <a:r>
              <a:rPr lang="es-ES" sz="4400" dirty="0"/>
              <a:t>Un producto o servicio innovador es aquel que cumple con 3 criterios importantes: propone la solución a un reto o problema, utiliza un componente novedoso (en comparación con lo que ya existe o inaugura una nueva categoría de producto o servicio) y aporta valor a las personas que lo utilizan.</a:t>
            </a:r>
            <a:endParaRPr lang="es-ES" sz="8800" dirty="0"/>
          </a:p>
        </p:txBody>
      </p:sp>
      <p:pic>
        <p:nvPicPr>
          <p:cNvPr id="5" name="Picture 2" descr="Qué precio darle a un producto nuevo? - Top Line"/>
          <p:cNvPicPr>
            <a:picLocks noChangeAspect="1" noChangeArrowheads="1"/>
          </p:cNvPicPr>
          <p:nvPr/>
        </p:nvPicPr>
        <p:blipFill rotWithShape="1">
          <a:blip r:embed="rId2">
            <a:extLst>
              <a:ext uri="{28A0092B-C50C-407E-A947-70E740481C1C}">
                <a14:useLocalDpi xmlns:a14="http://schemas.microsoft.com/office/drawing/2010/main" val="0"/>
              </a:ext>
            </a:extLst>
          </a:blip>
          <a:srcRect t="13095" b="19571"/>
          <a:stretch/>
        </p:blipFill>
        <p:spPr bwMode="auto">
          <a:xfrm>
            <a:off x="3406822" y="5037674"/>
            <a:ext cx="11688894" cy="523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2954655"/>
          </a:xfrm>
          <a:prstGeom prst="rect">
            <a:avLst/>
          </a:prstGeom>
        </p:spPr>
        <p:txBody>
          <a:bodyPr wrap="square" lIns="0" tIns="0" rIns="0" bIns="0" rtlCol="0" anchor="t">
            <a:spAutoFit/>
          </a:bodyPr>
          <a:lstStyle/>
          <a:p>
            <a:r>
              <a:rPr lang="es-ES" sz="4800" dirty="0"/>
              <a:t>Entonces un producto innovador no necesariamente implica una mejora en el material con el que está hecho, ni características muy llamativas o costosas, sino que resuelve un problema y aporta mucho a la vida de quienes lo usan. </a:t>
            </a:r>
            <a:endParaRPr lang="es-ES" sz="41300" dirty="0"/>
          </a:p>
        </p:txBody>
      </p:sp>
      <p:pic>
        <p:nvPicPr>
          <p:cNvPr id="2052" name="Picture 4" descr="The Monopoli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10608"/>
            <a:ext cx="9658338" cy="667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9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2708434"/>
          </a:xfrm>
          <a:prstGeom prst="rect">
            <a:avLst/>
          </a:prstGeom>
        </p:spPr>
        <p:txBody>
          <a:bodyPr wrap="square" lIns="0" tIns="0" rIns="0" bIns="0" rtlCol="0" anchor="t">
            <a:spAutoFit/>
          </a:bodyPr>
          <a:lstStyle/>
          <a:p>
            <a:pPr fontAlgn="base"/>
            <a:r>
              <a:rPr lang="en-US" sz="8800" b="1" dirty="0"/>
              <a:t>5 </a:t>
            </a:r>
            <a:r>
              <a:rPr lang="en-US" sz="8800" b="1" dirty="0" err="1"/>
              <a:t>características</a:t>
            </a:r>
            <a:r>
              <a:rPr lang="en-US" sz="8800" b="1" dirty="0"/>
              <a:t> de un </a:t>
            </a:r>
            <a:r>
              <a:rPr lang="en-US" sz="8800" b="1" dirty="0" err="1"/>
              <a:t>producto</a:t>
            </a:r>
            <a:r>
              <a:rPr lang="en-US" sz="8800" b="1" dirty="0"/>
              <a:t> </a:t>
            </a:r>
            <a:r>
              <a:rPr lang="en-US" sz="8800" b="1" dirty="0" err="1"/>
              <a:t>innovador</a:t>
            </a:r>
            <a:endParaRPr lang="en-US" sz="8800" b="1" dirty="0"/>
          </a:p>
        </p:txBody>
      </p:sp>
      <p:pic>
        <p:nvPicPr>
          <p:cNvPr id="6" name="Picture 2" descr="The Monopolitan"/>
          <p:cNvPicPr>
            <a:picLocks noChangeAspect="1" noChangeArrowheads="1"/>
          </p:cNvPicPr>
          <p:nvPr/>
        </p:nvPicPr>
        <p:blipFill rotWithShape="1">
          <a:blip r:embed="rId2">
            <a:extLst>
              <a:ext uri="{28A0092B-C50C-407E-A947-70E740481C1C}">
                <a14:useLocalDpi xmlns:a14="http://schemas.microsoft.com/office/drawing/2010/main" val="0"/>
              </a:ext>
            </a:extLst>
          </a:blip>
          <a:srcRect t="16647" b="18531"/>
          <a:stretch/>
        </p:blipFill>
        <p:spPr bwMode="auto">
          <a:xfrm>
            <a:off x="2469400" y="3623308"/>
            <a:ext cx="13563737" cy="607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8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677108"/>
          </a:xfrm>
          <a:prstGeom prst="rect">
            <a:avLst/>
          </a:prstGeom>
        </p:spPr>
        <p:txBody>
          <a:bodyPr wrap="square" lIns="0" tIns="0" rIns="0" bIns="0" rtlCol="0" anchor="t">
            <a:spAutoFit/>
          </a:bodyPr>
          <a:lstStyle/>
          <a:p>
            <a:pPr fontAlgn="base"/>
            <a:r>
              <a:rPr lang="es-ES" sz="4400" b="1"/>
              <a:t>1. </a:t>
            </a:r>
            <a:r>
              <a:rPr lang="es-ES" sz="4400" b="1" dirty="0"/>
              <a:t>Es relevante para los consumidores</a:t>
            </a:r>
          </a:p>
        </p:txBody>
      </p:sp>
      <p:sp>
        <p:nvSpPr>
          <p:cNvPr id="5" name="Rectángulo 4"/>
          <p:cNvSpPr/>
          <p:nvPr/>
        </p:nvSpPr>
        <p:spPr>
          <a:xfrm>
            <a:off x="1313095" y="1302284"/>
            <a:ext cx="14765105" cy="2308324"/>
          </a:xfrm>
          <a:prstGeom prst="rect">
            <a:avLst/>
          </a:prstGeom>
        </p:spPr>
        <p:txBody>
          <a:bodyPr wrap="square">
            <a:spAutoFit/>
          </a:bodyPr>
          <a:lstStyle/>
          <a:p>
            <a:r>
              <a:rPr lang="es-ES" sz="4800" dirty="0">
                <a:latin typeface="+mj-lt"/>
              </a:rPr>
              <a:t>Es decir, que responde a las necesidades de un segmento del mercado que se investigó antes de la creación del producto.</a:t>
            </a:r>
            <a:endParaRPr lang="es-EC" sz="4800" dirty="0">
              <a:latin typeface="+mj-lt"/>
            </a:endParaRPr>
          </a:p>
        </p:txBody>
      </p:sp>
      <p:pic>
        <p:nvPicPr>
          <p:cNvPr id="4098" name="Picture 2" descr="The Monopoli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44492"/>
            <a:ext cx="9464656" cy="654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0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738664"/>
          </a:xfrm>
          <a:prstGeom prst="rect">
            <a:avLst/>
          </a:prstGeom>
        </p:spPr>
        <p:txBody>
          <a:bodyPr wrap="square" lIns="0" tIns="0" rIns="0" bIns="0" rtlCol="0" anchor="t">
            <a:spAutoFit/>
          </a:bodyPr>
          <a:lstStyle/>
          <a:p>
            <a:pPr fontAlgn="base"/>
            <a:r>
              <a:rPr lang="es-ES" sz="4800" b="1" dirty="0"/>
              <a:t>2. Se distingue de la competencia</a:t>
            </a:r>
          </a:p>
        </p:txBody>
      </p:sp>
      <p:sp>
        <p:nvSpPr>
          <p:cNvPr id="5" name="Rectángulo 4"/>
          <p:cNvSpPr/>
          <p:nvPr/>
        </p:nvSpPr>
        <p:spPr>
          <a:xfrm>
            <a:off x="1556660" y="1542757"/>
            <a:ext cx="7430856" cy="7478970"/>
          </a:xfrm>
          <a:prstGeom prst="rect">
            <a:avLst/>
          </a:prstGeom>
        </p:spPr>
        <p:txBody>
          <a:bodyPr wrap="square">
            <a:spAutoFit/>
          </a:bodyPr>
          <a:lstStyle/>
          <a:p>
            <a:r>
              <a:rPr lang="es-ES" sz="4800" dirty="0"/>
              <a:t>Tiene uno o más componentes que lo diferencian del resto de la competencia y, por lo tanto, posee ventajas sobre lo que ya existía. Para ser innovador, el producto o servicio debe demostrar en qué aspecto ofrece mayores beneficios.</a:t>
            </a:r>
            <a:endParaRPr lang="es-EC" sz="11500" dirty="0">
              <a:latin typeface="+mj-lt"/>
            </a:endParaRPr>
          </a:p>
        </p:txBody>
      </p:sp>
      <p:pic>
        <p:nvPicPr>
          <p:cNvPr id="5122" name="Picture 2" descr="Productos innovadores Impresora miniatura para smart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1542757"/>
            <a:ext cx="7724775" cy="8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2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615553"/>
          </a:xfrm>
          <a:prstGeom prst="rect">
            <a:avLst/>
          </a:prstGeom>
        </p:spPr>
        <p:txBody>
          <a:bodyPr wrap="square" lIns="0" tIns="0" rIns="0" bIns="0" rtlCol="0" anchor="t">
            <a:spAutoFit/>
          </a:bodyPr>
          <a:lstStyle/>
          <a:p>
            <a:pPr fontAlgn="base"/>
            <a:r>
              <a:rPr lang="es-ES" sz="4000" b="1" dirty="0"/>
              <a:t>3. Es fácil explicar sus ventajas y novedades al público </a:t>
            </a:r>
          </a:p>
        </p:txBody>
      </p:sp>
      <p:sp>
        <p:nvSpPr>
          <p:cNvPr id="5" name="Rectángulo 4"/>
          <p:cNvSpPr/>
          <p:nvPr/>
        </p:nvSpPr>
        <p:spPr>
          <a:xfrm>
            <a:off x="1313095" y="1302284"/>
            <a:ext cx="6840305" cy="6863417"/>
          </a:xfrm>
          <a:prstGeom prst="rect">
            <a:avLst/>
          </a:prstGeom>
        </p:spPr>
        <p:txBody>
          <a:bodyPr wrap="square">
            <a:spAutoFit/>
          </a:bodyPr>
          <a:lstStyle/>
          <a:p>
            <a:r>
              <a:rPr lang="es-ES" sz="4400" dirty="0"/>
              <a:t>Aun cuando sea necesario aprender a utilizar funciones o procesos una vez que se compra el producto, lo más importante queda claro para los consumidores: ya sea la rapidez, la eficiencia, la compatibilidad con otras herramientas para mejorar el trabajo, etc.</a:t>
            </a:r>
            <a:endParaRPr lang="es-EC" sz="28700" dirty="0">
              <a:latin typeface="+mj-lt"/>
            </a:endParaRPr>
          </a:p>
        </p:txBody>
      </p:sp>
      <p:pic>
        <p:nvPicPr>
          <p:cNvPr id="6146" name="Picture 2" descr="Productos innovadores masajeador electrico de cu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1257300"/>
            <a:ext cx="8534400" cy="902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9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738664"/>
          </a:xfrm>
          <a:prstGeom prst="rect">
            <a:avLst/>
          </a:prstGeom>
        </p:spPr>
        <p:txBody>
          <a:bodyPr wrap="square" lIns="0" tIns="0" rIns="0" bIns="0" rtlCol="0" anchor="t">
            <a:spAutoFit/>
          </a:bodyPr>
          <a:lstStyle/>
          <a:p>
            <a:pPr fontAlgn="base"/>
            <a:r>
              <a:rPr lang="en-US" sz="4800" b="1" dirty="0"/>
              <a:t>4. </a:t>
            </a:r>
            <a:r>
              <a:rPr lang="en-US" sz="4800" b="1" dirty="0" err="1"/>
              <a:t>Es</a:t>
            </a:r>
            <a:r>
              <a:rPr lang="en-US" sz="4800" b="1" dirty="0"/>
              <a:t> </a:t>
            </a:r>
            <a:r>
              <a:rPr lang="en-US" sz="4800" b="1" dirty="0" err="1"/>
              <a:t>sencillo</a:t>
            </a:r>
            <a:r>
              <a:rPr lang="en-US" sz="4800" b="1" dirty="0"/>
              <a:t> </a:t>
            </a:r>
            <a:r>
              <a:rPr lang="en-US" sz="4800" b="1" dirty="0" err="1"/>
              <a:t>probarlo</a:t>
            </a:r>
            <a:r>
              <a:rPr lang="en-US" sz="4800" b="1" dirty="0"/>
              <a:t> </a:t>
            </a:r>
          </a:p>
        </p:txBody>
      </p:sp>
      <p:sp>
        <p:nvSpPr>
          <p:cNvPr id="5" name="Rectángulo 4"/>
          <p:cNvSpPr/>
          <p:nvPr/>
        </p:nvSpPr>
        <p:spPr>
          <a:xfrm>
            <a:off x="1313095" y="1302284"/>
            <a:ext cx="14765105" cy="2308324"/>
          </a:xfrm>
          <a:prstGeom prst="rect">
            <a:avLst/>
          </a:prstGeom>
        </p:spPr>
        <p:txBody>
          <a:bodyPr wrap="square">
            <a:spAutoFit/>
          </a:bodyPr>
          <a:lstStyle/>
          <a:p>
            <a:r>
              <a:rPr lang="es-ES" sz="3600" dirty="0"/>
              <a:t>Existen algunas historias desafortunadas de productos que apuntaban a la innovación, pero que no pudieron trascender de esa manera, porque la gente no tuvo éxito al probarlos la primera vez. Por eso no se convirtieron en la primera solución para el problema específico que intentaban resolver.</a:t>
            </a:r>
            <a:endParaRPr lang="es-EC" sz="71400" dirty="0">
              <a:latin typeface="+mj-lt"/>
            </a:endParaRPr>
          </a:p>
        </p:txBody>
      </p:sp>
      <p:pic>
        <p:nvPicPr>
          <p:cNvPr id="7170" name="Picture 2" descr="productos creativos Calentador/masajeador eléctrico de pies"/>
          <p:cNvPicPr>
            <a:picLocks noChangeAspect="1" noChangeArrowheads="1"/>
          </p:cNvPicPr>
          <p:nvPr/>
        </p:nvPicPr>
        <p:blipFill rotWithShape="1">
          <a:blip r:embed="rId2">
            <a:extLst>
              <a:ext uri="{28A0092B-C50C-407E-A947-70E740481C1C}">
                <a14:useLocalDpi xmlns:a14="http://schemas.microsoft.com/office/drawing/2010/main" val="0"/>
              </a:ext>
            </a:extLst>
          </a:blip>
          <a:srcRect t="8428"/>
          <a:stretch/>
        </p:blipFill>
        <p:spPr bwMode="auto">
          <a:xfrm>
            <a:off x="5181600" y="3949016"/>
            <a:ext cx="7126291" cy="633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3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413</Words>
  <Application>Microsoft Office PowerPoint</Application>
  <PresentationFormat>Personalizado</PresentationFormat>
  <Paragraphs>24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Anton</vt:lpstr>
      <vt:lpstr>Calibri</vt:lpstr>
      <vt:lpstr>Anonymous Pro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Sobre Emprendimiento y Negocio Minimalista Estética Neutral Beige Marrón Crema</dc:title>
  <dc:creator>Lenovo</dc:creator>
  <cp:lastModifiedBy>Lenovo</cp:lastModifiedBy>
  <cp:revision>17</cp:revision>
  <dcterms:created xsi:type="dcterms:W3CDTF">2006-08-16T00:00:00Z</dcterms:created>
  <dcterms:modified xsi:type="dcterms:W3CDTF">2024-11-21T20:02:36Z</dcterms:modified>
  <dc:identifier>DAGUPBZoYBY</dc:identifier>
</cp:coreProperties>
</file>