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4" r:id="rId5"/>
    <p:sldId id="265" r:id="rId6"/>
    <p:sldId id="266" r:id="rId7"/>
    <p:sldId id="273" r:id="rId8"/>
    <p:sldId id="274" r:id="rId9"/>
    <p:sldId id="275" r:id="rId10"/>
    <p:sldId id="277" r:id="rId11"/>
    <p:sldId id="276" r:id="rId12"/>
    <p:sldId id="278" r:id="rId13"/>
    <p:sldId id="279" r:id="rId14"/>
    <p:sldId id="280" r:id="rId15"/>
    <p:sldId id="281" r:id="rId16"/>
    <p:sldId id="283" r:id="rId17"/>
    <p:sldId id="282" r:id="rId18"/>
    <p:sldId id="285" r:id="rId19"/>
    <p:sldId id="284" r:id="rId20"/>
    <p:sldId id="286" r:id="rId21"/>
    <p:sldId id="287" r:id="rId22"/>
    <p:sldId id="288" r:id="rId23"/>
    <p:sldId id="289" r:id="rId24"/>
    <p:sldId id="290" r:id="rId25"/>
  </p:sldIdLst>
  <p:sldSz cx="18288000" cy="10287000"/>
  <p:notesSz cx="6858000" cy="9144000"/>
  <p:embeddedFontLst>
    <p:embeddedFont>
      <p:font typeface="Anonymous Pro Bold" panose="020B0604020202020204" charset="0"/>
      <p:regular r:id="rId26"/>
    </p:embeddedFont>
    <p:embeddedFont>
      <p:font typeface="Anton" panose="020B0604020202020204" charset="0"/>
      <p:regular r:id="rId27"/>
    </p:embeddedFont>
    <p:embeddedFont>
      <p:font typeface="Lucida Sans Unicode" panose="020B0602030504020204" pitchFamily="34"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TextBox 2"/>
          <p:cNvSpPr txBox="1"/>
          <p:nvPr/>
        </p:nvSpPr>
        <p:spPr>
          <a:xfrm>
            <a:off x="8071713" y="3121713"/>
            <a:ext cx="9429068" cy="2852823"/>
          </a:xfrm>
          <a:prstGeom prst="rect">
            <a:avLst/>
          </a:prstGeom>
        </p:spPr>
        <p:txBody>
          <a:bodyPr lIns="0" tIns="0" rIns="0" bIns="0" rtlCol="0" anchor="t">
            <a:spAutoFit/>
          </a:bodyPr>
          <a:lstStyle/>
          <a:p>
            <a:pPr algn="r">
              <a:lnSpc>
                <a:spcPts val="11144"/>
              </a:lnSpc>
            </a:pPr>
            <a:r>
              <a:rPr lang="en-US" sz="10131" dirty="0">
                <a:solidFill>
                  <a:srgbClr val="0C1D46"/>
                </a:solidFill>
                <a:latin typeface="Anton"/>
                <a:ea typeface="Anton"/>
                <a:cs typeface="Anton"/>
                <a:sym typeface="Anton"/>
              </a:rPr>
              <a:t>EMPRENDIMIENTO</a:t>
            </a:r>
          </a:p>
          <a:p>
            <a:pPr algn="r">
              <a:lnSpc>
                <a:spcPts val="11144"/>
              </a:lnSpc>
            </a:pPr>
            <a:r>
              <a:rPr lang="en-US" sz="10131" dirty="0">
                <a:solidFill>
                  <a:srgbClr val="0C1D46"/>
                </a:solidFill>
                <a:latin typeface="Anton"/>
                <a:ea typeface="Anton"/>
                <a:cs typeface="Anton"/>
                <a:sym typeface="Anton"/>
              </a:rPr>
              <a:t>Y PLAN DE NEGOCIO</a:t>
            </a:r>
          </a:p>
        </p:txBody>
      </p:sp>
      <p:sp>
        <p:nvSpPr>
          <p:cNvPr id="3" name="TextBox 3"/>
          <p:cNvSpPr txBox="1"/>
          <p:nvPr/>
        </p:nvSpPr>
        <p:spPr>
          <a:xfrm>
            <a:off x="7496857" y="6314966"/>
            <a:ext cx="9429068" cy="598265"/>
          </a:xfrm>
          <a:prstGeom prst="rect">
            <a:avLst/>
          </a:prstGeom>
        </p:spPr>
        <p:txBody>
          <a:bodyPr lIns="0" tIns="0" rIns="0" bIns="0" rtlCol="0" anchor="t">
            <a:spAutoFit/>
          </a:bodyPr>
          <a:lstStyle/>
          <a:p>
            <a:pPr algn="r">
              <a:lnSpc>
                <a:spcPts val="4824"/>
              </a:lnSpc>
            </a:pPr>
            <a:r>
              <a:rPr lang="en-US" sz="3446" b="1" spc="413">
                <a:solidFill>
                  <a:srgbClr val="0C1D46"/>
                </a:solidFill>
                <a:latin typeface="Anonymous Pro Bold"/>
                <a:ea typeface="Anonymous Pro Bold"/>
                <a:cs typeface="Anonymous Pro Bold"/>
                <a:sym typeface="Anonymous Pro Bold"/>
              </a:rPr>
              <a:t>Lcdo. Degsi Mendoza Parra</a:t>
            </a:r>
          </a:p>
        </p:txBody>
      </p:sp>
      <p:sp>
        <p:nvSpPr>
          <p:cNvPr id="4" name="TextBox 4"/>
          <p:cNvSpPr txBox="1"/>
          <p:nvPr/>
        </p:nvSpPr>
        <p:spPr>
          <a:xfrm>
            <a:off x="7455243" y="7807326"/>
            <a:ext cx="9429068" cy="862426"/>
          </a:xfrm>
          <a:prstGeom prst="rect">
            <a:avLst/>
          </a:prstGeom>
        </p:spPr>
        <p:txBody>
          <a:bodyPr lIns="0" tIns="0" rIns="0" bIns="0" rtlCol="0" anchor="t">
            <a:spAutoFit/>
          </a:bodyPr>
          <a:lstStyle/>
          <a:p>
            <a:pPr algn="r">
              <a:lnSpc>
                <a:spcPts val="7064"/>
              </a:lnSpc>
            </a:pPr>
            <a:r>
              <a:rPr lang="en-US" sz="5046" b="1" spc="605" dirty="0">
                <a:solidFill>
                  <a:srgbClr val="0C1D46"/>
                </a:solidFill>
                <a:latin typeface="Anonymous Pro Bold"/>
                <a:ea typeface="Anonymous Pro Bold"/>
                <a:cs typeface="Anonymous Pro Bold"/>
                <a:sym typeface="Anonymous Pro Bold"/>
              </a:rPr>
              <a:t>5to </a:t>
            </a:r>
            <a:r>
              <a:rPr lang="en-US" sz="5046" b="1" spc="605" dirty="0" err="1">
                <a:solidFill>
                  <a:srgbClr val="0C1D46"/>
                </a:solidFill>
                <a:latin typeface="Anonymous Pro Bold"/>
                <a:ea typeface="Anonymous Pro Bold"/>
                <a:cs typeface="Anonymous Pro Bold"/>
                <a:sym typeface="Anonymous Pro Bold"/>
              </a:rPr>
              <a:t>Conta</a:t>
            </a:r>
            <a:endParaRPr lang="en-US" sz="5046" b="1" spc="605" dirty="0">
              <a:solidFill>
                <a:srgbClr val="0C1D46"/>
              </a:solidFill>
              <a:latin typeface="Anonymous Pro Bold"/>
              <a:ea typeface="Anonymous Pro Bold"/>
              <a:cs typeface="Anonymous Pro Bold"/>
              <a:sym typeface="Anonymous Pro Bold"/>
            </a:endParaRPr>
          </a:p>
        </p:txBody>
      </p:sp>
      <p:sp>
        <p:nvSpPr>
          <p:cNvPr id="5" name="Freeform 5"/>
          <p:cNvSpPr/>
          <p:nvPr/>
        </p:nvSpPr>
        <p:spPr>
          <a:xfrm>
            <a:off x="10866046" y="626003"/>
            <a:ext cx="4346130" cy="1772608"/>
          </a:xfrm>
          <a:custGeom>
            <a:avLst/>
            <a:gdLst/>
            <a:ahLst/>
            <a:cxnLst/>
            <a:rect l="l" t="t" r="r" b="b"/>
            <a:pathLst>
              <a:path w="4346130" h="1772608">
                <a:moveTo>
                  <a:pt x="0" y="0"/>
                </a:moveTo>
                <a:lnTo>
                  <a:pt x="4346130" y="0"/>
                </a:lnTo>
                <a:lnTo>
                  <a:pt x="4346130" y="1772608"/>
                </a:lnTo>
                <a:lnTo>
                  <a:pt x="0" y="1772608"/>
                </a:lnTo>
                <a:lnTo>
                  <a:pt x="0" y="0"/>
                </a:lnTo>
                <a:close/>
              </a:path>
            </a:pathLst>
          </a:custGeom>
          <a:blipFill>
            <a:blip r:embed="rId2"/>
            <a:stretch>
              <a:fillRect l="-7207" t="-70962" r="-2761" b="-98660"/>
            </a:stretch>
          </a:blipFill>
        </p:spPr>
      </p:sp>
      <p:sp>
        <p:nvSpPr>
          <p:cNvPr id="6" name="Freeform 6"/>
          <p:cNvSpPr/>
          <p:nvPr/>
        </p:nvSpPr>
        <p:spPr>
          <a:xfrm>
            <a:off x="335374" y="1286008"/>
            <a:ext cx="8578719" cy="7972292"/>
          </a:xfrm>
          <a:custGeom>
            <a:avLst/>
            <a:gdLst/>
            <a:ahLst/>
            <a:cxnLst/>
            <a:rect l="l" t="t" r="r" b="b"/>
            <a:pathLst>
              <a:path w="8578719" h="7972292">
                <a:moveTo>
                  <a:pt x="0" y="0"/>
                </a:moveTo>
                <a:lnTo>
                  <a:pt x="8578719" y="0"/>
                </a:lnTo>
                <a:lnTo>
                  <a:pt x="8578719" y="7972292"/>
                </a:lnTo>
                <a:lnTo>
                  <a:pt x="0" y="79722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323439"/>
          </a:xfrm>
          <a:prstGeom prst="rect">
            <a:avLst/>
          </a:prstGeom>
        </p:spPr>
        <p:txBody>
          <a:bodyPr wrap="square">
            <a:spAutoFit/>
          </a:bodyPr>
          <a:lstStyle/>
          <a:p>
            <a:pPr algn="ctr"/>
            <a:r>
              <a:rPr lang="es-ES" sz="8000" dirty="0" smtClean="0"/>
              <a:t>TRABAJO EN CLASE</a:t>
            </a:r>
            <a:endParaRPr lang="es-ES" sz="8000" dirty="0"/>
          </a:p>
        </p:txBody>
      </p:sp>
      <p:pic>
        <p:nvPicPr>
          <p:cNvPr id="6146" name="Picture 2" descr="Kevin James cuenta como fue el origen del meme que da vueltas por todos  lados en lo de Jimmy Fallon 👌, Seguime @patotecuenta 👈, #kevinjames  #adamsandler #jimmyfallon #thetonightsho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161" y="1674296"/>
            <a:ext cx="4824972" cy="858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18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266700"/>
            <a:ext cx="14765105" cy="1107996"/>
          </a:xfrm>
          <a:prstGeom prst="rect">
            <a:avLst/>
          </a:prstGeom>
        </p:spPr>
        <p:txBody>
          <a:bodyPr wrap="square">
            <a:spAutoFit/>
          </a:bodyPr>
          <a:lstStyle/>
          <a:p>
            <a:pPr algn="ctr"/>
            <a:r>
              <a:rPr lang="es-ES" sz="6600" dirty="0" smtClean="0"/>
              <a:t>TRABAJO EN CLASE</a:t>
            </a:r>
            <a:endParaRPr lang="es-ES" sz="6600" dirty="0"/>
          </a:p>
        </p:txBody>
      </p:sp>
      <p:sp>
        <p:nvSpPr>
          <p:cNvPr id="6" name="Rectángulo 5"/>
          <p:cNvSpPr/>
          <p:nvPr/>
        </p:nvSpPr>
        <p:spPr>
          <a:xfrm>
            <a:off x="1313095" y="1562100"/>
            <a:ext cx="14765105" cy="2308324"/>
          </a:xfrm>
          <a:prstGeom prst="rect">
            <a:avLst/>
          </a:prstGeom>
        </p:spPr>
        <p:txBody>
          <a:bodyPr wrap="square">
            <a:spAutoFit/>
          </a:bodyPr>
          <a:lstStyle/>
          <a:p>
            <a:r>
              <a:rPr lang="es-ES" sz="4800" dirty="0" smtClean="0"/>
              <a:t>En </a:t>
            </a:r>
            <a:r>
              <a:rPr lang="es-ES" sz="4800" dirty="0"/>
              <a:t>grupos </a:t>
            </a:r>
            <a:r>
              <a:rPr lang="es-ES" sz="4800" dirty="0" smtClean="0"/>
              <a:t>registrar 10 ideas </a:t>
            </a:r>
            <a:r>
              <a:rPr lang="es-ES" sz="4800" dirty="0"/>
              <a:t>de negocio, realizando un análisis de problemas y </a:t>
            </a:r>
            <a:r>
              <a:rPr lang="es-ES" sz="4800" dirty="0" smtClean="0"/>
              <a:t>necesidades con base al siguiente cuadro:</a:t>
            </a:r>
            <a:endParaRPr lang="es-ES" sz="4800" dirty="0"/>
          </a:p>
        </p:txBody>
      </p:sp>
      <p:graphicFrame>
        <p:nvGraphicFramePr>
          <p:cNvPr id="7" name="Tabla 6"/>
          <p:cNvGraphicFramePr>
            <a:graphicFrameLocks noGrp="1"/>
          </p:cNvGraphicFramePr>
          <p:nvPr>
            <p:extLst>
              <p:ext uri="{D42A27DB-BD31-4B8C-83A1-F6EECF244321}">
                <p14:modId xmlns:p14="http://schemas.microsoft.com/office/powerpoint/2010/main" val="1544021384"/>
              </p:ext>
            </p:extLst>
          </p:nvPr>
        </p:nvGraphicFramePr>
        <p:xfrm>
          <a:off x="2599647" y="4152900"/>
          <a:ext cx="12192000" cy="51816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280704656"/>
                    </a:ext>
                  </a:extLst>
                </a:gridCol>
                <a:gridCol w="6096000">
                  <a:extLst>
                    <a:ext uri="{9D8B030D-6E8A-4147-A177-3AD203B41FA5}">
                      <a16:colId xmlns:a16="http://schemas.microsoft.com/office/drawing/2014/main" val="71018502"/>
                    </a:ext>
                  </a:extLst>
                </a:gridCol>
              </a:tblGrid>
              <a:tr h="370840">
                <a:tc>
                  <a:txBody>
                    <a:bodyPr/>
                    <a:lstStyle/>
                    <a:p>
                      <a:pPr algn="ctr"/>
                      <a:r>
                        <a:rPr lang="es-EC" sz="4000" dirty="0" smtClean="0"/>
                        <a:t>IDEA DE NEGOCIO</a:t>
                      </a:r>
                      <a:endParaRPr lang="es-EC" sz="4000" dirty="0"/>
                    </a:p>
                  </a:txBody>
                  <a:tcPr/>
                </a:tc>
                <a:tc>
                  <a:txBody>
                    <a:bodyPr/>
                    <a:lstStyle/>
                    <a:p>
                      <a:pPr algn="ctr"/>
                      <a:r>
                        <a:rPr lang="es-EC" sz="4000" dirty="0" smtClean="0"/>
                        <a:t>¿POR QUÉ?</a:t>
                      </a:r>
                      <a:endParaRPr lang="es-EC" sz="4000" dirty="0"/>
                    </a:p>
                  </a:txBody>
                  <a:tcPr/>
                </a:tc>
                <a:extLst>
                  <a:ext uri="{0D108BD9-81ED-4DB2-BD59-A6C34878D82A}">
                    <a16:rowId xmlns:a16="http://schemas.microsoft.com/office/drawing/2014/main" val="4001539396"/>
                  </a:ext>
                </a:extLst>
              </a:tr>
              <a:tr h="370840">
                <a:tc>
                  <a:txBody>
                    <a:bodyPr/>
                    <a:lstStyle/>
                    <a:p>
                      <a:pPr algn="ctr"/>
                      <a:r>
                        <a:rPr lang="es-EC" sz="3600" dirty="0" smtClean="0"/>
                        <a:t>IDEA 1</a:t>
                      </a:r>
                      <a:endParaRPr lang="es-EC" sz="3600" dirty="0"/>
                    </a:p>
                  </a:txBody>
                  <a:tcPr/>
                </a:tc>
                <a:tc>
                  <a:txBody>
                    <a:bodyPr/>
                    <a:lstStyle/>
                    <a:p>
                      <a:pPr algn="ctr"/>
                      <a:r>
                        <a:rPr lang="es-EC" sz="3600" dirty="0" smtClean="0"/>
                        <a:t>XXXXXXXXXXXXXXX</a:t>
                      </a:r>
                      <a:endParaRPr lang="es-EC" sz="3600" dirty="0"/>
                    </a:p>
                  </a:txBody>
                  <a:tcPr/>
                </a:tc>
                <a:extLst>
                  <a:ext uri="{0D108BD9-81ED-4DB2-BD59-A6C34878D82A}">
                    <a16:rowId xmlns:a16="http://schemas.microsoft.com/office/drawing/2014/main" val="4111384515"/>
                  </a:ext>
                </a:extLst>
              </a:tr>
              <a:tr h="370840">
                <a:tc>
                  <a:txBody>
                    <a:bodyPr/>
                    <a:lstStyle/>
                    <a:p>
                      <a:pPr algn="ctr"/>
                      <a:r>
                        <a:rPr lang="es-EC" sz="3600" dirty="0" smtClean="0"/>
                        <a:t>IDEA 2</a:t>
                      </a:r>
                      <a:endParaRPr lang="es-EC" sz="3600" dirty="0"/>
                    </a:p>
                  </a:txBody>
                  <a:tcPr/>
                </a:tc>
                <a:tc>
                  <a:txBody>
                    <a:bodyPr/>
                    <a:lstStyle/>
                    <a:p>
                      <a:pPr algn="ctr"/>
                      <a:r>
                        <a:rPr lang="es-EC" sz="3600" dirty="0" smtClean="0"/>
                        <a:t>XXXXXXXXXXXXX</a:t>
                      </a:r>
                      <a:endParaRPr lang="es-EC" sz="3600" dirty="0"/>
                    </a:p>
                  </a:txBody>
                  <a:tcPr/>
                </a:tc>
                <a:extLst>
                  <a:ext uri="{0D108BD9-81ED-4DB2-BD59-A6C34878D82A}">
                    <a16:rowId xmlns:a16="http://schemas.microsoft.com/office/drawing/2014/main" val="416360576"/>
                  </a:ext>
                </a:extLst>
              </a:tr>
              <a:tr h="370840">
                <a:tc>
                  <a:txBody>
                    <a:bodyPr/>
                    <a:lstStyle/>
                    <a:p>
                      <a:pPr algn="ctr"/>
                      <a:r>
                        <a:rPr lang="es-EC" sz="3600" dirty="0" smtClean="0"/>
                        <a:t>IDEA 3</a:t>
                      </a:r>
                      <a:endParaRPr lang="es-EC" sz="3600" dirty="0"/>
                    </a:p>
                  </a:txBody>
                  <a:tcPr/>
                </a:tc>
                <a:tc>
                  <a:txBody>
                    <a:bodyPr/>
                    <a:lstStyle/>
                    <a:p>
                      <a:pPr algn="ctr"/>
                      <a:r>
                        <a:rPr lang="es-EC" sz="3600" dirty="0" smtClean="0"/>
                        <a:t>XXXXXXXXXXXXXXX</a:t>
                      </a:r>
                      <a:endParaRPr lang="es-EC" sz="3600" dirty="0"/>
                    </a:p>
                  </a:txBody>
                  <a:tcPr/>
                </a:tc>
                <a:extLst>
                  <a:ext uri="{0D108BD9-81ED-4DB2-BD59-A6C34878D82A}">
                    <a16:rowId xmlns:a16="http://schemas.microsoft.com/office/drawing/2014/main" val="2362123846"/>
                  </a:ext>
                </a:extLst>
              </a:tr>
              <a:tr h="370840">
                <a:tc>
                  <a:txBody>
                    <a:bodyPr/>
                    <a:lstStyle/>
                    <a:p>
                      <a:pPr algn="ctr"/>
                      <a:r>
                        <a:rPr lang="es-EC" sz="3600" dirty="0" smtClean="0"/>
                        <a:t>IDEA 4</a:t>
                      </a:r>
                      <a:endParaRPr lang="es-EC" sz="3600" dirty="0"/>
                    </a:p>
                  </a:txBody>
                  <a:tcPr/>
                </a:tc>
                <a:tc>
                  <a:txBody>
                    <a:bodyPr/>
                    <a:lstStyle/>
                    <a:p>
                      <a:pPr algn="ctr"/>
                      <a:r>
                        <a:rPr lang="es-EC" sz="3600" dirty="0" smtClean="0"/>
                        <a:t>XXXXXXXXXXXXXXXXX</a:t>
                      </a:r>
                      <a:endParaRPr lang="es-EC" sz="3600" dirty="0"/>
                    </a:p>
                  </a:txBody>
                  <a:tcPr/>
                </a:tc>
                <a:extLst>
                  <a:ext uri="{0D108BD9-81ED-4DB2-BD59-A6C34878D82A}">
                    <a16:rowId xmlns:a16="http://schemas.microsoft.com/office/drawing/2014/main" val="2280025254"/>
                  </a:ext>
                </a:extLst>
              </a:tr>
              <a:tr h="370840">
                <a:tc>
                  <a:txBody>
                    <a:bodyPr/>
                    <a:lstStyle/>
                    <a:p>
                      <a:pPr algn="ctr"/>
                      <a:r>
                        <a:rPr lang="es-EC" sz="3600" dirty="0" smtClean="0"/>
                        <a:t>IDEA 5</a:t>
                      </a:r>
                      <a:endParaRPr lang="es-EC" sz="3600" dirty="0"/>
                    </a:p>
                  </a:txBody>
                  <a:tcPr/>
                </a:tc>
                <a:tc>
                  <a:txBody>
                    <a:bodyPr/>
                    <a:lstStyle/>
                    <a:p>
                      <a:pPr algn="ctr"/>
                      <a:r>
                        <a:rPr lang="es-EC" sz="3600" dirty="0" smtClean="0"/>
                        <a:t>XXXXXXXXXXXXXXXXXX</a:t>
                      </a:r>
                      <a:endParaRPr lang="es-EC" sz="3600" dirty="0"/>
                    </a:p>
                  </a:txBody>
                  <a:tcPr/>
                </a:tc>
                <a:extLst>
                  <a:ext uri="{0D108BD9-81ED-4DB2-BD59-A6C34878D82A}">
                    <a16:rowId xmlns:a16="http://schemas.microsoft.com/office/drawing/2014/main" val="1474994986"/>
                  </a:ext>
                </a:extLst>
              </a:tr>
              <a:tr h="370840">
                <a:tc>
                  <a:txBody>
                    <a:bodyPr/>
                    <a:lstStyle/>
                    <a:p>
                      <a:pPr algn="ctr"/>
                      <a:r>
                        <a:rPr lang="es-EC" sz="3600" dirty="0" smtClean="0"/>
                        <a:t>IDEA 6……</a:t>
                      </a:r>
                      <a:endParaRPr lang="es-EC" sz="3600" dirty="0"/>
                    </a:p>
                  </a:txBody>
                  <a:tcPr/>
                </a:tc>
                <a:tc>
                  <a:txBody>
                    <a:bodyPr/>
                    <a:lstStyle/>
                    <a:p>
                      <a:pPr algn="ctr"/>
                      <a:r>
                        <a:rPr lang="es-EC" sz="3600" dirty="0" smtClean="0"/>
                        <a:t>XXXXXXXXXXXXXXXXXXX</a:t>
                      </a:r>
                      <a:endParaRPr lang="es-EC" sz="3600" dirty="0"/>
                    </a:p>
                  </a:txBody>
                  <a:tcPr/>
                </a:tc>
                <a:extLst>
                  <a:ext uri="{0D108BD9-81ED-4DB2-BD59-A6C34878D82A}">
                    <a16:rowId xmlns:a16="http://schemas.microsoft.com/office/drawing/2014/main" val="918328718"/>
                  </a:ext>
                </a:extLst>
              </a:tr>
              <a:tr h="370840">
                <a:tc>
                  <a:txBody>
                    <a:bodyPr/>
                    <a:lstStyle/>
                    <a:p>
                      <a:pPr algn="ctr"/>
                      <a:r>
                        <a:rPr lang="es-EC" sz="3600" dirty="0" smtClean="0"/>
                        <a:t>IDEA 10</a:t>
                      </a:r>
                      <a:endParaRPr lang="es-EC" sz="3600" dirty="0"/>
                    </a:p>
                  </a:txBody>
                  <a:tcPr/>
                </a:tc>
                <a:tc>
                  <a:txBody>
                    <a:bodyPr/>
                    <a:lstStyle/>
                    <a:p>
                      <a:pPr algn="ctr"/>
                      <a:r>
                        <a:rPr lang="es-EC" sz="3600" dirty="0" smtClean="0"/>
                        <a:t>XXXXXXXXXXXXXXX</a:t>
                      </a:r>
                      <a:endParaRPr lang="es-EC" sz="3600" dirty="0"/>
                    </a:p>
                  </a:txBody>
                  <a:tcPr/>
                </a:tc>
                <a:extLst>
                  <a:ext uri="{0D108BD9-81ED-4DB2-BD59-A6C34878D82A}">
                    <a16:rowId xmlns:a16="http://schemas.microsoft.com/office/drawing/2014/main" val="763303293"/>
                  </a:ext>
                </a:extLst>
              </a:tr>
            </a:tbl>
          </a:graphicData>
        </a:graphic>
      </p:graphicFrame>
    </p:spTree>
    <p:extLst>
      <p:ext uri="{BB962C8B-B14F-4D97-AF65-F5344CB8AC3E}">
        <p14:creationId xmlns:p14="http://schemas.microsoft.com/office/powerpoint/2010/main" val="401695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266700"/>
            <a:ext cx="14765105" cy="923330"/>
          </a:xfrm>
          <a:prstGeom prst="rect">
            <a:avLst/>
          </a:prstGeom>
        </p:spPr>
        <p:txBody>
          <a:bodyPr wrap="square">
            <a:spAutoFit/>
          </a:bodyPr>
          <a:lstStyle/>
          <a:p>
            <a:pPr algn="ctr"/>
            <a:r>
              <a:rPr lang="es-ES" sz="5400" dirty="0" smtClean="0"/>
              <a:t>IDENTIFICACIÓN DE LA MEJOR IDEA DE NEGOCIO</a:t>
            </a:r>
            <a:endParaRPr lang="es-ES" sz="5400" dirty="0"/>
          </a:p>
        </p:txBody>
      </p:sp>
      <p:sp>
        <p:nvSpPr>
          <p:cNvPr id="6" name="Rectángulo 5"/>
          <p:cNvSpPr/>
          <p:nvPr/>
        </p:nvSpPr>
        <p:spPr>
          <a:xfrm>
            <a:off x="1313095" y="1485900"/>
            <a:ext cx="14765105" cy="4524315"/>
          </a:xfrm>
          <a:prstGeom prst="rect">
            <a:avLst/>
          </a:prstGeom>
        </p:spPr>
        <p:txBody>
          <a:bodyPr wrap="square">
            <a:spAutoFit/>
          </a:bodyPr>
          <a:lstStyle/>
          <a:p>
            <a:r>
              <a:rPr lang="es-ES" sz="4800" dirty="0"/>
              <a:t>Ya en el </a:t>
            </a:r>
            <a:r>
              <a:rPr lang="es-ES" sz="4800" b="1" dirty="0"/>
              <a:t>PASO 1 </a:t>
            </a:r>
            <a:r>
              <a:rPr lang="es-ES" sz="4800" dirty="0"/>
              <a:t>has generado una serie de ideas de negocio, ahora, es importante preguntarte: </a:t>
            </a:r>
            <a:endParaRPr lang="es-ES" sz="4800" dirty="0" smtClean="0"/>
          </a:p>
          <a:p>
            <a:endParaRPr lang="es-ES" sz="4800" dirty="0"/>
          </a:p>
          <a:p>
            <a:r>
              <a:rPr lang="es-EC" sz="4800" dirty="0" smtClean="0"/>
              <a:t> </a:t>
            </a:r>
            <a:r>
              <a:rPr lang="es-EC" sz="4800" dirty="0"/>
              <a:t>¿</a:t>
            </a:r>
            <a:r>
              <a:rPr lang="es-EC" sz="4800" b="1" dirty="0"/>
              <a:t>Cuál de ellas desarrollarás? </a:t>
            </a:r>
            <a:endParaRPr lang="es-EC" sz="4800" dirty="0"/>
          </a:p>
          <a:p>
            <a:r>
              <a:rPr lang="es-ES" sz="4800" dirty="0" smtClean="0"/>
              <a:t> </a:t>
            </a:r>
            <a:r>
              <a:rPr lang="es-ES" sz="4800" dirty="0"/>
              <a:t>¿Cuál es la mejor idea de negocio? </a:t>
            </a:r>
          </a:p>
          <a:p>
            <a:r>
              <a:rPr lang="es-ES" sz="4800" dirty="0" smtClean="0"/>
              <a:t> </a:t>
            </a:r>
            <a:r>
              <a:rPr lang="es-ES" sz="4800" b="1" dirty="0"/>
              <a:t>¿Cuál crees que realmente es la mejor? </a:t>
            </a:r>
            <a:endParaRPr lang="es-ES" sz="4800" dirty="0"/>
          </a:p>
        </p:txBody>
      </p:sp>
      <p:sp>
        <p:nvSpPr>
          <p:cNvPr id="8" name="Rectángulo 7"/>
          <p:cNvSpPr/>
          <p:nvPr/>
        </p:nvSpPr>
        <p:spPr>
          <a:xfrm>
            <a:off x="1524000" y="6551355"/>
            <a:ext cx="15087600" cy="2554545"/>
          </a:xfrm>
          <a:prstGeom prst="rect">
            <a:avLst/>
          </a:prstGeom>
        </p:spPr>
        <p:txBody>
          <a:bodyPr wrap="square">
            <a:spAutoFit/>
          </a:bodyPr>
          <a:lstStyle/>
          <a:p>
            <a:r>
              <a:rPr lang="es-ES" sz="4000" dirty="0">
                <a:solidFill>
                  <a:srgbClr val="221F1F"/>
                </a:solidFill>
                <a:latin typeface="Arial" panose="020B0604020202020204" pitchFamily="34" charset="0"/>
              </a:rPr>
              <a:t>En principio </a:t>
            </a:r>
            <a:r>
              <a:rPr lang="es-ES" sz="4000" dirty="0" smtClean="0">
                <a:solidFill>
                  <a:srgbClr val="221F1F"/>
                </a:solidFill>
                <a:latin typeface="Arial" panose="020B0604020202020204" pitchFamily="34" charset="0"/>
              </a:rPr>
              <a:t>se puede </a:t>
            </a:r>
            <a:r>
              <a:rPr lang="es-ES" sz="4000" dirty="0">
                <a:solidFill>
                  <a:srgbClr val="221F1F"/>
                </a:solidFill>
                <a:latin typeface="Arial" panose="020B0604020202020204" pitchFamily="34" charset="0"/>
              </a:rPr>
              <a:t>escoger aquellas ideas que crees responden a las necesidades inmediatas de tus posibles clientes, pero para esto </a:t>
            </a:r>
            <a:r>
              <a:rPr lang="es-ES" sz="4000" dirty="0" smtClean="0">
                <a:solidFill>
                  <a:srgbClr val="221F1F"/>
                </a:solidFill>
                <a:latin typeface="Arial" panose="020B0604020202020204" pitchFamily="34" charset="0"/>
              </a:rPr>
              <a:t>se requiere  </a:t>
            </a:r>
            <a:r>
              <a:rPr lang="es-ES" sz="4000" dirty="0">
                <a:solidFill>
                  <a:srgbClr val="221F1F"/>
                </a:solidFill>
                <a:latin typeface="Arial" panose="020B0604020202020204" pitchFamily="34" charset="0"/>
              </a:rPr>
              <a:t>de un mayor análisis. </a:t>
            </a:r>
            <a:r>
              <a:rPr lang="es-ES" sz="4000" b="1" dirty="0" smtClean="0">
                <a:solidFill>
                  <a:srgbClr val="221F1F"/>
                </a:solidFill>
                <a:latin typeface="Arial" panose="020B0604020202020204" pitchFamily="34" charset="0"/>
              </a:rPr>
              <a:t>Macro </a:t>
            </a:r>
            <a:r>
              <a:rPr lang="es-ES" sz="4000" b="1" dirty="0">
                <a:solidFill>
                  <a:srgbClr val="221F1F"/>
                </a:solidFill>
                <a:latin typeface="Arial" panose="020B0604020202020204" pitchFamily="34" charset="0"/>
              </a:rPr>
              <a:t>Filtro y Micro Filtro</a:t>
            </a:r>
            <a:r>
              <a:rPr lang="es-ES" sz="4000" dirty="0">
                <a:solidFill>
                  <a:srgbClr val="221F1F"/>
                </a:solidFill>
                <a:latin typeface="Arial" panose="020B0604020202020204" pitchFamily="34" charset="0"/>
              </a:rPr>
              <a:t>, </a:t>
            </a:r>
            <a:endParaRPr lang="es-EC" sz="4000" dirty="0"/>
          </a:p>
        </p:txBody>
      </p:sp>
    </p:spTree>
    <p:extLst>
      <p:ext uri="{BB962C8B-B14F-4D97-AF65-F5344CB8AC3E}">
        <p14:creationId xmlns:p14="http://schemas.microsoft.com/office/powerpoint/2010/main" val="3499219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7" name="Rectángulo 6"/>
          <p:cNvSpPr/>
          <p:nvPr/>
        </p:nvSpPr>
        <p:spPr>
          <a:xfrm>
            <a:off x="1295400" y="1223094"/>
            <a:ext cx="15621000" cy="3046988"/>
          </a:xfrm>
          <a:prstGeom prst="rect">
            <a:avLst/>
          </a:prstGeom>
        </p:spPr>
        <p:txBody>
          <a:bodyPr wrap="square">
            <a:spAutoFit/>
          </a:bodyPr>
          <a:lstStyle/>
          <a:p>
            <a:r>
              <a:rPr lang="es-ES" sz="3200" dirty="0">
                <a:solidFill>
                  <a:srgbClr val="000000"/>
                </a:solidFill>
                <a:latin typeface="Lucida Sans Unicode" panose="020B0602030504020204" pitchFamily="34" charset="0"/>
              </a:rPr>
              <a:t>El ejercicio consiste en trabajar en el formato adjunto, respondiendo con un (SI) o un (NO) a las preguntas que allí se indican. Las respuestas te darán cierta dirección o guía sobre lo exitosa o no, que puede ser tu idea de negocio. Coloca una “X” en casa casilla según corresponda, al final cuenta el número de (SI) que se obtienen en cada idea. Se debe quedar con aquellas ideas que obtuvieron la mayor cantidad de (SI). </a:t>
            </a:r>
            <a:endParaRPr lang="es-EC" sz="3200" dirty="0"/>
          </a:p>
        </p:txBody>
      </p:sp>
      <p:pic>
        <p:nvPicPr>
          <p:cNvPr id="9" name="Imagen 8"/>
          <p:cNvPicPr>
            <a:picLocks noChangeAspect="1"/>
          </p:cNvPicPr>
          <p:nvPr/>
        </p:nvPicPr>
        <p:blipFill>
          <a:blip r:embed="rId2"/>
          <a:stretch>
            <a:fillRect/>
          </a:stretch>
        </p:blipFill>
        <p:spPr>
          <a:xfrm>
            <a:off x="3457574" y="4453460"/>
            <a:ext cx="11963400" cy="5490640"/>
          </a:xfrm>
          <a:prstGeom prst="rect">
            <a:avLst/>
          </a:prstGeom>
        </p:spPr>
      </p:pic>
      <p:sp>
        <p:nvSpPr>
          <p:cNvPr id="10" name="Rectángulo 9"/>
          <p:cNvSpPr/>
          <p:nvPr/>
        </p:nvSpPr>
        <p:spPr>
          <a:xfrm>
            <a:off x="1628774" y="440953"/>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MACROFILTRO</a:t>
            </a:r>
            <a:endParaRPr lang="es-EC" sz="4400" dirty="0"/>
          </a:p>
        </p:txBody>
      </p:sp>
    </p:spTree>
    <p:extLst>
      <p:ext uri="{BB962C8B-B14F-4D97-AF65-F5344CB8AC3E}">
        <p14:creationId xmlns:p14="http://schemas.microsoft.com/office/powerpoint/2010/main" val="336753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7" name="Rectángulo 6"/>
          <p:cNvSpPr/>
          <p:nvPr/>
        </p:nvSpPr>
        <p:spPr>
          <a:xfrm>
            <a:off x="1295400" y="1223094"/>
            <a:ext cx="15621000" cy="3416320"/>
          </a:xfrm>
          <a:prstGeom prst="rect">
            <a:avLst/>
          </a:prstGeom>
        </p:spPr>
        <p:txBody>
          <a:bodyPr wrap="square">
            <a:spAutoFit/>
          </a:bodyPr>
          <a:lstStyle/>
          <a:p>
            <a:r>
              <a:rPr lang="es-ES" sz="3600" dirty="0"/>
              <a:t>Es importante usar el Micro Filtro para definir cuál es la idea de negocio que finalmente se va a desarrollar. Con ayuda de esta técnica estará en condiciones de “priorizar” o “seleccionar” aquella idea para la cual se está mejor preparado. </a:t>
            </a:r>
          </a:p>
          <a:p>
            <a:r>
              <a:rPr lang="es-ES" sz="3600" dirty="0"/>
              <a:t>El ejercicio consiste en darle una calificación a las ideas preseleccionadas, según se indican en la tabla de calificación. *** Se debe priorizar la idea que tenga un mayor puntaje*** </a:t>
            </a:r>
            <a:endParaRPr lang="es-EC" sz="3600" dirty="0"/>
          </a:p>
        </p:txBody>
      </p:sp>
      <p:sp>
        <p:nvSpPr>
          <p:cNvPr id="10" name="Rectángulo 9"/>
          <p:cNvSpPr/>
          <p:nvPr/>
        </p:nvSpPr>
        <p:spPr>
          <a:xfrm>
            <a:off x="1628774" y="440953"/>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MICROFILTRO</a:t>
            </a:r>
            <a:endParaRPr lang="es-EC" sz="4400" dirty="0"/>
          </a:p>
        </p:txBody>
      </p:sp>
      <p:pic>
        <p:nvPicPr>
          <p:cNvPr id="1026" name="Picture 2" descr="https://elviajeroenperu.wordpress.com/wp-content/uploads/2012/11/microfiltro1.png?w=6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557" y="4779114"/>
            <a:ext cx="13815423" cy="508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86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7" name="Rectángulo 6"/>
          <p:cNvSpPr/>
          <p:nvPr/>
        </p:nvSpPr>
        <p:spPr>
          <a:xfrm>
            <a:off x="1295400" y="1223094"/>
            <a:ext cx="15621000" cy="1569660"/>
          </a:xfrm>
          <a:prstGeom prst="rect">
            <a:avLst/>
          </a:prstGeom>
        </p:spPr>
        <p:txBody>
          <a:bodyPr wrap="square">
            <a:spAutoFit/>
          </a:bodyPr>
          <a:lstStyle/>
          <a:p>
            <a:r>
              <a:rPr lang="es-ES" sz="4800" dirty="0" smtClean="0"/>
              <a:t>Definir las FORTALEZAS, OPORTUNIDADES, DEBILIDADES Y AMENAZAS aplicadas a la mejor idea de negocio</a:t>
            </a:r>
            <a:endParaRPr lang="es-EC" sz="4800" dirty="0"/>
          </a:p>
        </p:txBody>
      </p:sp>
      <p:sp>
        <p:nvSpPr>
          <p:cNvPr id="10" name="Rectángulo 9"/>
          <p:cNvSpPr/>
          <p:nvPr/>
        </p:nvSpPr>
        <p:spPr>
          <a:xfrm>
            <a:off x="1628774" y="440953"/>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ANÁLISIS FODA</a:t>
            </a:r>
            <a:endParaRPr lang="es-EC" sz="4400" dirty="0"/>
          </a:p>
        </p:txBody>
      </p:sp>
      <p:pic>
        <p:nvPicPr>
          <p:cNvPr id="5" name="Imagen 4"/>
          <p:cNvPicPr>
            <a:picLocks noChangeAspect="1"/>
          </p:cNvPicPr>
          <p:nvPr/>
        </p:nvPicPr>
        <p:blipFill>
          <a:blip r:embed="rId2"/>
          <a:stretch>
            <a:fillRect/>
          </a:stretch>
        </p:blipFill>
        <p:spPr>
          <a:xfrm>
            <a:off x="4191000" y="3009900"/>
            <a:ext cx="9947834" cy="6863659"/>
          </a:xfrm>
          <a:prstGeom prst="rect">
            <a:avLst/>
          </a:prstGeom>
        </p:spPr>
      </p:pic>
    </p:spTree>
    <p:extLst>
      <p:ext uri="{BB962C8B-B14F-4D97-AF65-F5344CB8AC3E}">
        <p14:creationId xmlns:p14="http://schemas.microsoft.com/office/powerpoint/2010/main" val="2005507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pic>
        <p:nvPicPr>
          <p:cNvPr id="6" name="Imagen 5"/>
          <p:cNvPicPr>
            <a:picLocks noChangeAspect="1"/>
          </p:cNvPicPr>
          <p:nvPr/>
        </p:nvPicPr>
        <p:blipFill rotWithShape="1">
          <a:blip r:embed="rId2"/>
          <a:srcRect l="17500" r="18750" b="2593"/>
          <a:stretch/>
        </p:blipFill>
        <p:spPr>
          <a:xfrm>
            <a:off x="2819400" y="17431"/>
            <a:ext cx="11963400" cy="10282269"/>
          </a:xfrm>
          <a:prstGeom prst="rect">
            <a:avLst/>
          </a:prstGeom>
        </p:spPr>
      </p:pic>
    </p:spTree>
    <p:extLst>
      <p:ext uri="{BB962C8B-B14F-4D97-AF65-F5344CB8AC3E}">
        <p14:creationId xmlns:p14="http://schemas.microsoft.com/office/powerpoint/2010/main" val="1501934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10" name="Rectángulo 9"/>
          <p:cNvSpPr/>
          <p:nvPr/>
        </p:nvSpPr>
        <p:spPr>
          <a:xfrm>
            <a:off x="1628774" y="440953"/>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TRABAJO EN CLASE</a:t>
            </a:r>
            <a:endParaRPr lang="es-EC" sz="4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781300"/>
            <a:ext cx="6636431" cy="6636431"/>
          </a:xfrm>
          <a:prstGeom prst="rect">
            <a:avLst/>
          </a:prstGeom>
        </p:spPr>
      </p:pic>
      <p:sp>
        <p:nvSpPr>
          <p:cNvPr id="11" name="Rectángulo 10"/>
          <p:cNvSpPr/>
          <p:nvPr/>
        </p:nvSpPr>
        <p:spPr>
          <a:xfrm>
            <a:off x="1654174" y="1714500"/>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ANÁLISIS FODA</a:t>
            </a:r>
            <a:endParaRPr lang="es-EC" sz="4400" dirty="0"/>
          </a:p>
        </p:txBody>
      </p:sp>
    </p:spTree>
    <p:extLst>
      <p:ext uri="{BB962C8B-B14F-4D97-AF65-F5344CB8AC3E}">
        <p14:creationId xmlns:p14="http://schemas.microsoft.com/office/powerpoint/2010/main" val="806328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10" name="Rectángulo 9"/>
          <p:cNvSpPr/>
          <p:nvPr/>
        </p:nvSpPr>
        <p:spPr>
          <a:xfrm>
            <a:off x="1371600" y="2210224"/>
            <a:ext cx="7134225" cy="2800767"/>
          </a:xfrm>
          <a:prstGeom prst="rect">
            <a:avLst/>
          </a:prstGeom>
        </p:spPr>
        <p:txBody>
          <a:bodyPr wrap="square">
            <a:spAutoFit/>
          </a:bodyPr>
          <a:lstStyle/>
          <a:p>
            <a:pPr algn="ctr"/>
            <a:r>
              <a:rPr lang="es-ES" sz="8800" dirty="0" smtClean="0">
                <a:solidFill>
                  <a:srgbClr val="000000"/>
                </a:solidFill>
                <a:latin typeface="Lucida Sans Unicode" panose="020B0602030504020204" pitchFamily="34" charset="0"/>
              </a:rPr>
              <a:t>DEFINIENDO</a:t>
            </a:r>
          </a:p>
          <a:p>
            <a:pPr algn="ctr"/>
            <a:r>
              <a:rPr lang="es-ES" sz="8800" dirty="0" smtClean="0">
                <a:solidFill>
                  <a:srgbClr val="000000"/>
                </a:solidFill>
                <a:latin typeface="Lucida Sans Unicode" panose="020B0602030504020204" pitchFamily="34" charset="0"/>
              </a:rPr>
              <a:t>EL NEGOCIO</a:t>
            </a:r>
            <a:endParaRPr lang="es-EC" sz="8800" dirty="0"/>
          </a:p>
        </p:txBody>
      </p:sp>
      <p:pic>
        <p:nvPicPr>
          <p:cNvPr id="2050" name="Picture 2" descr="Imágenes de Pareja Pensand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23003" r="15655"/>
          <a:stretch/>
        </p:blipFill>
        <p:spPr bwMode="auto">
          <a:xfrm>
            <a:off x="9225869" y="377078"/>
            <a:ext cx="8534400" cy="926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00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7" name="Rectángulo 6"/>
          <p:cNvSpPr/>
          <p:nvPr/>
        </p:nvSpPr>
        <p:spPr>
          <a:xfrm>
            <a:off x="1295400" y="1223094"/>
            <a:ext cx="15621000" cy="2554545"/>
          </a:xfrm>
          <a:prstGeom prst="rect">
            <a:avLst/>
          </a:prstGeom>
        </p:spPr>
        <p:txBody>
          <a:bodyPr wrap="square">
            <a:spAutoFit/>
          </a:bodyPr>
          <a:lstStyle/>
          <a:p>
            <a:r>
              <a:rPr lang="es-ES" sz="4000" dirty="0"/>
              <a:t>En este apartado deberás describir los diferentes motivos, intereses y demás aspectos que te motivaron para crear tu negocio, señalando todas las razones por las que quieres y procuras iniciarlo. (Piensa en los primeros días que soñabas con esta idea y del que te motivaba) </a:t>
            </a:r>
            <a:endParaRPr lang="es-EC" sz="4000" dirty="0"/>
          </a:p>
        </p:txBody>
      </p:sp>
      <p:sp>
        <p:nvSpPr>
          <p:cNvPr id="10" name="Rectángulo 9"/>
          <p:cNvSpPr/>
          <p:nvPr/>
        </p:nvSpPr>
        <p:spPr>
          <a:xfrm>
            <a:off x="1628774" y="440953"/>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RESEÑA HISTÓRICA DEL NEGOCIO</a:t>
            </a:r>
            <a:endParaRPr lang="es-EC" sz="4400" dirty="0"/>
          </a:p>
        </p:txBody>
      </p:sp>
      <p:pic>
        <p:nvPicPr>
          <p:cNvPr id="3074" name="Picture 2" descr="Cinco datos que no sabías de Romeo Santos, el 'Rey de la Bachata' | Gente |  Entretenimiento | El Univer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037" y="3917949"/>
            <a:ext cx="8505825" cy="638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13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TextBox 5"/>
          <p:cNvSpPr txBox="1"/>
          <p:nvPr/>
        </p:nvSpPr>
        <p:spPr>
          <a:xfrm>
            <a:off x="1752600" y="751465"/>
            <a:ext cx="14094983" cy="1368773"/>
          </a:xfrm>
          <a:prstGeom prst="rect">
            <a:avLst/>
          </a:prstGeom>
        </p:spPr>
        <p:txBody>
          <a:bodyPr lIns="0" tIns="0" rIns="0" bIns="0" rtlCol="0" anchor="t">
            <a:spAutoFit/>
          </a:bodyPr>
          <a:lstStyle/>
          <a:p>
            <a:pPr>
              <a:lnSpc>
                <a:spcPts val="11906"/>
              </a:lnSpc>
            </a:pPr>
            <a:r>
              <a:rPr lang="en-US" sz="8000" b="1" spc="1253" dirty="0" smtClean="0">
                <a:solidFill>
                  <a:srgbClr val="0C1D46"/>
                </a:solidFill>
                <a:latin typeface="Anonymous Pro Bold"/>
                <a:ea typeface="Anonymous Pro Bold"/>
                <a:cs typeface="Anonymous Pro Bold"/>
                <a:sym typeface="Anonymous Pro Bold"/>
              </a:rPr>
              <a:t>PLAN DE NEGOCIO</a:t>
            </a:r>
            <a:endParaRPr lang="en-US" sz="8000" b="1" spc="1253" dirty="0">
              <a:solidFill>
                <a:srgbClr val="0C1D46"/>
              </a:solidFill>
              <a:latin typeface="Anonymous Pro Bold"/>
              <a:ea typeface="Anonymous Pro Bold"/>
              <a:cs typeface="Anonymous Pro Bold"/>
              <a:sym typeface="Anonymous Pro Bold"/>
            </a:endParaRPr>
          </a:p>
        </p:txBody>
      </p:sp>
      <p:sp>
        <p:nvSpPr>
          <p:cNvPr id="8" name="Freeform 6"/>
          <p:cNvSpPr/>
          <p:nvPr/>
        </p:nvSpPr>
        <p:spPr>
          <a:xfrm>
            <a:off x="7733061" y="4000500"/>
            <a:ext cx="7125939" cy="6354955"/>
          </a:xfrm>
          <a:custGeom>
            <a:avLst/>
            <a:gdLst/>
            <a:ahLst/>
            <a:cxnLst/>
            <a:rect l="l" t="t" r="r" b="b"/>
            <a:pathLst>
              <a:path w="7929570" h="6744847">
                <a:moveTo>
                  <a:pt x="0" y="0"/>
                </a:moveTo>
                <a:lnTo>
                  <a:pt x="7929571" y="0"/>
                </a:lnTo>
                <a:lnTo>
                  <a:pt x="7929571" y="6744847"/>
                </a:lnTo>
                <a:lnTo>
                  <a:pt x="0" y="674484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7" name="Rectángulo 6"/>
          <p:cNvSpPr/>
          <p:nvPr/>
        </p:nvSpPr>
        <p:spPr>
          <a:xfrm>
            <a:off x="1143000" y="1223094"/>
            <a:ext cx="8077200" cy="8710077"/>
          </a:xfrm>
          <a:prstGeom prst="rect">
            <a:avLst/>
          </a:prstGeom>
        </p:spPr>
        <p:txBody>
          <a:bodyPr wrap="square">
            <a:spAutoFit/>
          </a:bodyPr>
          <a:lstStyle/>
          <a:p>
            <a:r>
              <a:rPr lang="es-ES" sz="4000" dirty="0"/>
              <a:t>El nombre que definas para tu negocio representa la razón social y/o comercial de la empresa (no necesariamente es el mismo en ambos casos). Esto es muy importante ya que con este nombre tu negocio será reconocido legalmente y comercialmente en la comunidad o en entorno donde desarrollaras tu actividad económica. Recuerda que la idea es vender un concepto global, por lo que el nombre del negocio debe estar asociado SIEMPRE a lo que vendes. </a:t>
            </a:r>
            <a:endParaRPr lang="es-EC" sz="4000" dirty="0"/>
          </a:p>
        </p:txBody>
      </p:sp>
      <p:sp>
        <p:nvSpPr>
          <p:cNvPr id="10" name="Rectángulo 9"/>
          <p:cNvSpPr/>
          <p:nvPr/>
        </p:nvSpPr>
        <p:spPr>
          <a:xfrm>
            <a:off x="1628774" y="440954"/>
            <a:ext cx="7743826" cy="769441"/>
          </a:xfrm>
          <a:prstGeom prst="rect">
            <a:avLst/>
          </a:prstGeom>
        </p:spPr>
        <p:txBody>
          <a:bodyPr wrap="square">
            <a:spAutoFit/>
          </a:bodyPr>
          <a:lstStyle/>
          <a:p>
            <a:pPr algn="ctr"/>
            <a:r>
              <a:rPr lang="es-ES" sz="4400" b="1" dirty="0" smtClean="0">
                <a:solidFill>
                  <a:srgbClr val="000000"/>
                </a:solidFill>
                <a:latin typeface="Lucida Sans Unicode" panose="020B0602030504020204" pitchFamily="34" charset="0"/>
              </a:rPr>
              <a:t>NOMBRE DEL NEGOCIO</a:t>
            </a:r>
            <a:endParaRPr lang="es-EC" sz="4400" b="1" dirty="0"/>
          </a:p>
        </p:txBody>
      </p:sp>
      <p:pic>
        <p:nvPicPr>
          <p:cNvPr id="4098" name="Picture 2" descr="70 + Ideas de nombres para negocios | Aprende Institute"/>
          <p:cNvPicPr>
            <a:picLocks noChangeAspect="1" noChangeArrowheads="1"/>
          </p:cNvPicPr>
          <p:nvPr/>
        </p:nvPicPr>
        <p:blipFill rotWithShape="1">
          <a:blip r:embed="rId2">
            <a:extLst>
              <a:ext uri="{28A0092B-C50C-407E-A947-70E740481C1C}">
                <a14:useLocalDpi xmlns:a14="http://schemas.microsoft.com/office/drawing/2010/main" val="0"/>
              </a:ext>
            </a:extLst>
          </a:blip>
          <a:srcRect t="3515" b="17905"/>
          <a:stretch/>
        </p:blipFill>
        <p:spPr bwMode="auto">
          <a:xfrm>
            <a:off x="9674224" y="825674"/>
            <a:ext cx="8592911" cy="877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47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228600" y="9258300"/>
            <a:ext cx="19171301" cy="0"/>
          </a:xfrm>
          <a:prstGeom prst="line">
            <a:avLst/>
          </a:prstGeom>
          <a:ln w="19050" cap="flat">
            <a:solidFill>
              <a:srgbClr val="6A402B"/>
            </a:solidFill>
            <a:prstDash val="solid"/>
            <a:headEnd type="none" w="sm" len="sm"/>
            <a:tailEnd type="none" w="sm" len="sm"/>
          </a:ln>
        </p:spPr>
      </p:sp>
      <p:sp>
        <p:nvSpPr>
          <p:cNvPr id="7" name="Rectángulo 6"/>
          <p:cNvSpPr/>
          <p:nvPr/>
        </p:nvSpPr>
        <p:spPr>
          <a:xfrm>
            <a:off x="1295400" y="1223094"/>
            <a:ext cx="15621000" cy="6863417"/>
          </a:xfrm>
          <a:prstGeom prst="rect">
            <a:avLst/>
          </a:prstGeom>
        </p:spPr>
        <p:txBody>
          <a:bodyPr wrap="square">
            <a:spAutoFit/>
          </a:bodyPr>
          <a:lstStyle/>
          <a:p>
            <a:r>
              <a:rPr lang="es-ES" sz="4000" dirty="0"/>
              <a:t>La Misión es un enunciado del propósito que distingue a una organización de otra. Formular la misión equivale a declarar su principal razón de SER o de EXISTIR. Es también identificar la función que cumple en la sociedad. </a:t>
            </a:r>
            <a:endParaRPr lang="es-ES" sz="4000" dirty="0" smtClean="0"/>
          </a:p>
          <a:p>
            <a:endParaRPr lang="es-ES" sz="4000" dirty="0" smtClean="0"/>
          </a:p>
          <a:p>
            <a:r>
              <a:rPr lang="es-ES" sz="4000" b="1" dirty="0"/>
              <a:t>Las siguientes preguntas te ayudaran a construir la </a:t>
            </a:r>
            <a:r>
              <a:rPr lang="es-ES" sz="4000" b="1" dirty="0" smtClean="0"/>
              <a:t>MISIÓN </a:t>
            </a:r>
            <a:r>
              <a:rPr lang="es-ES" sz="4000" b="1" dirty="0"/>
              <a:t>del negocio: </a:t>
            </a:r>
            <a:endParaRPr lang="es-ES" sz="4000" dirty="0"/>
          </a:p>
          <a:p>
            <a:r>
              <a:rPr lang="es-EC" sz="4000" dirty="0" smtClean="0"/>
              <a:t> </a:t>
            </a:r>
            <a:r>
              <a:rPr lang="es-EC" sz="4000" dirty="0"/>
              <a:t>¿Quiénes somos? </a:t>
            </a:r>
          </a:p>
          <a:p>
            <a:r>
              <a:rPr lang="es-EC" sz="4000" dirty="0" smtClean="0"/>
              <a:t> </a:t>
            </a:r>
            <a:r>
              <a:rPr lang="es-EC" sz="4000" dirty="0"/>
              <a:t>¿Qué buscamos? </a:t>
            </a:r>
          </a:p>
          <a:p>
            <a:r>
              <a:rPr lang="es-EC" sz="4000" dirty="0" smtClean="0"/>
              <a:t> </a:t>
            </a:r>
            <a:r>
              <a:rPr lang="es-EC" sz="4000" dirty="0"/>
              <a:t>¿Qué hacemos? </a:t>
            </a:r>
          </a:p>
          <a:p>
            <a:r>
              <a:rPr lang="es-EC" sz="4000" dirty="0" smtClean="0"/>
              <a:t> </a:t>
            </a:r>
            <a:r>
              <a:rPr lang="es-EC" sz="4000" dirty="0"/>
              <a:t>¿Dónde lo hacemos? </a:t>
            </a:r>
          </a:p>
          <a:p>
            <a:r>
              <a:rPr lang="es-EC" sz="4000" dirty="0" smtClean="0"/>
              <a:t> </a:t>
            </a:r>
            <a:r>
              <a:rPr lang="es-EC" sz="4000" dirty="0"/>
              <a:t>¿Por qué lo hacemos? </a:t>
            </a:r>
          </a:p>
          <a:p>
            <a:r>
              <a:rPr lang="es-EC" sz="4000" dirty="0" smtClean="0"/>
              <a:t> </a:t>
            </a:r>
            <a:r>
              <a:rPr lang="es-EC" sz="4000" dirty="0"/>
              <a:t>¿Para quién trabajamos? </a:t>
            </a:r>
          </a:p>
        </p:txBody>
      </p:sp>
      <p:sp>
        <p:nvSpPr>
          <p:cNvPr id="10" name="Rectángulo 9"/>
          <p:cNvSpPr/>
          <p:nvPr/>
        </p:nvSpPr>
        <p:spPr>
          <a:xfrm>
            <a:off x="1628774" y="440953"/>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MISIÓN DEL NEGOCIO</a:t>
            </a:r>
            <a:endParaRPr lang="es-EC" sz="4400" dirty="0"/>
          </a:p>
        </p:txBody>
      </p:sp>
    </p:spTree>
    <p:extLst>
      <p:ext uri="{BB962C8B-B14F-4D97-AF65-F5344CB8AC3E}">
        <p14:creationId xmlns:p14="http://schemas.microsoft.com/office/powerpoint/2010/main" val="37406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228600" y="9258300"/>
            <a:ext cx="19171301" cy="0"/>
          </a:xfrm>
          <a:prstGeom prst="line">
            <a:avLst/>
          </a:prstGeom>
          <a:ln w="19050" cap="flat">
            <a:solidFill>
              <a:srgbClr val="6A402B"/>
            </a:solidFill>
            <a:prstDash val="solid"/>
            <a:headEnd type="none" w="sm" len="sm"/>
            <a:tailEnd type="none" w="sm" len="sm"/>
          </a:ln>
        </p:spPr>
      </p:sp>
      <p:sp>
        <p:nvSpPr>
          <p:cNvPr id="7" name="Rectángulo 6"/>
          <p:cNvSpPr/>
          <p:nvPr/>
        </p:nvSpPr>
        <p:spPr>
          <a:xfrm>
            <a:off x="1295400" y="1223094"/>
            <a:ext cx="15621000" cy="7478970"/>
          </a:xfrm>
          <a:prstGeom prst="rect">
            <a:avLst/>
          </a:prstGeom>
        </p:spPr>
        <p:txBody>
          <a:bodyPr wrap="square">
            <a:spAutoFit/>
          </a:bodyPr>
          <a:lstStyle/>
          <a:p>
            <a:r>
              <a:rPr lang="es-ES" sz="4000" dirty="0"/>
              <a:t>La Visión es una imagen futura, un ideal con el que se sueña alcanzar en el corto plazo. Es lo que esperamos que sea nuestro negocio en el futuro inmediato. (Visualicémoslo en un futuro cercano). </a:t>
            </a:r>
            <a:endParaRPr lang="es-ES" sz="4000" dirty="0" smtClean="0"/>
          </a:p>
          <a:p>
            <a:endParaRPr lang="es-ES" sz="4000" dirty="0"/>
          </a:p>
          <a:p>
            <a:r>
              <a:rPr lang="es-ES" sz="4000" dirty="0"/>
              <a:t>La visión debe dar respuesta a algunos elementos esenciales del negocio, los cuales se puede logar analizando y respondiendo entre otras a las siguientes preguntas: </a:t>
            </a:r>
            <a:endParaRPr lang="es-ES" sz="4000" dirty="0" smtClean="0"/>
          </a:p>
          <a:p>
            <a:endParaRPr lang="es-ES" sz="4000" dirty="0"/>
          </a:p>
          <a:p>
            <a:r>
              <a:rPr lang="es-ES" sz="4000" dirty="0" smtClean="0"/>
              <a:t>¿</a:t>
            </a:r>
            <a:r>
              <a:rPr lang="es-ES" sz="4000" dirty="0"/>
              <a:t>Cuál es la imagen deseada de nuestro negocio? </a:t>
            </a:r>
          </a:p>
          <a:p>
            <a:r>
              <a:rPr lang="es-ES" sz="4000" dirty="0" smtClean="0"/>
              <a:t>¿</a:t>
            </a:r>
            <a:r>
              <a:rPr lang="es-ES" sz="4000" dirty="0"/>
              <a:t>Cómo seremos en el futuro? </a:t>
            </a:r>
          </a:p>
          <a:p>
            <a:r>
              <a:rPr lang="es-ES" sz="4000" dirty="0" smtClean="0"/>
              <a:t>¿</a:t>
            </a:r>
            <a:r>
              <a:rPr lang="es-ES" sz="4000" dirty="0"/>
              <a:t>Qué haremos en el futuro? </a:t>
            </a:r>
          </a:p>
          <a:p>
            <a:r>
              <a:rPr lang="es-ES" sz="4000" dirty="0" smtClean="0"/>
              <a:t>¿</a:t>
            </a:r>
            <a:r>
              <a:rPr lang="es-ES" sz="4000" dirty="0"/>
              <a:t>Qué actividades desarrollaremos en el futuro? </a:t>
            </a:r>
          </a:p>
        </p:txBody>
      </p:sp>
      <p:sp>
        <p:nvSpPr>
          <p:cNvPr id="10" name="Rectángulo 9"/>
          <p:cNvSpPr/>
          <p:nvPr/>
        </p:nvSpPr>
        <p:spPr>
          <a:xfrm>
            <a:off x="1628774" y="440953"/>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VISIÓN DEL NEGOCIO</a:t>
            </a:r>
            <a:endParaRPr lang="es-EC" sz="4400" dirty="0"/>
          </a:p>
        </p:txBody>
      </p:sp>
    </p:spTree>
    <p:extLst>
      <p:ext uri="{BB962C8B-B14F-4D97-AF65-F5344CB8AC3E}">
        <p14:creationId xmlns:p14="http://schemas.microsoft.com/office/powerpoint/2010/main" val="2815498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228600" y="9258300"/>
            <a:ext cx="19171301" cy="0"/>
          </a:xfrm>
          <a:prstGeom prst="line">
            <a:avLst/>
          </a:prstGeom>
          <a:ln w="19050" cap="flat">
            <a:solidFill>
              <a:srgbClr val="6A402B"/>
            </a:solidFill>
            <a:prstDash val="solid"/>
            <a:headEnd type="none" w="sm" len="sm"/>
            <a:tailEnd type="none" w="sm" len="sm"/>
          </a:ln>
        </p:spPr>
      </p:sp>
      <p:sp>
        <p:nvSpPr>
          <p:cNvPr id="7" name="Rectángulo 6"/>
          <p:cNvSpPr/>
          <p:nvPr/>
        </p:nvSpPr>
        <p:spPr>
          <a:xfrm>
            <a:off x="1295400" y="1223094"/>
            <a:ext cx="15621000" cy="3785652"/>
          </a:xfrm>
          <a:prstGeom prst="rect">
            <a:avLst/>
          </a:prstGeom>
        </p:spPr>
        <p:txBody>
          <a:bodyPr wrap="square">
            <a:spAutoFit/>
          </a:bodyPr>
          <a:lstStyle/>
          <a:p>
            <a:r>
              <a:rPr lang="es-ES" sz="4000" dirty="0"/>
              <a:t>La estructura organizacional indica los puestos o áreas de trabajo que tiene el negocio y las personas encargadas de cada uno de ellos. </a:t>
            </a:r>
          </a:p>
          <a:p>
            <a:r>
              <a:rPr lang="es-ES" sz="4000" dirty="0"/>
              <a:t>También llamado: organigrama, es la herramienta gráfica que permite visualizar las relaciones de supervisión, dependencia y flujo de información que existen dentro de tu negocio, así como también las diferentes líneas de mando y autoridad que se dan en la empresa. </a:t>
            </a:r>
          </a:p>
        </p:txBody>
      </p:sp>
      <p:sp>
        <p:nvSpPr>
          <p:cNvPr id="10" name="Rectángulo 9"/>
          <p:cNvSpPr/>
          <p:nvPr/>
        </p:nvSpPr>
        <p:spPr>
          <a:xfrm>
            <a:off x="1628774" y="440953"/>
            <a:ext cx="15621000" cy="769441"/>
          </a:xfrm>
          <a:prstGeom prst="rect">
            <a:avLst/>
          </a:prstGeom>
        </p:spPr>
        <p:txBody>
          <a:bodyPr wrap="square">
            <a:spAutoFit/>
          </a:bodyPr>
          <a:lstStyle/>
          <a:p>
            <a:pPr algn="ctr"/>
            <a:r>
              <a:rPr lang="es-ES" sz="4400" dirty="0" smtClean="0">
                <a:solidFill>
                  <a:srgbClr val="000000"/>
                </a:solidFill>
                <a:latin typeface="Lucida Sans Unicode" panose="020B0602030504020204" pitchFamily="34" charset="0"/>
              </a:rPr>
              <a:t>ESTRUCTURA ORGANIZACIONAL</a:t>
            </a:r>
            <a:endParaRPr lang="es-EC" sz="4400" dirty="0"/>
          </a:p>
        </p:txBody>
      </p:sp>
      <p:pic>
        <p:nvPicPr>
          <p:cNvPr id="1026" name="Picture 2" descr="Ejemplos de organigramas para tu restaurante — Poster POS"/>
          <p:cNvPicPr>
            <a:picLocks noChangeAspect="1" noChangeArrowheads="1"/>
          </p:cNvPicPr>
          <p:nvPr/>
        </p:nvPicPr>
        <p:blipFill rotWithShape="1">
          <a:blip r:embed="rId2">
            <a:extLst>
              <a:ext uri="{28A0092B-C50C-407E-A947-70E740481C1C}">
                <a14:useLocalDpi xmlns:a14="http://schemas.microsoft.com/office/drawing/2010/main" val="0"/>
              </a:ext>
            </a:extLst>
          </a:blip>
          <a:srcRect l="7639" t="5591" r="11115" b="16798"/>
          <a:stretch/>
        </p:blipFill>
        <p:spPr bwMode="auto">
          <a:xfrm>
            <a:off x="3581400" y="5057113"/>
            <a:ext cx="11610349" cy="522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56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1323439"/>
          </a:xfrm>
          <a:prstGeom prst="rect">
            <a:avLst/>
          </a:prstGeom>
        </p:spPr>
        <p:txBody>
          <a:bodyPr wrap="square">
            <a:spAutoFit/>
          </a:bodyPr>
          <a:lstStyle/>
          <a:p>
            <a:pPr algn="ctr"/>
            <a:r>
              <a:rPr lang="es-ES" sz="8000" dirty="0" smtClean="0"/>
              <a:t>TRABAJO EN CLASE</a:t>
            </a:r>
            <a:endParaRPr lang="es-ES" sz="8000" dirty="0"/>
          </a:p>
        </p:txBody>
      </p:sp>
      <p:pic>
        <p:nvPicPr>
          <p:cNvPr id="6146" name="Picture 2" descr="Kevin James cuenta como fue el origen del meme que da vueltas por todos  lados en lo de Jimmy Fallon 👌, Seguime @patotecuenta 👈, #kevinjames  #adamsandler #jimmyfallon #thetonightsho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161" y="1674296"/>
            <a:ext cx="4824972" cy="858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65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8" name="TextBox 6"/>
          <p:cNvSpPr txBox="1"/>
          <p:nvPr/>
        </p:nvSpPr>
        <p:spPr>
          <a:xfrm>
            <a:off x="1373427" y="266700"/>
            <a:ext cx="15522093" cy="1015663"/>
          </a:xfrm>
          <a:prstGeom prst="rect">
            <a:avLst/>
          </a:prstGeom>
        </p:spPr>
        <p:txBody>
          <a:bodyPr wrap="square" lIns="0" tIns="0" rIns="0" bIns="0" rtlCol="0" anchor="t">
            <a:spAutoFit/>
          </a:bodyPr>
          <a:lstStyle/>
          <a:p>
            <a:pPr fontAlgn="base"/>
            <a:r>
              <a:rPr lang="es-ES" sz="6600" dirty="0"/>
              <a:t>¿Qué es un </a:t>
            </a:r>
            <a:r>
              <a:rPr lang="es-ES" sz="6600" dirty="0" smtClean="0"/>
              <a:t>Plan de Negocio?</a:t>
            </a:r>
            <a:endParaRPr lang="es-ES" sz="6600" dirty="0"/>
          </a:p>
        </p:txBody>
      </p:sp>
      <p:sp>
        <p:nvSpPr>
          <p:cNvPr id="9" name="TextBox 6"/>
          <p:cNvSpPr txBox="1"/>
          <p:nvPr/>
        </p:nvSpPr>
        <p:spPr>
          <a:xfrm>
            <a:off x="1373427" y="1485900"/>
            <a:ext cx="15876348" cy="2769989"/>
          </a:xfrm>
          <a:prstGeom prst="rect">
            <a:avLst/>
          </a:prstGeom>
        </p:spPr>
        <p:txBody>
          <a:bodyPr wrap="square" lIns="0" tIns="0" rIns="0" bIns="0" rtlCol="0" anchor="t">
            <a:spAutoFit/>
          </a:bodyPr>
          <a:lstStyle/>
          <a:p>
            <a:r>
              <a:rPr lang="es-ES" sz="3600" dirty="0"/>
              <a:t>El Plan de Negocios permite determinar si una idea de negocio puede llegar a ser un buen negocio, proporciona la información necesaria para la puesta en marcha del proyecto futuro. Las buenas ideas convertidas en buenos planes de negocios, generarán mejores negocios, y serán el fundamento para iniciar empresas más competitivas, rentables y generadoras de empleo y de desarrollo en la región. </a:t>
            </a:r>
            <a:endParaRPr lang="es-ES" sz="19900" dirty="0"/>
          </a:p>
        </p:txBody>
      </p:sp>
      <p:pic>
        <p:nvPicPr>
          <p:cNvPr id="1026" name="Picture 2" descr="Piensa comenzar un negocio? Cinco cosas que debe consider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459426"/>
            <a:ext cx="9857190" cy="601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4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419100"/>
            <a:ext cx="15876348" cy="3385542"/>
          </a:xfrm>
          <a:prstGeom prst="rect">
            <a:avLst/>
          </a:prstGeom>
        </p:spPr>
        <p:txBody>
          <a:bodyPr wrap="square" lIns="0" tIns="0" rIns="0" bIns="0" rtlCol="0" anchor="t">
            <a:spAutoFit/>
          </a:bodyPr>
          <a:lstStyle/>
          <a:p>
            <a:r>
              <a:rPr lang="es-ES" sz="4400" dirty="0" smtClean="0"/>
              <a:t>Es una </a:t>
            </a:r>
            <a:r>
              <a:rPr lang="es-ES" sz="4400" dirty="0"/>
              <a:t>guía orientadora que contiene los diferentes pasos a seguir para iniciar nuestro negocio y desarrollarlo con éxito. Le sirve a nuestro emprendimiento para obtener los recursos de las diferentes instituciones, entidades u organismos que facilitan o permiten el acceso a ellos. </a:t>
            </a:r>
            <a:endParaRPr lang="es-ES" sz="148100" dirty="0"/>
          </a:p>
        </p:txBody>
      </p:sp>
      <p:pic>
        <p:nvPicPr>
          <p:cNvPr id="2050" name="Picture 2" descr="Modelos de negocio: definición, tipos y cómo crearlo - ISDI Españ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916246"/>
            <a:ext cx="9556131" cy="637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9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9" name="TextBox 6"/>
          <p:cNvSpPr txBox="1"/>
          <p:nvPr/>
        </p:nvSpPr>
        <p:spPr>
          <a:xfrm>
            <a:off x="1313095" y="190500"/>
            <a:ext cx="15876348" cy="1107996"/>
          </a:xfrm>
          <a:prstGeom prst="rect">
            <a:avLst/>
          </a:prstGeom>
        </p:spPr>
        <p:txBody>
          <a:bodyPr wrap="square" lIns="0" tIns="0" rIns="0" bIns="0" rtlCol="0" anchor="t">
            <a:spAutoFit/>
          </a:bodyPr>
          <a:lstStyle/>
          <a:p>
            <a:pPr fontAlgn="base"/>
            <a:r>
              <a:rPr lang="en-US" sz="7200" b="1" dirty="0" err="1" smtClean="0"/>
              <a:t>Identificación</a:t>
            </a:r>
            <a:r>
              <a:rPr lang="en-US" sz="7200" b="1" dirty="0" smtClean="0"/>
              <a:t> de la Idea de </a:t>
            </a:r>
            <a:r>
              <a:rPr lang="en-US" sz="7200" b="1" dirty="0" err="1" smtClean="0"/>
              <a:t>Negocio</a:t>
            </a:r>
            <a:endParaRPr lang="en-US" sz="7200" b="1" dirty="0"/>
          </a:p>
        </p:txBody>
      </p:sp>
      <p:sp>
        <p:nvSpPr>
          <p:cNvPr id="7" name="Rectángulo 6"/>
          <p:cNvSpPr/>
          <p:nvPr/>
        </p:nvSpPr>
        <p:spPr>
          <a:xfrm>
            <a:off x="1313095" y="1333500"/>
            <a:ext cx="14765105" cy="3785652"/>
          </a:xfrm>
          <a:prstGeom prst="rect">
            <a:avLst/>
          </a:prstGeom>
        </p:spPr>
        <p:txBody>
          <a:bodyPr wrap="square">
            <a:spAutoFit/>
          </a:bodyPr>
          <a:lstStyle/>
          <a:p>
            <a:r>
              <a:rPr lang="es-ES" sz="4000" dirty="0"/>
              <a:t>Una idea de negocio debe cumplir como mínimo dos requisitos básicos: </a:t>
            </a:r>
            <a:endParaRPr lang="es-ES" sz="4000" dirty="0" smtClean="0"/>
          </a:p>
          <a:p>
            <a:endParaRPr lang="es-ES" sz="4000" dirty="0"/>
          </a:p>
          <a:p>
            <a:r>
              <a:rPr lang="es-ES" sz="4000" dirty="0"/>
              <a:t>1. Cubrir las necesidades de los clientes, brindándoles satisfactoriamente lo que desean o necesiten. </a:t>
            </a:r>
          </a:p>
          <a:p>
            <a:r>
              <a:rPr lang="es-ES" sz="4000" dirty="0"/>
              <a:t>2. Cubrir tus expectativas de las utilidades del negocio. </a:t>
            </a:r>
            <a:endParaRPr lang="es-ES" sz="4000" dirty="0" smtClean="0"/>
          </a:p>
        </p:txBody>
      </p:sp>
      <p:pic>
        <p:nvPicPr>
          <p:cNvPr id="3074" name="Picture 2" descr="Cómo ejecutar mi idea de negocio - Top-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294942"/>
            <a:ext cx="8885321" cy="499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8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952500"/>
            <a:ext cx="14765105" cy="7478970"/>
          </a:xfrm>
          <a:prstGeom prst="rect">
            <a:avLst/>
          </a:prstGeom>
        </p:spPr>
        <p:txBody>
          <a:bodyPr wrap="square">
            <a:spAutoFit/>
          </a:bodyPr>
          <a:lstStyle/>
          <a:p>
            <a:r>
              <a:rPr lang="es-EC" sz="4800" dirty="0" smtClean="0"/>
              <a:t>Un aspecto clave para identificar una idea de negocio es contar con respuestas para preguntas como:</a:t>
            </a:r>
          </a:p>
          <a:p>
            <a:endParaRPr lang="es-EC" sz="4800" dirty="0"/>
          </a:p>
          <a:p>
            <a:r>
              <a:rPr lang="es-ES" sz="4800" dirty="0"/>
              <a:t>¿</a:t>
            </a:r>
            <a:r>
              <a:rPr lang="es-ES" sz="4800" dirty="0" smtClean="0"/>
              <a:t>Qué sé hacer yo?</a:t>
            </a:r>
          </a:p>
          <a:p>
            <a:r>
              <a:rPr lang="es-ES" sz="4800" dirty="0" smtClean="0"/>
              <a:t>¿</a:t>
            </a:r>
            <a:r>
              <a:rPr lang="es-ES" sz="4800" dirty="0"/>
              <a:t>Qué </a:t>
            </a:r>
            <a:r>
              <a:rPr lang="es-ES" sz="4800" dirty="0" smtClean="0"/>
              <a:t>puedo hacer </a:t>
            </a:r>
            <a:r>
              <a:rPr lang="es-ES" sz="4800" dirty="0"/>
              <a:t>mejor </a:t>
            </a:r>
            <a:r>
              <a:rPr lang="es-ES" sz="4800" dirty="0" smtClean="0"/>
              <a:t>que otros?</a:t>
            </a:r>
          </a:p>
          <a:p>
            <a:r>
              <a:rPr lang="es-ES" sz="4800" dirty="0" smtClean="0"/>
              <a:t>¿</a:t>
            </a:r>
            <a:r>
              <a:rPr lang="es-ES" sz="4800" dirty="0"/>
              <a:t>Qué falta por hacer?</a:t>
            </a:r>
          </a:p>
          <a:p>
            <a:endParaRPr lang="es-ES" sz="4800" dirty="0" smtClean="0"/>
          </a:p>
          <a:p>
            <a:r>
              <a:rPr lang="es-ES" sz="4800" dirty="0" smtClean="0"/>
              <a:t>Es decir, significa evaluar, también, las habilidades que tienes y los recursos disponibles para poder llevar a cabo tu idea de negocio</a:t>
            </a:r>
            <a:r>
              <a:rPr lang="es-ES" sz="4800" dirty="0"/>
              <a:t>.</a:t>
            </a:r>
            <a:endParaRPr lang="es-EC" sz="11500" dirty="0">
              <a:latin typeface="+mj-lt"/>
            </a:endParaRPr>
          </a:p>
        </p:txBody>
      </p:sp>
    </p:spTree>
    <p:extLst>
      <p:ext uri="{BB962C8B-B14F-4D97-AF65-F5344CB8AC3E}">
        <p14:creationId xmlns:p14="http://schemas.microsoft.com/office/powerpoint/2010/main" val="237100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190500"/>
            <a:ext cx="14765105" cy="5632311"/>
          </a:xfrm>
          <a:prstGeom prst="rect">
            <a:avLst/>
          </a:prstGeom>
        </p:spPr>
        <p:txBody>
          <a:bodyPr wrap="square">
            <a:spAutoFit/>
          </a:bodyPr>
          <a:lstStyle/>
          <a:p>
            <a:r>
              <a:rPr lang="es-EC" sz="4000" dirty="0" smtClean="0"/>
              <a:t>Para conocer las necesidades del mercado es recomendable que realices un estudio de mercado que te permita identificar  todas las características de tus clientes potenciales.</a:t>
            </a:r>
          </a:p>
          <a:p>
            <a:endParaRPr lang="es-EC" sz="4000" dirty="0"/>
          </a:p>
          <a:p>
            <a:r>
              <a:rPr lang="es-ES" sz="4000" dirty="0"/>
              <a:t>a) ¿Qué tipo de producto o servicio venderá tu negocio que satisfaga satisfactoriamente esa necesidad? </a:t>
            </a:r>
          </a:p>
          <a:p>
            <a:endParaRPr lang="es-EC" sz="4000" dirty="0"/>
          </a:p>
          <a:p>
            <a:r>
              <a:rPr lang="es-ES" sz="4000" dirty="0" smtClean="0"/>
              <a:t>b</a:t>
            </a:r>
            <a:r>
              <a:rPr lang="es-ES" sz="4000" dirty="0"/>
              <a:t>) ¿A quién le venderás en tu negocio? ¿Cómo son las personas que tienen esa necesidad? ¿Quiénes son esas personas? </a:t>
            </a:r>
          </a:p>
        </p:txBody>
      </p:sp>
      <p:pic>
        <p:nvPicPr>
          <p:cNvPr id="4098" name="Picture 2" descr="Modelo de negocio: Razones para adaptarte a un mundo cambiante - Blog NEU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822811"/>
            <a:ext cx="9048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8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8894743"/>
          </a:xfrm>
          <a:prstGeom prst="rect">
            <a:avLst/>
          </a:prstGeom>
        </p:spPr>
        <p:txBody>
          <a:bodyPr wrap="square">
            <a:spAutoFit/>
          </a:bodyPr>
          <a:lstStyle/>
          <a:p>
            <a:r>
              <a:rPr lang="es-ES" sz="4400" dirty="0"/>
              <a:t>Es importante describir claramente quiénes serán tus clientes, cómo serán sus gustos y preferencias, cuál es su edad, sexo, nivel de ingresos, condición laboral; asimismo, el perfil del cliente potencial</a:t>
            </a:r>
            <a:r>
              <a:rPr lang="es-ES" sz="4400" dirty="0" smtClean="0"/>
              <a:t>. </a:t>
            </a:r>
          </a:p>
          <a:p>
            <a:endParaRPr lang="es-ES" sz="4400" dirty="0"/>
          </a:p>
          <a:p>
            <a:r>
              <a:rPr lang="es-ES" sz="4400" i="1" dirty="0"/>
              <a:t>“Pedro Juan es un ejecutivo de Ventas, que trabaja para una compañía que comercializa vehículos,…él dice que siempre necesita usar ropa formal para la oficina y demás áreas comerciales y de ventas. La compañía le brinda uniformes que son todos de talla estándar, pero él es un hombre muy delgado. Por ello tengo que buscar en otro lugar; lamentablemente existen muy pocos lugares que fabriquen uniformes sobre medida”. </a:t>
            </a:r>
            <a:endParaRPr lang="es-ES" sz="4400" dirty="0"/>
          </a:p>
        </p:txBody>
      </p:sp>
    </p:spTree>
    <p:extLst>
      <p:ext uri="{BB962C8B-B14F-4D97-AF65-F5344CB8AC3E}">
        <p14:creationId xmlns:p14="http://schemas.microsoft.com/office/powerpoint/2010/main" val="40073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4DD"/>
        </a:solidFill>
        <a:effectLst/>
      </p:bgPr>
    </p:bg>
    <p:spTree>
      <p:nvGrpSpPr>
        <p:cNvPr id="1" name=""/>
        <p:cNvGrpSpPr/>
        <p:nvPr/>
      </p:nvGrpSpPr>
      <p:grpSpPr>
        <a:xfrm>
          <a:off x="0" y="0"/>
          <a:ext cx="0" cy="0"/>
          <a:chOff x="0" y="0"/>
          <a:chExt cx="0" cy="0"/>
        </a:xfrm>
      </p:grpSpPr>
      <p:sp>
        <p:nvSpPr>
          <p:cNvPr id="2" name="AutoShape 2"/>
          <p:cNvSpPr/>
          <p:nvPr/>
        </p:nvSpPr>
        <p:spPr>
          <a:xfrm rot="5400000">
            <a:off x="-8566475" y="3610608"/>
            <a:ext cx="19171301" cy="0"/>
          </a:xfrm>
          <a:prstGeom prst="line">
            <a:avLst/>
          </a:prstGeom>
          <a:ln w="19050" cap="flat">
            <a:solidFill>
              <a:srgbClr val="6A402B"/>
            </a:solidFill>
            <a:prstDash val="solid"/>
            <a:headEnd type="none" w="sm" len="sm"/>
            <a:tailEnd type="none" w="sm" len="sm"/>
          </a:ln>
        </p:spPr>
      </p:sp>
      <p:sp>
        <p:nvSpPr>
          <p:cNvPr id="3" name="AutoShape 3"/>
          <p:cNvSpPr/>
          <p:nvPr/>
        </p:nvSpPr>
        <p:spPr>
          <a:xfrm rot="5400000">
            <a:off x="7664125" y="3610608"/>
            <a:ext cx="19171301" cy="0"/>
          </a:xfrm>
          <a:prstGeom prst="line">
            <a:avLst/>
          </a:prstGeom>
          <a:ln w="19050" cap="flat">
            <a:solidFill>
              <a:srgbClr val="6A402B"/>
            </a:solidFill>
            <a:prstDash val="solid"/>
            <a:headEnd type="none" w="sm" len="sm"/>
            <a:tailEnd type="none" w="sm" len="sm"/>
          </a:ln>
        </p:spPr>
      </p:sp>
      <p:sp>
        <p:nvSpPr>
          <p:cNvPr id="4" name="AutoShape 4"/>
          <p:cNvSpPr/>
          <p:nvPr/>
        </p:nvSpPr>
        <p:spPr>
          <a:xfrm>
            <a:off x="-334381" y="9239250"/>
            <a:ext cx="19171301" cy="0"/>
          </a:xfrm>
          <a:prstGeom prst="line">
            <a:avLst/>
          </a:prstGeom>
          <a:ln w="19050" cap="flat">
            <a:solidFill>
              <a:srgbClr val="6A402B"/>
            </a:solidFill>
            <a:prstDash val="solid"/>
            <a:headEnd type="none" w="sm" len="sm"/>
            <a:tailEnd type="none" w="sm" len="sm"/>
          </a:ln>
        </p:spPr>
      </p:sp>
      <p:sp>
        <p:nvSpPr>
          <p:cNvPr id="5" name="Rectángulo 4"/>
          <p:cNvSpPr/>
          <p:nvPr/>
        </p:nvSpPr>
        <p:spPr>
          <a:xfrm>
            <a:off x="1313095" y="363557"/>
            <a:ext cx="14765105" cy="769441"/>
          </a:xfrm>
          <a:prstGeom prst="rect">
            <a:avLst/>
          </a:prstGeom>
        </p:spPr>
        <p:txBody>
          <a:bodyPr wrap="square">
            <a:spAutoFit/>
          </a:bodyPr>
          <a:lstStyle/>
          <a:p>
            <a:r>
              <a:rPr lang="es-ES" sz="4400" dirty="0" smtClean="0"/>
              <a:t>Generación de Ideas de Negocios</a:t>
            </a:r>
            <a:endParaRPr lang="es-ES" sz="4400" dirty="0"/>
          </a:p>
        </p:txBody>
      </p:sp>
      <p:sp>
        <p:nvSpPr>
          <p:cNvPr id="6" name="Rectángulo 5"/>
          <p:cNvSpPr/>
          <p:nvPr/>
        </p:nvSpPr>
        <p:spPr>
          <a:xfrm>
            <a:off x="1313095" y="1711118"/>
            <a:ext cx="14765105" cy="3477875"/>
          </a:xfrm>
          <a:prstGeom prst="rect">
            <a:avLst/>
          </a:prstGeom>
        </p:spPr>
        <p:txBody>
          <a:bodyPr wrap="square">
            <a:spAutoFit/>
          </a:bodyPr>
          <a:lstStyle/>
          <a:p>
            <a:r>
              <a:rPr lang="es-ES" sz="4400" dirty="0" smtClean="0"/>
              <a:t>Lluvia de Ideas</a:t>
            </a:r>
          </a:p>
          <a:p>
            <a:endParaRPr lang="es-ES" sz="4400" dirty="0" smtClean="0"/>
          </a:p>
          <a:p>
            <a:r>
              <a:rPr lang="es-ES" sz="4400" dirty="0" smtClean="0"/>
              <a:t>Activa </a:t>
            </a:r>
            <a:r>
              <a:rPr lang="es-ES" sz="4400" dirty="0"/>
              <a:t>y despierta ampliamente tu imaginación y tu creatividad con este método, el cual consiste en registrar </a:t>
            </a:r>
            <a:r>
              <a:rPr lang="es-ES" sz="4400" dirty="0" smtClean="0"/>
              <a:t>todas </a:t>
            </a:r>
            <a:r>
              <a:rPr lang="es-ES" sz="4400" dirty="0"/>
              <a:t>y cada una de las ideas que lleguen a tu mente. </a:t>
            </a:r>
          </a:p>
        </p:txBody>
      </p:sp>
      <p:pic>
        <p:nvPicPr>
          <p:cNvPr id="5122" name="Picture 2" descr="Lluvia de ideas, ejemplos para empresas - Universidad Americana de Euro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268" y="5391799"/>
            <a:ext cx="14309043" cy="489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31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TotalTime>
  <Words>1221</Words>
  <Application>Microsoft Office PowerPoint</Application>
  <PresentationFormat>Personalizado</PresentationFormat>
  <Paragraphs>96</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Anonymous Pro Bold</vt:lpstr>
      <vt:lpstr>Arial</vt:lpstr>
      <vt:lpstr>Anton</vt:lpstr>
      <vt:lpstr>Lucida Sans Unicode</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Sobre Emprendimiento y Negocio Minimalista Estética Neutral Beige Marrón Crema</dc:title>
  <dc:creator>Lenovo</dc:creator>
  <cp:lastModifiedBy>Degsi</cp:lastModifiedBy>
  <cp:revision>27</cp:revision>
  <dcterms:created xsi:type="dcterms:W3CDTF">2006-08-16T00:00:00Z</dcterms:created>
  <dcterms:modified xsi:type="dcterms:W3CDTF">2025-06-07T00:54:53Z</dcterms:modified>
  <dc:identifier>DAGUPBZoYBY</dc:identifier>
</cp:coreProperties>
</file>