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72" r:id="rId4"/>
    <p:sldId id="273" r:id="rId5"/>
    <p:sldId id="274" r:id="rId6"/>
    <p:sldId id="275" r:id="rId7"/>
    <p:sldId id="276" r:id="rId8"/>
    <p:sldId id="277" r:id="rId9"/>
    <p:sldId id="278" r:id="rId10"/>
    <p:sldId id="28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30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46C117F-5CCF-4837-BE5F-2B92066CAFAF}"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4EB90BD-B6CE-46B7-997F-7313B992CCDC}"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DB9D11F-B188-461D-B23F-39381795C052}"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2E6D8D9-55A2-4063-B0F3-121F44549695}"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D4B24536-994D-4021-A283-9F449C0DB509}" type="datetimeFigureOut">
              <a:rPr lang="en-US" dirty="0"/>
              <a:t>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3CBBBB78-C96F-47B7-AB17-D852CA960AC9}" type="datetimeFigureOut">
              <a:rPr lang="en-US" dirty="0"/>
              <a:t>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1/9/2023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30578ACC-22D6-47C1-A373-4FD133E34F3C}"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331444B-B92B-4E27-8C94-BB93EAF5CB18}"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63EFA5E-FA76-400D-B3DC-F0BA90E6D107}"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1/9/2023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COMUNICACIÓN ORAL Y ESCRITA</a:t>
            </a:r>
            <a:endParaRPr lang="en-US" dirty="0"/>
          </a:p>
        </p:txBody>
      </p:sp>
      <p:sp>
        <p:nvSpPr>
          <p:cNvPr id="3" name="Subtítulo 2"/>
          <p:cNvSpPr>
            <a:spLocks noGrp="1"/>
          </p:cNvSpPr>
          <p:nvPr>
            <p:ph type="subTitle" idx="1"/>
          </p:nvPr>
        </p:nvSpPr>
        <p:spPr/>
        <p:txBody>
          <a:bodyPr/>
          <a:lstStyle/>
          <a:p>
            <a:r>
              <a:rPr lang="es-MX" dirty="0" smtClean="0"/>
              <a:t>LCDO. DEGSI MENDOZA</a:t>
            </a:r>
            <a:endParaRPr lang="en-US" dirty="0"/>
          </a:p>
        </p:txBody>
      </p:sp>
    </p:spTree>
    <p:extLst>
      <p:ext uri="{BB962C8B-B14F-4D97-AF65-F5344CB8AC3E}">
        <p14:creationId xmlns:p14="http://schemas.microsoft.com/office/powerpoint/2010/main" val="2360874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6446" y="127072"/>
            <a:ext cx="5263279" cy="6521377"/>
          </a:xfrm>
        </p:spPr>
        <p:txBody>
          <a:bodyPr/>
          <a:lstStyle/>
          <a:p>
            <a:endParaRPr lang="en-US" sz="3200" dirty="0"/>
          </a:p>
          <a:p>
            <a:r>
              <a:rPr lang="es-ES" sz="3200" i="1" dirty="0"/>
              <a:t>Textos de entretenimiento: </a:t>
            </a:r>
            <a:r>
              <a:rPr lang="es-ES" sz="3200" dirty="0"/>
              <a:t>Estos textos no suelen tener mucha importancia, sino que son escritos con la finalidad de que el receptor pueda pasar un buen tiempo sin necesidad de obtener nueva información. </a:t>
            </a:r>
          </a:p>
          <a:p>
            <a:endParaRPr lang="en-US" dirty="0"/>
          </a:p>
        </p:txBody>
      </p:sp>
      <p:pic>
        <p:nvPicPr>
          <p:cNvPr id="5122" name="Picture 2" descr="dragon ball manga goku ssj vs freezer | DRAGON BALL ESPAÑOL Amin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939" y="-449299"/>
            <a:ext cx="4873911" cy="7307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6826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TEXTO Y SUS CARACTERÍSTICAS</a:t>
            </a:r>
            <a:endParaRPr lang="en-US" dirty="0"/>
          </a:p>
        </p:txBody>
      </p:sp>
      <p:sp>
        <p:nvSpPr>
          <p:cNvPr id="3" name="Marcador de contenido 2"/>
          <p:cNvSpPr>
            <a:spLocks noGrp="1"/>
          </p:cNvSpPr>
          <p:nvPr>
            <p:ph idx="1"/>
          </p:nvPr>
        </p:nvSpPr>
        <p:spPr>
          <a:xfrm>
            <a:off x="356471" y="2289248"/>
            <a:ext cx="4710829" cy="3959152"/>
          </a:xfrm>
        </p:spPr>
        <p:txBody>
          <a:bodyPr/>
          <a:lstStyle/>
          <a:p>
            <a:r>
              <a:rPr lang="es-ES" b="1" i="1" dirty="0"/>
              <a:t>El texto </a:t>
            </a:r>
            <a:r>
              <a:rPr lang="es-ES" dirty="0"/>
              <a:t>es la unidad gramatical más amplia desde un punto de vista lingüístico, pero también es la unidad de lenguaje con carácter comunicativo más completa. El texto puede ser escrito y oral, al que también se le denomina </a:t>
            </a:r>
            <a:r>
              <a:rPr lang="es-ES" dirty="0" smtClean="0"/>
              <a:t>discurso.</a:t>
            </a:r>
            <a:endParaRPr lang="en-US" dirty="0"/>
          </a:p>
        </p:txBody>
      </p:sp>
      <p:pic>
        <p:nvPicPr>
          <p:cNvPr id="9218" name="Picture 2" descr="Definición de texto - Qué es, Significado y Concep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1076" y="1982824"/>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0768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err="1"/>
              <a:t>Características</a:t>
            </a:r>
            <a:r>
              <a:rPr lang="en-US" b="1" dirty="0"/>
              <a:t> del </a:t>
            </a:r>
            <a:r>
              <a:rPr lang="en-US" b="1" dirty="0" err="1"/>
              <a:t>texto</a:t>
            </a:r>
            <a:r>
              <a:rPr lang="en-US" b="1" dirty="0"/>
              <a:t> </a:t>
            </a:r>
            <a:endParaRPr lang="en-US" dirty="0"/>
          </a:p>
        </p:txBody>
      </p:sp>
      <p:sp>
        <p:nvSpPr>
          <p:cNvPr id="3" name="Marcador de contenido 2"/>
          <p:cNvSpPr>
            <a:spLocks noGrp="1"/>
          </p:cNvSpPr>
          <p:nvPr>
            <p:ph idx="1"/>
          </p:nvPr>
        </p:nvSpPr>
        <p:spPr>
          <a:xfrm>
            <a:off x="489820" y="2070172"/>
            <a:ext cx="10749679" cy="4406827"/>
          </a:xfrm>
        </p:spPr>
        <p:txBody>
          <a:bodyPr>
            <a:normAutofit lnSpcReduction="10000"/>
          </a:bodyPr>
          <a:lstStyle/>
          <a:p>
            <a:pPr marL="0" indent="0">
              <a:buNone/>
            </a:pPr>
            <a:r>
              <a:rPr lang="es-ES" sz="2800" dirty="0" smtClean="0"/>
              <a:t>1</a:t>
            </a:r>
            <a:r>
              <a:rPr lang="es-ES" sz="2800" dirty="0"/>
              <a:t>. Una de las características del texto es el uso adecuado de la situación en que se produce y al medio por el que se trasmite. El emisor debe construir su mensaje pensando en las distintas circunstancias que rodean a la comunicación; la intención que persigue, la persona a la que se dirige, el canal por el que el mensaje se transmite </a:t>
            </a:r>
          </a:p>
          <a:p>
            <a:pPr marL="0" indent="0">
              <a:buNone/>
            </a:pPr>
            <a:r>
              <a:rPr lang="es-ES" sz="2800" dirty="0"/>
              <a:t>2. Otra de las características del texto es ser coherente de modo que no contenga información absurda, contradictoria o ajena al tema de que se trata. </a:t>
            </a:r>
          </a:p>
          <a:p>
            <a:pPr marL="0" indent="0">
              <a:buNone/>
            </a:pPr>
            <a:r>
              <a:rPr lang="es-ES" sz="2800" dirty="0"/>
              <a:t>3. Debe estar cohesionada, para que las distintas ideas y palabras estén ligadas entre si y el conjunto se perciba como una unidad </a:t>
            </a:r>
          </a:p>
          <a:p>
            <a:endParaRPr lang="en-US" dirty="0"/>
          </a:p>
        </p:txBody>
      </p:sp>
    </p:spTree>
    <p:extLst>
      <p:ext uri="{BB962C8B-B14F-4D97-AF65-F5344CB8AC3E}">
        <p14:creationId xmlns:p14="http://schemas.microsoft.com/office/powerpoint/2010/main" val="1435823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42196" y="746197"/>
            <a:ext cx="9854329" cy="5797477"/>
          </a:xfrm>
        </p:spPr>
        <p:txBody>
          <a:bodyPr>
            <a:normAutofit/>
          </a:bodyPr>
          <a:lstStyle/>
          <a:p>
            <a:pPr marL="0" indent="0">
              <a:buNone/>
            </a:pPr>
            <a:r>
              <a:rPr lang="es-ES" sz="2800" dirty="0"/>
              <a:t>El texto o conjunto de signos extraídos de un discurso que deben reunir algunos criterios de </a:t>
            </a:r>
            <a:r>
              <a:rPr lang="es-ES" sz="2800" dirty="0" err="1"/>
              <a:t>textualidad</a:t>
            </a:r>
            <a:r>
              <a:rPr lang="es-ES" sz="2800" dirty="0"/>
              <a:t>, las principales son cohesión, coherencia, significado, progresividad, intencionalidad y clausura o cierre: </a:t>
            </a:r>
            <a:endParaRPr lang="es-ES" sz="2800" dirty="0" smtClean="0"/>
          </a:p>
          <a:p>
            <a:endParaRPr lang="en-US" sz="2800" dirty="0"/>
          </a:p>
          <a:p>
            <a:r>
              <a:rPr lang="es-ES" sz="2800" dirty="0" smtClean="0"/>
              <a:t>Ser </a:t>
            </a:r>
            <a:r>
              <a:rPr lang="es-ES" sz="2800" dirty="0"/>
              <a:t>coherente es centrarse en un solo tema, de forma que las para contribuir a la creación de una idea global. </a:t>
            </a:r>
          </a:p>
          <a:p>
            <a:r>
              <a:rPr lang="es-ES" sz="2800" dirty="0" smtClean="0"/>
              <a:t>Tener </a:t>
            </a:r>
            <a:r>
              <a:rPr lang="es-ES" sz="2800" dirty="0"/>
              <a:t>cohesión, es relacionar las ideas entre sí. </a:t>
            </a:r>
          </a:p>
          <a:p>
            <a:r>
              <a:rPr lang="es-ES" sz="2800" dirty="0" smtClean="0"/>
              <a:t>Adecuación </a:t>
            </a:r>
            <a:r>
              <a:rPr lang="es-ES" sz="2800" dirty="0"/>
              <a:t>es utilizar un lenguaje comprensible para su lector. </a:t>
            </a:r>
          </a:p>
          <a:p>
            <a:r>
              <a:rPr lang="es-ES" sz="2800" dirty="0" smtClean="0"/>
              <a:t>Intención </a:t>
            </a:r>
            <a:r>
              <a:rPr lang="es-ES" sz="2800" dirty="0"/>
              <a:t>comunicativa, es querer decir algo a alguien y por tanto hacer uso de estrategias pertinentes para alcanzar eficacia y eficiencia comunicativa. </a:t>
            </a:r>
          </a:p>
          <a:p>
            <a:endParaRPr lang="en-US" dirty="0"/>
          </a:p>
        </p:txBody>
      </p:sp>
    </p:spTree>
    <p:extLst>
      <p:ext uri="{BB962C8B-B14F-4D97-AF65-F5344CB8AC3E}">
        <p14:creationId xmlns:p14="http://schemas.microsoft.com/office/powerpoint/2010/main" val="49832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fases o etapas de producción de un texto escrito son: </a:t>
            </a:r>
            <a:endParaRPr lang="en-US" dirty="0"/>
          </a:p>
        </p:txBody>
      </p:sp>
      <p:sp>
        <p:nvSpPr>
          <p:cNvPr id="3" name="Marcador de contenido 2"/>
          <p:cNvSpPr>
            <a:spLocks noGrp="1"/>
          </p:cNvSpPr>
          <p:nvPr>
            <p:ph idx="1"/>
          </p:nvPr>
        </p:nvSpPr>
        <p:spPr/>
        <p:txBody>
          <a:bodyPr>
            <a:normAutofit lnSpcReduction="10000"/>
          </a:bodyPr>
          <a:lstStyle/>
          <a:p>
            <a:r>
              <a:rPr lang="es-ES" sz="2800" i="1" dirty="0" smtClean="0"/>
              <a:t>Planificación</a:t>
            </a:r>
            <a:r>
              <a:rPr lang="es-ES" sz="2800" dirty="0"/>
              <a:t>: En este proceso de creación de los textos el emisor debe tratar de determinar el tema que desarrolla, recopilando la información acerca de ese tema </a:t>
            </a:r>
          </a:p>
          <a:p>
            <a:endParaRPr lang="en-US" sz="2800" dirty="0"/>
          </a:p>
          <a:p>
            <a:r>
              <a:rPr lang="es-ES" sz="2800" i="1" dirty="0" err="1" smtClean="0"/>
              <a:t>Textualización</a:t>
            </a:r>
            <a:r>
              <a:rPr lang="es-ES" sz="2800" dirty="0"/>
              <a:t>: En este proceso del texto el emisor debe tener la información que se obtuvo durante la planificación, elementos de la situación, hecho o circunstancia, la superestructura y las reglas. </a:t>
            </a:r>
          </a:p>
          <a:p>
            <a:endParaRPr lang="en-US" dirty="0"/>
          </a:p>
        </p:txBody>
      </p:sp>
    </p:spTree>
    <p:extLst>
      <p:ext uri="{BB962C8B-B14F-4D97-AF65-F5344CB8AC3E}">
        <p14:creationId xmlns:p14="http://schemas.microsoft.com/office/powerpoint/2010/main" val="696507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99346" y="1479623"/>
            <a:ext cx="9844804" cy="4740202"/>
          </a:xfrm>
        </p:spPr>
        <p:txBody>
          <a:bodyPr/>
          <a:lstStyle/>
          <a:p>
            <a:endParaRPr lang="en-US" sz="2800" dirty="0"/>
          </a:p>
          <a:p>
            <a:pPr marL="0" indent="0">
              <a:buNone/>
            </a:pPr>
            <a:r>
              <a:rPr lang="es-ES" sz="2800" i="1" dirty="0"/>
              <a:t>Revisió</a:t>
            </a:r>
            <a:r>
              <a:rPr lang="es-ES" sz="2800" dirty="0"/>
              <a:t>n: En este proceso se deben cumplir con los siguientes pasos: </a:t>
            </a:r>
          </a:p>
          <a:p>
            <a:pPr marL="0" indent="0">
              <a:buNone/>
            </a:pPr>
            <a:r>
              <a:rPr lang="es-ES" sz="2800" dirty="0"/>
              <a:t>1. Revisión: El emisor debe hacer una lectura crítica del texto como su fuera un lector </a:t>
            </a:r>
          </a:p>
          <a:p>
            <a:pPr marL="0" indent="0">
              <a:buNone/>
            </a:pPr>
            <a:r>
              <a:rPr lang="es-ES" sz="2800" dirty="0"/>
              <a:t>2. Reescritura: De la revisión el emisor debe mejorar el texto, corrigiendo lo que considere pertinente </a:t>
            </a:r>
          </a:p>
          <a:p>
            <a:pPr marL="0" indent="0">
              <a:buNone/>
            </a:pPr>
            <a:r>
              <a:rPr lang="es-ES" sz="2800" dirty="0"/>
              <a:t>3. Evaluación: El emisor debe evaluar su texto, es decir hacer una valoración del texto </a:t>
            </a:r>
          </a:p>
          <a:p>
            <a:endParaRPr lang="en-US" dirty="0"/>
          </a:p>
        </p:txBody>
      </p:sp>
    </p:spTree>
    <p:extLst>
      <p:ext uri="{BB962C8B-B14F-4D97-AF65-F5344CB8AC3E}">
        <p14:creationId xmlns:p14="http://schemas.microsoft.com/office/powerpoint/2010/main" val="613671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Tipologías</a:t>
            </a:r>
            <a:r>
              <a:rPr lang="en-US" dirty="0"/>
              <a:t> </a:t>
            </a:r>
            <a:r>
              <a:rPr lang="en-US" dirty="0" err="1"/>
              <a:t>textuales</a:t>
            </a:r>
            <a:r>
              <a:rPr lang="en-US" dirty="0"/>
              <a:t> </a:t>
            </a:r>
          </a:p>
        </p:txBody>
      </p:sp>
      <p:sp>
        <p:nvSpPr>
          <p:cNvPr id="3" name="Marcador de contenido 2"/>
          <p:cNvSpPr>
            <a:spLocks noGrp="1"/>
          </p:cNvSpPr>
          <p:nvPr>
            <p:ph idx="1"/>
          </p:nvPr>
        </p:nvSpPr>
        <p:spPr>
          <a:xfrm>
            <a:off x="204833" y="2048256"/>
            <a:ext cx="7759591" cy="4535424"/>
          </a:xfrm>
        </p:spPr>
        <p:txBody>
          <a:bodyPr/>
          <a:lstStyle/>
          <a:p>
            <a:pPr marL="0" indent="0">
              <a:buNone/>
            </a:pPr>
            <a:r>
              <a:rPr lang="es-ES" dirty="0"/>
              <a:t>Los textos se pueden clasificar de acuerdo al ámbito en el que se producen se puede hablar de textos periodísticos, publicitarios, científicos, atendiendo la intensión de quien desea comunicar, pero en general se pueden distinguir los siguientes tipos de textos: </a:t>
            </a:r>
          </a:p>
          <a:p>
            <a:r>
              <a:rPr lang="es-ES" dirty="0"/>
              <a:t>a) </a:t>
            </a:r>
            <a:r>
              <a:rPr lang="es-ES" i="1" dirty="0"/>
              <a:t>Texto científico y técnico: </a:t>
            </a:r>
            <a:r>
              <a:rPr lang="es-ES" dirty="0"/>
              <a:t>Sus cualidades son: la Objetividad (diluyendo la importancia del sujeto, destacando hechos y datos, determinando las circunstancias que acompañan a los procesos); la Universalidad; la Verificabilidad (mediante gráficos, fórmulas, símbolos); y la Claridad. </a:t>
            </a:r>
          </a:p>
          <a:p>
            <a:endParaRPr lang="en-U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64424" y="2857219"/>
            <a:ext cx="4086612" cy="1838227"/>
          </a:xfrm>
          <a:prstGeom prst="rect">
            <a:avLst/>
          </a:prstGeom>
        </p:spPr>
      </p:pic>
    </p:spTree>
    <p:extLst>
      <p:ext uri="{BB962C8B-B14F-4D97-AF65-F5344CB8AC3E}">
        <p14:creationId xmlns:p14="http://schemas.microsoft.com/office/powerpoint/2010/main" val="2368149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 y="398344"/>
            <a:ext cx="5212080" cy="6084751"/>
          </a:xfrm>
        </p:spPr>
        <p:txBody>
          <a:bodyPr/>
          <a:lstStyle/>
          <a:p>
            <a:endParaRPr lang="en-US" dirty="0"/>
          </a:p>
          <a:p>
            <a:r>
              <a:rPr lang="es-ES" i="1" dirty="0"/>
              <a:t>Textos periodísticos: </a:t>
            </a:r>
            <a:r>
              <a:rPr lang="es-ES" dirty="0"/>
              <a:t>El periódico tiene tres funciones: la información (debe ser fiable, de primera mano, suficientemente contrastada y expuesta directa y objetivamente); la formación (es el resultado de la interpretación de los sucesos, ya que el periódico enjuicia la realidad y crea una opinión independiente que hace que lo lean simpatizantes de la ideología que éste proclama); y el entretenimiento (se suelen publicar suplementos). </a:t>
            </a:r>
          </a:p>
          <a:p>
            <a:endParaRPr lang="en-US" dirty="0"/>
          </a:p>
        </p:txBody>
      </p:sp>
      <p:pic>
        <p:nvPicPr>
          <p:cNvPr id="1026" name="Picture 2" descr="Diario Extra en Twitter: &amp;quot;¡Buenos días! Compartimos la #PortadaExtra de hoy  sábado, 18 de abril de 2020. &amp;#39;Sapea&amp;#39; más noticias interesantes en:  https://t.co/WA6lzKIq1B… https://t.co/R3J9uiRI4h&amp;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50" y="0"/>
            <a:ext cx="6953250" cy="1143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005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0" y="133168"/>
            <a:ext cx="4398263" cy="6660824"/>
          </a:xfrm>
        </p:spPr>
        <p:txBody>
          <a:bodyPr/>
          <a:lstStyle/>
          <a:p>
            <a:endParaRPr lang="en-US" sz="2800" dirty="0"/>
          </a:p>
          <a:p>
            <a:r>
              <a:rPr lang="es-ES" sz="2800" i="1" dirty="0"/>
              <a:t>Textos literarios: </a:t>
            </a:r>
            <a:r>
              <a:rPr lang="es-ES" sz="2800" dirty="0"/>
              <a:t>El texto literario constituye un acto de comunicación que tienen como fin su perduración y conservación, ya que va dirigida no a un destinatario sino a todo el mundo, por lo que se establece una comunicación entre el autor y el lector. </a:t>
            </a:r>
          </a:p>
          <a:p>
            <a:pPr marL="0" indent="0">
              <a:buNone/>
            </a:pPr>
            <a:endParaRPr lang="en-US" dirty="0"/>
          </a:p>
        </p:txBody>
      </p:sp>
      <p:pic>
        <p:nvPicPr>
          <p:cNvPr id="2050" name="Picture 2" descr="letra de las canciones con 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5151" y="-969264"/>
            <a:ext cx="7081259" cy="8695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464705"/>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TM04033917[[fn=Berlín]]</Template>
  <TotalTime>527</TotalTime>
  <Words>682</Words>
  <Application>Microsoft Office PowerPoint</Application>
  <PresentationFormat>Panorámica</PresentationFormat>
  <Paragraphs>32</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Trebuchet MS</vt:lpstr>
      <vt:lpstr>Berlín</vt:lpstr>
      <vt:lpstr>COMUNICACIÓN ORAL Y ESCRITA</vt:lpstr>
      <vt:lpstr>EL TEXTO Y SUS CARACTERÍSTICAS</vt:lpstr>
      <vt:lpstr>Características del texto </vt:lpstr>
      <vt:lpstr>Presentación de PowerPoint</vt:lpstr>
      <vt:lpstr>Las fases o etapas de producción de un texto escrito son: </vt:lpstr>
      <vt:lpstr>Presentación de PowerPoint</vt:lpstr>
      <vt:lpstr>Tipologías textuales </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COMUNICACIÓN ORAL Y ESCRITA</dc:title>
  <dc:creator>Usuario</dc:creator>
  <cp:lastModifiedBy>Lenovo</cp:lastModifiedBy>
  <cp:revision>29</cp:revision>
  <dcterms:created xsi:type="dcterms:W3CDTF">2020-05-28T21:25:10Z</dcterms:created>
  <dcterms:modified xsi:type="dcterms:W3CDTF">2023-01-09T12:06:26Z</dcterms:modified>
</cp:coreProperties>
</file>