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0" r:id="rId7"/>
    <p:sldId id="271" r:id="rId8"/>
    <p:sldId id="272" r:id="rId9"/>
    <p:sldId id="273" r:id="rId10"/>
  </p:sldIdLst>
  <p:sldSz cx="18288000" cy="10287000"/>
  <p:notesSz cx="6858000" cy="9144000"/>
  <p:embeddedFontLst>
    <p:embeddedFont>
      <p:font typeface="Anonymous Pro Bold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Anton" panose="00000500000000000000" pitchFamily="2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0" d="100"/>
          <a:sy n="30" d="100"/>
        </p:scale>
        <p:origin x="77" y="10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071713" y="3121713"/>
            <a:ext cx="9429068" cy="2852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144"/>
              </a:lnSpc>
            </a:pPr>
            <a:r>
              <a:rPr lang="en-US" sz="10131" dirty="0">
                <a:solidFill>
                  <a:srgbClr val="0C1D46"/>
                </a:solidFill>
                <a:latin typeface="Anton"/>
                <a:ea typeface="Anton"/>
                <a:cs typeface="Anton"/>
                <a:sym typeface="Anton"/>
              </a:rPr>
              <a:t>EMPRENDIMIENTO</a:t>
            </a:r>
          </a:p>
          <a:p>
            <a:pPr algn="r">
              <a:lnSpc>
                <a:spcPts val="11144"/>
              </a:lnSpc>
            </a:pPr>
            <a:r>
              <a:rPr lang="en-US" sz="10131" dirty="0">
                <a:solidFill>
                  <a:srgbClr val="0C1D46"/>
                </a:solidFill>
                <a:latin typeface="Anton"/>
                <a:ea typeface="Anton"/>
                <a:cs typeface="Anton"/>
                <a:sym typeface="Anton"/>
              </a:rPr>
              <a:t>Y PLAN DE NEGOCIO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496857" y="6314966"/>
            <a:ext cx="9429068" cy="598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824"/>
              </a:lnSpc>
            </a:pPr>
            <a:r>
              <a:rPr lang="en-US" sz="3446" b="1" spc="413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Lcdo. Degsi Mendoza Parra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55243" y="7807326"/>
            <a:ext cx="9429068" cy="862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064"/>
              </a:lnSpc>
            </a:pPr>
            <a:r>
              <a:rPr lang="en-US" sz="5046" b="1" spc="605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5to Conta</a:t>
            </a:r>
          </a:p>
        </p:txBody>
      </p:sp>
      <p:sp>
        <p:nvSpPr>
          <p:cNvPr id="5" name="Freeform 5"/>
          <p:cNvSpPr/>
          <p:nvPr/>
        </p:nvSpPr>
        <p:spPr>
          <a:xfrm>
            <a:off x="10866046" y="626003"/>
            <a:ext cx="4346130" cy="1772608"/>
          </a:xfrm>
          <a:custGeom>
            <a:avLst/>
            <a:gdLst/>
            <a:ahLst/>
            <a:cxnLst/>
            <a:rect l="l" t="t" r="r" b="b"/>
            <a:pathLst>
              <a:path w="4346130" h="1772608">
                <a:moveTo>
                  <a:pt x="0" y="0"/>
                </a:moveTo>
                <a:lnTo>
                  <a:pt x="4346130" y="0"/>
                </a:lnTo>
                <a:lnTo>
                  <a:pt x="4346130" y="1772608"/>
                </a:lnTo>
                <a:lnTo>
                  <a:pt x="0" y="1772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207" t="-70962" r="-2761" b="-98660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35374" y="1286008"/>
            <a:ext cx="8578719" cy="7972292"/>
          </a:xfrm>
          <a:custGeom>
            <a:avLst/>
            <a:gdLst/>
            <a:ahLst/>
            <a:cxnLst/>
            <a:rect l="l" t="t" r="r" b="b"/>
            <a:pathLst>
              <a:path w="8578719" h="7972292">
                <a:moveTo>
                  <a:pt x="0" y="0"/>
                </a:moveTo>
                <a:lnTo>
                  <a:pt x="8578719" y="0"/>
                </a:lnTo>
                <a:lnTo>
                  <a:pt x="8578719" y="7972292"/>
                </a:lnTo>
                <a:lnTo>
                  <a:pt x="0" y="79722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334381" y="9239250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354965" y="496769"/>
            <a:ext cx="14094983" cy="3032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906"/>
              </a:lnSpc>
            </a:pPr>
            <a:r>
              <a:rPr lang="en-US" sz="10444" b="1" spc="1253" dirty="0" err="1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Tipos</a:t>
            </a:r>
            <a:r>
              <a:rPr lang="en-US" sz="10444" b="1" spc="1253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</a:t>
            </a:r>
            <a:endParaRPr lang="en-US" sz="10444" b="1" spc="1253" dirty="0">
              <a:solidFill>
                <a:srgbClr val="0C1D46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  <a:p>
            <a:pPr marL="0" lvl="0" indent="0" algn="just">
              <a:lnSpc>
                <a:spcPts val="11906"/>
              </a:lnSpc>
            </a:pPr>
            <a:r>
              <a:rPr lang="en-US" sz="10444" b="1" spc="1253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EMPRENDIMIENTO</a:t>
            </a:r>
            <a:endParaRPr lang="en-US" sz="10444" b="1" spc="1253" dirty="0">
              <a:solidFill>
                <a:srgbClr val="0C1D46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8" name="Freeform 6"/>
          <p:cNvSpPr/>
          <p:nvPr/>
        </p:nvSpPr>
        <p:spPr>
          <a:xfrm>
            <a:off x="7733061" y="3610608"/>
            <a:ext cx="7929570" cy="6744847"/>
          </a:xfrm>
          <a:custGeom>
            <a:avLst/>
            <a:gdLst/>
            <a:ahLst/>
            <a:cxnLst/>
            <a:rect l="l" t="t" r="r" b="b"/>
            <a:pathLst>
              <a:path w="7929570" h="6744847">
                <a:moveTo>
                  <a:pt x="0" y="0"/>
                </a:moveTo>
                <a:lnTo>
                  <a:pt x="7929571" y="0"/>
                </a:lnTo>
                <a:lnTo>
                  <a:pt x="7929571" y="6744847"/>
                </a:lnTo>
                <a:lnTo>
                  <a:pt x="0" y="67448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334381" y="9239250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2096508" y="684274"/>
            <a:ext cx="14094983" cy="1536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906"/>
              </a:lnSpc>
            </a:pPr>
            <a:r>
              <a:rPr lang="en-US" sz="10444" b="1" spc="1253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EMPRENDIMIENTO</a:t>
            </a:r>
            <a:endParaRPr lang="en-US" sz="10444" b="1" spc="1253" dirty="0">
              <a:solidFill>
                <a:srgbClr val="0C1D46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18106" y="2249761"/>
            <a:ext cx="15535395" cy="45525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89478" lvl="1" indent="-544739" algn="l">
              <a:lnSpc>
                <a:spcPts val="7064"/>
              </a:lnSpc>
              <a:buFont typeface="Arial"/>
              <a:buChar char="•"/>
            </a:pPr>
            <a:r>
              <a:rPr lang="en-US" sz="5046" b="1" spc="605" dirty="0" err="1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Proceso</a:t>
            </a:r>
            <a:r>
              <a:rPr lang="en-US" sz="5046" b="1" spc="605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</a:t>
            </a:r>
            <a:r>
              <a:rPr lang="en-US" sz="5046" b="1" spc="605" dirty="0" err="1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iniciar</a:t>
            </a:r>
            <a:r>
              <a:rPr lang="en-US" sz="5046" b="1" spc="605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y </a:t>
            </a:r>
            <a:r>
              <a:rPr lang="en-US" sz="5046" b="1" spc="605" dirty="0" err="1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gestionar</a:t>
            </a:r>
            <a:r>
              <a:rPr lang="en-US" sz="5046" b="1" spc="605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un Nuevo </a:t>
            </a:r>
            <a:r>
              <a:rPr lang="en-US" sz="5046" b="1" spc="605" dirty="0" err="1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negocio</a:t>
            </a:r>
            <a:r>
              <a:rPr lang="en-US" sz="5046" b="1" spc="605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para </a:t>
            </a:r>
            <a:r>
              <a:rPr lang="en-US" sz="5046" b="1" spc="605" dirty="0" err="1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generar</a:t>
            </a:r>
            <a:r>
              <a:rPr lang="en-US" sz="5046" b="1" spc="605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valor</a:t>
            </a:r>
          </a:p>
          <a:p>
            <a:pPr marL="1089478" lvl="1" indent="-544739" algn="l">
              <a:lnSpc>
                <a:spcPts val="7064"/>
              </a:lnSpc>
              <a:buFont typeface="Arial"/>
              <a:buChar char="•"/>
            </a:pPr>
            <a:r>
              <a:rPr lang="en-US" sz="5046" b="1" spc="605" dirty="0" err="1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Impulsa</a:t>
            </a:r>
            <a:r>
              <a:rPr lang="en-US" sz="5046" b="1" spc="605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la </a:t>
            </a:r>
            <a:r>
              <a:rPr lang="en-US" sz="5046" b="1" spc="605" dirty="0" err="1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innovación</a:t>
            </a:r>
            <a:r>
              <a:rPr lang="en-US" sz="5046" b="1" spc="605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, la </a:t>
            </a:r>
            <a:r>
              <a:rPr lang="en-US" sz="5046" b="1" spc="605" dirty="0" err="1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economía</a:t>
            </a:r>
            <a:r>
              <a:rPr lang="en-US" sz="5046" b="1" spc="605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y la </a:t>
            </a:r>
            <a:r>
              <a:rPr lang="en-US" sz="5046" b="1" spc="605" dirty="0" err="1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generación</a:t>
            </a:r>
            <a:r>
              <a:rPr lang="en-US" sz="5046" b="1" spc="605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 de </a:t>
            </a:r>
            <a:r>
              <a:rPr lang="en-US" sz="5046" b="1" spc="605" dirty="0" err="1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empleo</a:t>
            </a:r>
            <a:endParaRPr lang="en-US" sz="5046" b="1" spc="605" dirty="0">
              <a:solidFill>
                <a:srgbClr val="0C1D46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334381" y="9239250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2096508" y="723900"/>
            <a:ext cx="14094983" cy="22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15"/>
              </a:lnSpc>
            </a:pPr>
            <a:r>
              <a:rPr lang="en-US" sz="7645" b="1" spc="917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TIPOS DE EMPRENDIMIENTO</a:t>
            </a:r>
            <a:endParaRPr lang="en-US" sz="7645" b="1" spc="917" dirty="0">
              <a:solidFill>
                <a:srgbClr val="0C1D46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pic>
        <p:nvPicPr>
          <p:cNvPr id="7170" name="Picture 2" descr="Tipos de Emprendimientos | Emprendimiento JP Wiki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90900"/>
            <a:ext cx="10668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334381" y="9239250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267012" y="607343"/>
            <a:ext cx="15175580" cy="921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74"/>
              </a:lnSpc>
            </a:pPr>
            <a:r>
              <a:rPr lang="en-US" sz="6293" b="1" spc="755" dirty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EMPRENDIMIENTO </a:t>
            </a:r>
            <a:r>
              <a:rPr lang="en-US" sz="6293" b="1" spc="755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TRADICIONAL</a:t>
            </a:r>
            <a:endParaRPr lang="en-US" sz="6293" b="1" spc="755" dirty="0">
              <a:solidFill>
                <a:srgbClr val="0C1D46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04800" y="1694185"/>
            <a:ext cx="10267384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4047" lvl="1" indent="-372023">
              <a:lnSpc>
                <a:spcPts val="4824"/>
              </a:lnSpc>
              <a:buFont typeface="Arial"/>
              <a:buChar char="•"/>
            </a:pPr>
            <a:r>
              <a:rPr lang="es-ES" sz="4000" b="1" dirty="0"/>
              <a:t>Enfoque en el Mercado Local:</a:t>
            </a:r>
            <a:r>
              <a:rPr lang="es-ES" sz="4000" dirty="0"/>
              <a:t> Dirigido a satisfacer necesidades de la comunidad </a:t>
            </a:r>
            <a:r>
              <a:rPr lang="es-ES" sz="4000" dirty="0" smtClean="0"/>
              <a:t>local</a:t>
            </a:r>
          </a:p>
          <a:p>
            <a:pPr marL="744047" lvl="1" indent="-372023">
              <a:lnSpc>
                <a:spcPts val="4824"/>
              </a:lnSpc>
              <a:buFont typeface="Arial"/>
              <a:buChar char="•"/>
            </a:pPr>
            <a:r>
              <a:rPr lang="es-ES" sz="4000" b="1" dirty="0"/>
              <a:t>Modelo de Negocio Conservador:</a:t>
            </a:r>
            <a:r>
              <a:rPr lang="es-ES" sz="4000" dirty="0"/>
              <a:t> Generalmente, se usa un modelo probado y menos </a:t>
            </a:r>
            <a:r>
              <a:rPr lang="es-ES" sz="4000" dirty="0" smtClean="0"/>
              <a:t>arriesgado</a:t>
            </a:r>
          </a:p>
          <a:p>
            <a:pPr marL="744047" lvl="1" indent="-372023">
              <a:lnSpc>
                <a:spcPts val="4824"/>
              </a:lnSpc>
              <a:buFont typeface="Arial"/>
              <a:buChar char="•"/>
            </a:pPr>
            <a:r>
              <a:rPr lang="es-ES" sz="4000" b="1" dirty="0"/>
              <a:t>Menor Escalabilidad:</a:t>
            </a:r>
            <a:r>
              <a:rPr lang="es-ES" sz="4000" dirty="0"/>
              <a:t> Tiende a enfocarse en un crecimiento sostenible, sin una expansión </a:t>
            </a:r>
            <a:r>
              <a:rPr lang="es-ES" sz="4000" dirty="0" smtClean="0"/>
              <a:t>rápida</a:t>
            </a:r>
          </a:p>
          <a:p>
            <a:pPr marL="744047" lvl="1" indent="-372023">
              <a:lnSpc>
                <a:spcPts val="4824"/>
              </a:lnSpc>
              <a:buFont typeface="Arial"/>
              <a:buChar char="•"/>
            </a:pPr>
            <a:r>
              <a:rPr lang="es-ES" sz="4000" b="1" dirty="0"/>
              <a:t>Ejemplo de Financiamiento:</a:t>
            </a:r>
            <a:r>
              <a:rPr lang="es-ES" sz="4000" dirty="0"/>
              <a:t> Suele comenzar con fondos propios o préstamos bancarios, sin grandes inversiones de riesgo</a:t>
            </a:r>
            <a:r>
              <a:rPr lang="es-ES" sz="4000" dirty="0" smtClean="0"/>
              <a:t>.</a:t>
            </a:r>
          </a:p>
        </p:txBody>
      </p:sp>
      <p:pic>
        <p:nvPicPr>
          <p:cNvPr id="2050" name="Picture 2" descr="Pasos para abrir una panadería de éxito - Impulsa Popular | Banco Popular  Dominicano :Impulsa Popular | Banco Popular Dominica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r="26628"/>
          <a:stretch/>
        </p:blipFill>
        <p:spPr bwMode="auto">
          <a:xfrm>
            <a:off x="10673983" y="1694185"/>
            <a:ext cx="7071969" cy="809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334381" y="9239250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267012" y="607343"/>
            <a:ext cx="15175580" cy="921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74"/>
              </a:lnSpc>
            </a:pPr>
            <a:r>
              <a:rPr lang="en-US" sz="6293" b="1" spc="755" dirty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EMPRENDIMIENTO </a:t>
            </a:r>
            <a:r>
              <a:rPr lang="en-US" sz="6293" b="1" spc="755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INNOVADOR</a:t>
            </a:r>
            <a:endParaRPr lang="en-US" sz="6293" b="1" spc="755" dirty="0">
              <a:solidFill>
                <a:srgbClr val="0C1D46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04800" y="1694185"/>
            <a:ext cx="10267384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4047" lvl="1" indent="-372023">
              <a:lnSpc>
                <a:spcPts val="4824"/>
              </a:lnSpc>
              <a:buFont typeface="Arial"/>
              <a:buChar char="•"/>
            </a:pPr>
            <a:r>
              <a:rPr lang="es-ES" sz="4000" b="1" dirty="0"/>
              <a:t>Alta Disrupción en el Mercado:</a:t>
            </a:r>
            <a:r>
              <a:rPr lang="es-ES" sz="4000" dirty="0"/>
              <a:t> Introduce ideas o productos nuevos que pueden cambiar la dinámica del sector</a:t>
            </a:r>
            <a:r>
              <a:rPr lang="es-ES" sz="4000" dirty="0" smtClean="0"/>
              <a:t>.</a:t>
            </a:r>
          </a:p>
          <a:p>
            <a:pPr marL="744047" lvl="1" indent="-372023">
              <a:lnSpc>
                <a:spcPts val="4824"/>
              </a:lnSpc>
              <a:buFont typeface="Arial"/>
              <a:buChar char="•"/>
            </a:pPr>
            <a:r>
              <a:rPr lang="es-ES" sz="4000" b="1" dirty="0"/>
              <a:t>Enfoque en Investigación y Desarrollo (I+D):</a:t>
            </a:r>
            <a:r>
              <a:rPr lang="es-ES" sz="4000" dirty="0"/>
              <a:t> Requiere investigación para desarrollar productos o servicios únicos</a:t>
            </a:r>
            <a:r>
              <a:rPr lang="es-ES" sz="4000" dirty="0" smtClean="0"/>
              <a:t>.</a:t>
            </a:r>
          </a:p>
          <a:p>
            <a:pPr marL="744047" lvl="1" indent="-372023">
              <a:lnSpc>
                <a:spcPts val="4824"/>
              </a:lnSpc>
              <a:buFont typeface="Arial"/>
              <a:buChar char="•"/>
            </a:pPr>
            <a:r>
              <a:rPr lang="es-ES" sz="4000" b="1" dirty="0"/>
              <a:t>Potencial de Crecimiento Global:</a:t>
            </a:r>
            <a:r>
              <a:rPr lang="es-ES" sz="4000" dirty="0"/>
              <a:t> Buscan expandirse rápidamente y capturar mercados amplios</a:t>
            </a:r>
            <a:r>
              <a:rPr lang="es-ES" sz="4000" dirty="0" smtClean="0"/>
              <a:t>.</a:t>
            </a:r>
          </a:p>
          <a:p>
            <a:pPr marL="744047" lvl="1" indent="-372023">
              <a:lnSpc>
                <a:spcPts val="4824"/>
              </a:lnSpc>
              <a:buFont typeface="Arial"/>
              <a:buChar char="•"/>
            </a:pPr>
            <a:r>
              <a:rPr lang="es-ES" sz="4000" b="1" dirty="0"/>
              <a:t>Riesgo Elevado y Alta Rentabilidad:</a:t>
            </a:r>
            <a:r>
              <a:rPr lang="es-ES" sz="4000" dirty="0"/>
              <a:t> Asumen mayores riesgos a cambio de un posible crecimiento exponencial</a:t>
            </a:r>
            <a:r>
              <a:rPr lang="es-ES" sz="4000" dirty="0" smtClean="0"/>
              <a:t>.</a:t>
            </a:r>
          </a:p>
        </p:txBody>
      </p:sp>
      <p:pic>
        <p:nvPicPr>
          <p:cNvPr id="3074" name="Picture 2" descr="Plataformas de comercio electrónico en México - Neolo Blo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3" r="17970"/>
          <a:stretch/>
        </p:blipFill>
        <p:spPr bwMode="auto">
          <a:xfrm>
            <a:off x="10820400" y="2138991"/>
            <a:ext cx="721360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39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334381" y="9239250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267012" y="607343"/>
            <a:ext cx="15175580" cy="921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74"/>
              </a:lnSpc>
            </a:pPr>
            <a:r>
              <a:rPr lang="en-US" sz="6293" b="1" spc="755" dirty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EMPRENDIMIENTO </a:t>
            </a:r>
            <a:r>
              <a:rPr lang="en-US" sz="6293" b="1" spc="755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SOCIAL</a:t>
            </a:r>
            <a:endParaRPr lang="en-US" sz="6293" b="1" spc="755" dirty="0">
              <a:solidFill>
                <a:srgbClr val="0C1D46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04800" y="1694185"/>
            <a:ext cx="10267384" cy="7354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4047" lvl="1" indent="-372023">
              <a:lnSpc>
                <a:spcPts val="4824"/>
              </a:lnSpc>
              <a:buFont typeface="Arial"/>
              <a:buChar char="•"/>
            </a:pPr>
            <a:r>
              <a:rPr lang="es-ES" sz="3600" b="1" dirty="0"/>
              <a:t>Objetivo Primario No es el Lucro:</a:t>
            </a:r>
            <a:r>
              <a:rPr lang="es-ES" sz="3600" dirty="0"/>
              <a:t> Enfocado en generar un impacto positivo en la sociedad o el medio ambiente</a:t>
            </a:r>
            <a:r>
              <a:rPr lang="es-ES" sz="3600" dirty="0" smtClean="0"/>
              <a:t>.</a:t>
            </a:r>
          </a:p>
          <a:p>
            <a:pPr marL="744047" lvl="1" indent="-372023">
              <a:lnSpc>
                <a:spcPts val="4824"/>
              </a:lnSpc>
              <a:buFont typeface="Arial"/>
              <a:buChar char="•"/>
            </a:pPr>
            <a:r>
              <a:rPr lang="es-ES" sz="3600" b="1" dirty="0"/>
              <a:t>Medición del Impacto Social:</a:t>
            </a:r>
            <a:r>
              <a:rPr lang="es-ES" sz="3600" dirty="0"/>
              <a:t> Su éxito se mide en términos de impacto social y ambiental, además de rentabilidad</a:t>
            </a:r>
            <a:r>
              <a:rPr lang="es-ES" sz="3600" dirty="0" smtClean="0"/>
              <a:t>.</a:t>
            </a:r>
          </a:p>
          <a:p>
            <a:pPr marL="744047" lvl="1" indent="-372023">
              <a:lnSpc>
                <a:spcPts val="4824"/>
              </a:lnSpc>
              <a:buFont typeface="Arial"/>
              <a:buChar char="•"/>
            </a:pPr>
            <a:r>
              <a:rPr lang="es-ES" sz="3600" b="1" dirty="0"/>
              <a:t>Sostenibilidad Financiera:</a:t>
            </a:r>
            <a:r>
              <a:rPr lang="es-ES" sz="3600" dirty="0"/>
              <a:t> Busca generar ingresos para mantenerse, aunque no necesariamente prioriza la maximización de ganancias</a:t>
            </a:r>
            <a:r>
              <a:rPr lang="es-ES" sz="3600" dirty="0" smtClean="0"/>
              <a:t>.</a:t>
            </a:r>
          </a:p>
          <a:p>
            <a:pPr marL="744047" lvl="1" indent="-372023">
              <a:lnSpc>
                <a:spcPts val="4824"/>
              </a:lnSpc>
              <a:buFont typeface="Arial"/>
              <a:buChar char="•"/>
            </a:pPr>
            <a:r>
              <a:rPr lang="es-ES" sz="3600" b="1" dirty="0"/>
              <a:t>Alianzas y Cooperación:</a:t>
            </a:r>
            <a:r>
              <a:rPr lang="es-ES" sz="3600" dirty="0"/>
              <a:t> Frecuentemente colabora con organizaciones sin fines de lucro, gobiernos o fundaciones.</a:t>
            </a:r>
            <a:endParaRPr lang="es-ES" sz="3600" dirty="0" smtClean="0"/>
          </a:p>
        </p:txBody>
      </p:sp>
      <p:pic>
        <p:nvPicPr>
          <p:cNvPr id="4098" name="Picture 2" descr="Reciclaje en Ecuador: 48 empresas que trabajan por el medio ambiente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364" y="2326244"/>
            <a:ext cx="7857556" cy="591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880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334381" y="9239250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267012" y="607343"/>
            <a:ext cx="15175580" cy="843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74"/>
              </a:lnSpc>
            </a:pPr>
            <a:r>
              <a:rPr lang="en-US" sz="5400" b="1" spc="755" dirty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EMPRENDIMIENTO </a:t>
            </a:r>
            <a:r>
              <a:rPr lang="en-US" sz="5400" b="1" spc="755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DE ESCALABILIDAD</a:t>
            </a:r>
            <a:endParaRPr lang="en-US" sz="5400" b="1" spc="755" dirty="0">
              <a:solidFill>
                <a:srgbClr val="0C1D46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04800" y="1694185"/>
            <a:ext cx="10267384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4047" lvl="1" indent="-372023">
              <a:lnSpc>
                <a:spcPts val="4824"/>
              </a:lnSpc>
              <a:buFont typeface="Arial"/>
              <a:buChar char="•"/>
            </a:pPr>
            <a:r>
              <a:rPr lang="es-ES" sz="4000" b="1" dirty="0"/>
              <a:t>Alta Inversión en Tecnología:</a:t>
            </a:r>
            <a:r>
              <a:rPr lang="es-ES" sz="4000" dirty="0"/>
              <a:t> Suele requerir plataformas tecnológicas para facilitar el crecimiento </a:t>
            </a:r>
            <a:r>
              <a:rPr lang="es-ES" sz="4000" dirty="0" smtClean="0"/>
              <a:t>rápido</a:t>
            </a:r>
          </a:p>
          <a:p>
            <a:pPr marL="744047" lvl="1" indent="-372023">
              <a:lnSpc>
                <a:spcPts val="4824"/>
              </a:lnSpc>
              <a:buFont typeface="Arial"/>
              <a:buChar char="•"/>
            </a:pPr>
            <a:r>
              <a:rPr lang="es-ES" sz="4000" b="1" dirty="0"/>
              <a:t>Diseñado para Crecer Rápidamente:</a:t>
            </a:r>
            <a:r>
              <a:rPr lang="es-ES" sz="4000" dirty="0"/>
              <a:t> Orientado a aumentar su base de usuarios o clientes en poco tiempo</a:t>
            </a:r>
            <a:r>
              <a:rPr lang="es-ES" sz="4000" dirty="0" smtClean="0"/>
              <a:t>.</a:t>
            </a:r>
          </a:p>
          <a:p>
            <a:pPr marL="744047" lvl="1" indent="-372023">
              <a:lnSpc>
                <a:spcPts val="4824"/>
              </a:lnSpc>
              <a:buFont typeface="Arial"/>
              <a:buChar char="•"/>
            </a:pPr>
            <a:r>
              <a:rPr lang="es-ES" sz="4000" b="1" dirty="0"/>
              <a:t>Atracción de Inversionistas:</a:t>
            </a:r>
            <a:r>
              <a:rPr lang="es-ES" sz="4000" dirty="0"/>
              <a:t> Frecuentemente financiado por capital de riesgo o fondos de inversión</a:t>
            </a:r>
            <a:r>
              <a:rPr lang="es-ES" sz="4000" dirty="0" smtClean="0"/>
              <a:t>.</a:t>
            </a:r>
          </a:p>
          <a:p>
            <a:pPr marL="744047" lvl="1" indent="-372023">
              <a:lnSpc>
                <a:spcPts val="4824"/>
              </a:lnSpc>
              <a:buFont typeface="Arial"/>
              <a:buChar char="•"/>
            </a:pPr>
            <a:r>
              <a:rPr lang="es-ES" sz="4000" b="1" dirty="0"/>
              <a:t>Modelo de Expansión Internacional:</a:t>
            </a:r>
            <a:r>
              <a:rPr lang="es-ES" sz="4000" dirty="0"/>
              <a:t> Creado para adaptarse a múltiples mercados.</a:t>
            </a:r>
            <a:endParaRPr lang="es-ES" sz="4000" dirty="0" smtClean="0"/>
          </a:p>
        </p:txBody>
      </p:sp>
      <p:pic>
        <p:nvPicPr>
          <p:cNvPr id="5124" name="Picture 4" descr="Los servicios streaming compiten en Ecuador | El Diario Ecu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379" y="2476500"/>
            <a:ext cx="7608621" cy="512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4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4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-856647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rot="5400000">
            <a:off x="7664125" y="3610608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-334381" y="9239250"/>
            <a:ext cx="19171301" cy="0"/>
          </a:xfrm>
          <a:prstGeom prst="line">
            <a:avLst/>
          </a:prstGeom>
          <a:ln w="19050" cap="flat">
            <a:solidFill>
              <a:srgbClr val="6A402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267012" y="342900"/>
            <a:ext cx="15175580" cy="843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174"/>
              </a:lnSpc>
            </a:pPr>
            <a:r>
              <a:rPr lang="en-US" sz="5400" b="1" spc="755" dirty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EMPRENDIMIENTO </a:t>
            </a:r>
            <a:r>
              <a:rPr lang="en-US" sz="5400" b="1" spc="755" dirty="0" smtClean="0">
                <a:solidFill>
                  <a:srgbClr val="0C1D46"/>
                </a:solidFill>
                <a:latin typeface="Anonymous Pro Bold"/>
                <a:ea typeface="Anonymous Pro Bold"/>
                <a:cs typeface="Anonymous Pro Bold"/>
                <a:sym typeface="Anonymous Pro Bold"/>
              </a:rPr>
              <a:t>CULTURAL</a:t>
            </a:r>
            <a:endParaRPr lang="en-US" sz="5400" b="1" spc="755" dirty="0">
              <a:solidFill>
                <a:srgbClr val="0C1D46"/>
              </a:solidFill>
              <a:latin typeface="Anonymous Pro Bold"/>
              <a:ea typeface="Anonymous Pro Bold"/>
              <a:cs typeface="Anonymous Pro Bold"/>
              <a:sym typeface="Anonymous Pr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04800" y="1694185"/>
            <a:ext cx="10267384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4047" lvl="1" indent="-372023">
              <a:lnSpc>
                <a:spcPts val="4824"/>
              </a:lnSpc>
              <a:buFont typeface="Arial"/>
              <a:buChar char="•"/>
            </a:pPr>
            <a:r>
              <a:rPr lang="es-ES" sz="4300" b="1" dirty="0"/>
              <a:t>Promoción de la Cultura Local:</a:t>
            </a:r>
            <a:r>
              <a:rPr lang="es-ES" sz="4300" dirty="0"/>
              <a:t> Busca preservar y promover la identidad cultural</a:t>
            </a:r>
            <a:r>
              <a:rPr lang="es-ES" sz="4300" dirty="0" smtClean="0"/>
              <a:t>.</a:t>
            </a:r>
          </a:p>
          <a:p>
            <a:pPr marL="744047" lvl="1" indent="-372023">
              <a:lnSpc>
                <a:spcPts val="4824"/>
              </a:lnSpc>
              <a:buFont typeface="Arial"/>
              <a:buChar char="•"/>
            </a:pPr>
            <a:r>
              <a:rPr lang="es-ES" sz="4300" b="1" dirty="0"/>
              <a:t>Creatividad e Innovación Cultural:</a:t>
            </a:r>
            <a:r>
              <a:rPr lang="es-ES" sz="4300" dirty="0"/>
              <a:t> Involucra proyectos creativos que generan valor cultural</a:t>
            </a:r>
            <a:r>
              <a:rPr lang="es-ES" sz="4300" dirty="0" smtClean="0"/>
              <a:t>.</a:t>
            </a:r>
          </a:p>
          <a:p>
            <a:pPr marL="744047" lvl="1" indent="-372023">
              <a:lnSpc>
                <a:spcPts val="4824"/>
              </a:lnSpc>
              <a:buFont typeface="Arial"/>
              <a:buChar char="•"/>
            </a:pPr>
            <a:r>
              <a:rPr lang="es-ES" sz="4300" b="1" dirty="0"/>
              <a:t>Enfoque en Productos y Servicios Artísticos:</a:t>
            </a:r>
            <a:r>
              <a:rPr lang="es-ES" sz="4300" dirty="0"/>
              <a:t> Va desde artesanías y festivales hasta producciones audiovisuales</a:t>
            </a:r>
            <a:r>
              <a:rPr lang="es-ES" sz="4300" dirty="0" smtClean="0"/>
              <a:t>.</a:t>
            </a:r>
          </a:p>
          <a:p>
            <a:pPr marL="744047" lvl="1" indent="-372023">
              <a:lnSpc>
                <a:spcPts val="4824"/>
              </a:lnSpc>
              <a:buFont typeface="Arial"/>
              <a:buChar char="•"/>
            </a:pPr>
            <a:r>
              <a:rPr lang="es-ES" sz="4300" b="1" dirty="0"/>
              <a:t>Beneficio Social y Económico:</a:t>
            </a:r>
            <a:r>
              <a:rPr lang="es-ES" sz="4300" dirty="0"/>
              <a:t> Contribuye a la economía y al desarrollo de la comunidad local.</a:t>
            </a:r>
            <a:endParaRPr lang="es-ES" sz="4300" dirty="0" smtClean="0"/>
          </a:p>
        </p:txBody>
      </p:sp>
      <p:pic>
        <p:nvPicPr>
          <p:cNvPr id="6146" name="Picture 2" descr="Cuándo es el Día del Guía Turístico? 21 de Febrero | Esne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640" y="2618742"/>
            <a:ext cx="8203280" cy="492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967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377</Words>
  <Application>Microsoft Office PowerPoint</Application>
  <PresentationFormat>Personalizado</PresentationFormat>
  <Paragraphs>35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Anonymous Pro Bold</vt:lpstr>
      <vt:lpstr>Calibri</vt:lpstr>
      <vt:lpstr>Anton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Sobre Emprendimiento y Negocio Minimalista Estética Neutral Beige Marrón Crema</dc:title>
  <cp:lastModifiedBy>Lenovo</cp:lastModifiedBy>
  <cp:revision>4</cp:revision>
  <dcterms:created xsi:type="dcterms:W3CDTF">2006-08-16T00:00:00Z</dcterms:created>
  <dcterms:modified xsi:type="dcterms:W3CDTF">2024-10-28T21:10:36Z</dcterms:modified>
  <dc:identifier>DAGUPBZoYBY</dc:identifier>
</cp:coreProperties>
</file>