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5" r:id="rId1"/>
  </p:sldMasterIdLst>
  <p:notesMasterIdLst>
    <p:notesMasterId r:id="rId80"/>
  </p:notesMasterIdLst>
  <p:sldIdLst>
    <p:sldId id="703" r:id="rId2"/>
    <p:sldId id="704" r:id="rId3"/>
    <p:sldId id="705" r:id="rId4"/>
    <p:sldId id="706" r:id="rId5"/>
    <p:sldId id="707" r:id="rId6"/>
    <p:sldId id="708" r:id="rId7"/>
    <p:sldId id="709" r:id="rId8"/>
    <p:sldId id="710" r:id="rId9"/>
    <p:sldId id="712" r:id="rId10"/>
    <p:sldId id="713" r:id="rId11"/>
    <p:sldId id="714" r:id="rId12"/>
    <p:sldId id="715" r:id="rId13"/>
    <p:sldId id="716" r:id="rId14"/>
    <p:sldId id="719" r:id="rId15"/>
    <p:sldId id="717" r:id="rId16"/>
    <p:sldId id="718" r:id="rId17"/>
    <p:sldId id="721" r:id="rId18"/>
    <p:sldId id="722" r:id="rId19"/>
    <p:sldId id="723" r:id="rId20"/>
    <p:sldId id="724" r:id="rId21"/>
    <p:sldId id="727" r:id="rId22"/>
    <p:sldId id="728" r:id="rId23"/>
    <p:sldId id="729" r:id="rId24"/>
    <p:sldId id="730" r:id="rId25"/>
    <p:sldId id="738" r:id="rId26"/>
    <p:sldId id="732" r:id="rId27"/>
    <p:sldId id="739" r:id="rId28"/>
    <p:sldId id="740" r:id="rId29"/>
    <p:sldId id="733" r:id="rId30"/>
    <p:sldId id="734" r:id="rId31"/>
    <p:sldId id="735" r:id="rId32"/>
    <p:sldId id="736" r:id="rId33"/>
    <p:sldId id="744" r:id="rId34"/>
    <p:sldId id="745" r:id="rId35"/>
    <p:sldId id="747" r:id="rId36"/>
    <p:sldId id="746" r:id="rId37"/>
    <p:sldId id="748" r:id="rId38"/>
    <p:sldId id="749" r:id="rId39"/>
    <p:sldId id="751" r:id="rId40"/>
    <p:sldId id="752" r:id="rId41"/>
    <p:sldId id="761" r:id="rId42"/>
    <p:sldId id="753" r:id="rId43"/>
    <p:sldId id="755" r:id="rId44"/>
    <p:sldId id="754" r:id="rId45"/>
    <p:sldId id="756" r:id="rId46"/>
    <p:sldId id="757" r:id="rId47"/>
    <p:sldId id="758" r:id="rId48"/>
    <p:sldId id="759" r:id="rId49"/>
    <p:sldId id="760" r:id="rId50"/>
    <p:sldId id="762" r:id="rId51"/>
    <p:sldId id="763" r:id="rId52"/>
    <p:sldId id="764" r:id="rId53"/>
    <p:sldId id="765" r:id="rId54"/>
    <p:sldId id="766" r:id="rId55"/>
    <p:sldId id="767" r:id="rId56"/>
    <p:sldId id="742" r:id="rId57"/>
    <p:sldId id="743" r:id="rId58"/>
    <p:sldId id="311" r:id="rId59"/>
    <p:sldId id="683" r:id="rId60"/>
    <p:sldId id="684" r:id="rId61"/>
    <p:sldId id="685" r:id="rId62"/>
    <p:sldId id="686" r:id="rId63"/>
    <p:sldId id="687" r:id="rId64"/>
    <p:sldId id="688" r:id="rId65"/>
    <p:sldId id="689" r:id="rId66"/>
    <p:sldId id="690" r:id="rId67"/>
    <p:sldId id="692" r:id="rId68"/>
    <p:sldId id="701" r:id="rId69"/>
    <p:sldId id="693" r:id="rId70"/>
    <p:sldId id="694" r:id="rId71"/>
    <p:sldId id="695" r:id="rId72"/>
    <p:sldId id="696" r:id="rId73"/>
    <p:sldId id="697" r:id="rId74"/>
    <p:sldId id="698" r:id="rId75"/>
    <p:sldId id="699" r:id="rId76"/>
    <p:sldId id="700" r:id="rId77"/>
    <p:sldId id="702" r:id="rId78"/>
    <p:sldId id="769" r:id="rId79"/>
  </p:sldIdLst>
  <p:sldSz cx="9144000" cy="5143500" type="screen16x9"/>
  <p:notesSz cx="6858000" cy="9144000"/>
  <p:embeddedFontLst>
    <p:embeddedFont>
      <p:font typeface="Arimo" panose="020B0604020202020204" charset="0"/>
      <p:regular r:id="rId81"/>
      <p:bold r:id="rId82"/>
      <p:italic r:id="rId83"/>
      <p:boldItalic r:id="rId84"/>
    </p:embeddedFont>
    <p:embeddedFont>
      <p:font typeface="Bebas Neue" panose="020B0604020202020204" charset="0"/>
      <p:regular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55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271A0E-56FB-4F7D-BF22-15F6F92F72E7}">
  <a:tblStyle styleId="{1A271A0E-56FB-4F7D-BF22-15F6F92F72E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24"/>
    <p:restoredTop sz="94351"/>
  </p:normalViewPr>
  <p:slideViewPr>
    <p:cSldViewPr snapToGrid="0" snapToObjects="1">
      <p:cViewPr varScale="1">
        <p:scale>
          <a:sx n="106" d="100"/>
          <a:sy n="106" d="100"/>
        </p:scale>
        <p:origin x="3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2.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5906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2650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7661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9203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214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2219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925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0065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956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123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641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4578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3401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3920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34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0361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9622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7034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122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2155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2084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8890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5643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9439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0621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8200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0246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127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096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07487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5658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47765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841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18896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9528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1042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77619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07349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87891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65175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10184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21059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76786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7429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37388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07126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12237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7734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11462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77684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936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17488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8062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0"/>
        <p:cNvGrpSpPr/>
        <p:nvPr/>
      </p:nvGrpSpPr>
      <p:grpSpPr>
        <a:xfrm>
          <a:off x="0" y="0"/>
          <a:ext cx="0" cy="0"/>
          <a:chOff x="0" y="0"/>
          <a:chExt cx="0" cy="0"/>
        </a:xfrm>
      </p:grpSpPr>
      <p:sp>
        <p:nvSpPr>
          <p:cNvPr id="10771" name="Google Shape;10771;g135262cd4eb_0_220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2" name="Google Shape;10772;g135262cd4eb_0_220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90218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4424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34479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61060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0122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7509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87162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55750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0172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47733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08370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2172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9273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27688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682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38254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4967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88296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31697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87578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2150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80125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0"/>
        <p:cNvGrpSpPr/>
        <p:nvPr/>
      </p:nvGrpSpPr>
      <p:grpSpPr>
        <a:xfrm>
          <a:off x="0" y="0"/>
          <a:ext cx="0" cy="0"/>
          <a:chOff x="0" y="0"/>
          <a:chExt cx="0" cy="0"/>
        </a:xfrm>
      </p:grpSpPr>
      <p:sp>
        <p:nvSpPr>
          <p:cNvPr id="10771" name="Google Shape;10771;g135262cd4eb_0_220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2" name="Google Shape;10772;g135262cd4eb_0_220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9021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3774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332b56069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332b56069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6749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96"/>
        <p:cNvGrpSpPr/>
        <p:nvPr/>
      </p:nvGrpSpPr>
      <p:grpSpPr>
        <a:xfrm>
          <a:off x="0" y="0"/>
          <a:ext cx="0" cy="0"/>
          <a:chOff x="0" y="0"/>
          <a:chExt cx="0" cy="0"/>
        </a:xfrm>
      </p:grpSpPr>
      <p:sp>
        <p:nvSpPr>
          <p:cNvPr id="297" name="Google Shape;297;p36"/>
          <p:cNvSpPr/>
          <p:nvPr/>
        </p:nvSpPr>
        <p:spPr>
          <a:xfrm rot="10800000">
            <a:off x="-152300" y="-76200"/>
            <a:ext cx="9632700" cy="306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6"/>
          <p:cNvSpPr/>
          <p:nvPr/>
        </p:nvSpPr>
        <p:spPr>
          <a:xfrm rot="-5400000">
            <a:off x="7957424" y="2114202"/>
            <a:ext cx="1690800" cy="309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6"/>
          <p:cNvSpPr/>
          <p:nvPr/>
        </p:nvSpPr>
        <p:spPr>
          <a:xfrm rot="10800000">
            <a:off x="-104031" y="2945782"/>
            <a:ext cx="1638256" cy="2545268"/>
          </a:xfrm>
          <a:custGeom>
            <a:avLst/>
            <a:gdLst/>
            <a:ahLst/>
            <a:cxnLst/>
            <a:rect l="l" t="t" r="r" b="b"/>
            <a:pathLst>
              <a:path w="31150" h="46158" extrusionOk="0">
                <a:moveTo>
                  <a:pt x="2256" y="0"/>
                </a:moveTo>
                <a:cubicBezTo>
                  <a:pt x="807" y="3793"/>
                  <a:pt x="0" y="7913"/>
                  <a:pt x="0" y="12210"/>
                </a:cubicBezTo>
                <a:cubicBezTo>
                  <a:pt x="0" y="30041"/>
                  <a:pt x="13698" y="44670"/>
                  <a:pt x="31150" y="46157"/>
                </a:cubicBezTo>
                <a:lnTo>
                  <a:pt x="31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38"/>
        <p:cNvGrpSpPr/>
        <p:nvPr/>
      </p:nvGrpSpPr>
      <p:grpSpPr>
        <a:xfrm>
          <a:off x="0" y="0"/>
          <a:ext cx="0" cy="0"/>
          <a:chOff x="0" y="0"/>
          <a:chExt cx="0" cy="0"/>
        </a:xfrm>
      </p:grpSpPr>
      <p:sp>
        <p:nvSpPr>
          <p:cNvPr id="139" name="Google Shape;139;p19"/>
          <p:cNvSpPr/>
          <p:nvPr/>
        </p:nvSpPr>
        <p:spPr>
          <a:xfrm>
            <a:off x="0" y="4837100"/>
            <a:ext cx="9144000" cy="306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9"/>
          <p:cNvSpPr txBox="1">
            <a:spLocks noGrp="1"/>
          </p:cNvSpPr>
          <p:nvPr>
            <p:ph type="subTitle" idx="1"/>
          </p:nvPr>
        </p:nvSpPr>
        <p:spPr>
          <a:xfrm>
            <a:off x="5186825" y="3064275"/>
            <a:ext cx="3069000" cy="12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19"/>
          <p:cNvSpPr txBox="1">
            <a:spLocks noGrp="1"/>
          </p:cNvSpPr>
          <p:nvPr>
            <p:ph type="title"/>
          </p:nvPr>
        </p:nvSpPr>
        <p:spPr>
          <a:xfrm>
            <a:off x="1775322" y="521224"/>
            <a:ext cx="5580000" cy="572700"/>
          </a:xfrm>
          <a:prstGeom prst="rect">
            <a:avLst/>
          </a:prstGeom>
        </p:spPr>
        <p:txBody>
          <a:bodyPr spcFirstLastPara="1" wrap="square" lIns="91425" tIns="91425" rIns="91425" bIns="91425" anchor="b" anchorCtr="0">
            <a:noAutofit/>
          </a:bodyPr>
          <a:lstStyle>
            <a:lvl1pPr lvl="0" algn="ctr" rtl="0">
              <a:lnSpc>
                <a:spcPct val="8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2" name="Google Shape;142;p19"/>
          <p:cNvSpPr/>
          <p:nvPr/>
        </p:nvSpPr>
        <p:spPr>
          <a:xfrm rot="5400000">
            <a:off x="7754658" y="-290241"/>
            <a:ext cx="1604451" cy="1720083"/>
          </a:xfrm>
          <a:custGeom>
            <a:avLst/>
            <a:gdLst/>
            <a:ahLst/>
            <a:cxnLst/>
            <a:rect l="l" t="t" r="r" b="b"/>
            <a:pathLst>
              <a:path w="26752" h="28680" extrusionOk="0">
                <a:moveTo>
                  <a:pt x="0" y="0"/>
                </a:moveTo>
                <a:lnTo>
                  <a:pt x="0" y="27004"/>
                </a:lnTo>
                <a:cubicBezTo>
                  <a:pt x="2382" y="28075"/>
                  <a:pt x="5028" y="28680"/>
                  <a:pt x="7813" y="28680"/>
                </a:cubicBezTo>
                <a:cubicBezTo>
                  <a:pt x="18271" y="28680"/>
                  <a:pt x="26752" y="20199"/>
                  <a:pt x="26752" y="9741"/>
                </a:cubicBezTo>
                <a:cubicBezTo>
                  <a:pt x="26752" y="6175"/>
                  <a:pt x="25769" y="2835"/>
                  <a:pt x="24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68551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1pPr>
            <a:lvl2pPr lvl="1"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2pPr>
            <a:lvl3pPr lvl="2"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3pPr>
            <a:lvl4pPr lvl="3"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4pPr>
            <a:lvl5pPr lvl="4"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5pPr>
            <a:lvl6pPr lvl="5"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6pPr>
            <a:lvl7pPr lvl="6"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7pPr>
            <a:lvl8pPr lvl="7"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8pPr>
            <a:lvl9pPr lvl="8"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rtl="0">
              <a:lnSpc>
                <a:spcPct val="100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rtl="0">
              <a:lnSpc>
                <a:spcPct val="100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rtl="0">
              <a:lnSpc>
                <a:spcPct val="100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rtl="0">
              <a:lnSpc>
                <a:spcPct val="100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rtl="0">
              <a:lnSpc>
                <a:spcPct val="100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rtl="0">
              <a:lnSpc>
                <a:spcPct val="100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rtl="0">
              <a:lnSpc>
                <a:spcPct val="100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rtl="0">
              <a:lnSpc>
                <a:spcPct val="100000"/>
              </a:lnSpc>
              <a:spcBef>
                <a:spcPts val="1600"/>
              </a:spcBef>
              <a:spcAft>
                <a:spcPts val="160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82" r:id="rId2"/>
    <p:sldLayoutId id="2147483689"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63.jp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73.jpg"/></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77.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jpg"/></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apicultura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3492501" y="1876216"/>
            <a:ext cx="5414432"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rPr>
              <a:t>Enjambre o colonia</a:t>
            </a:r>
            <a:r>
              <a:rPr lang="es-ES_tradnl" sz="1300" dirty="0">
                <a:solidFill>
                  <a:schemeClr val="tx1"/>
                </a:solidFill>
              </a:rPr>
              <a:t>: conjunto de abejas. Las colonias de abejas pueden llegar a contener hasta 80.000 individuos, y está constituida por tres castas: las obreras, los zánganos y la abeja reina.</a:t>
            </a:r>
          </a:p>
          <a:p>
            <a:pPr marL="0" indent="0" algn="just"/>
            <a:endParaRPr lang="es-ES_tradnl" sz="1300" dirty="0">
              <a:solidFill>
                <a:schemeClr val="tx1"/>
              </a:solidFill>
            </a:endParaRPr>
          </a:p>
          <a:p>
            <a:pPr marL="0" indent="0" algn="just"/>
            <a:r>
              <a:rPr lang="es-ES_tradnl" sz="1300" b="1" dirty="0">
                <a:solidFill>
                  <a:schemeClr val="tx1"/>
                </a:solidFill>
              </a:rPr>
              <a:t>Colmena</a:t>
            </a:r>
            <a:r>
              <a:rPr lang="es-ES_tradnl" sz="1300" dirty="0">
                <a:solidFill>
                  <a:schemeClr val="tx1"/>
                </a:solidFill>
              </a:rPr>
              <a:t>: La colmena es el nido, constituido por panales de cera, de una colonia de abejas y, por extensión, la colonia que habita en ella.</a:t>
            </a:r>
          </a:p>
          <a:p>
            <a:pPr marL="0" indent="0" algn="just"/>
            <a:endParaRPr lang="es-ES_tradnl" sz="1300" dirty="0">
              <a:solidFill>
                <a:schemeClr val="tx1"/>
              </a:solidFill>
            </a:endParaRPr>
          </a:p>
          <a:p>
            <a:pPr marL="0" indent="0" algn="just"/>
            <a:r>
              <a:rPr lang="es-ES_tradnl" sz="1300" b="1" dirty="0" err="1">
                <a:solidFill>
                  <a:schemeClr val="tx1"/>
                </a:solidFill>
              </a:rPr>
              <a:t>Apiario</a:t>
            </a:r>
            <a:r>
              <a:rPr lang="es-ES_tradnl" sz="1300" dirty="0">
                <a:solidFill>
                  <a:schemeClr val="tx1"/>
                </a:solidFill>
              </a:rPr>
              <a:t>: Se considera </a:t>
            </a:r>
            <a:r>
              <a:rPr lang="es-ES_tradnl" sz="1300" dirty="0" err="1">
                <a:solidFill>
                  <a:schemeClr val="tx1"/>
                </a:solidFill>
              </a:rPr>
              <a:t>apiario</a:t>
            </a:r>
            <a:r>
              <a:rPr lang="es-ES_tradnl" sz="1300" dirty="0">
                <a:solidFill>
                  <a:schemeClr val="tx1"/>
                </a:solidFill>
              </a:rPr>
              <a:t> al conjunto de dos o más colmenas</a:t>
            </a:r>
          </a:p>
          <a:p>
            <a:pPr marL="0" indent="0" algn="just"/>
            <a:endParaRPr lang="es-ES_tradnl" sz="1300" dirty="0">
              <a:solidFill>
                <a:schemeClr val="tx1"/>
              </a:solidFill>
            </a:endParaRPr>
          </a:p>
          <a:p>
            <a:pPr marL="0" indent="0" algn="just"/>
            <a:r>
              <a:rPr lang="es-ES_tradnl" sz="1300" b="1" dirty="0">
                <a:solidFill>
                  <a:schemeClr val="tx1"/>
                </a:solidFill>
              </a:rPr>
              <a:t>Panal</a:t>
            </a:r>
            <a:r>
              <a:rPr lang="es-ES_tradnl" sz="1300" dirty="0">
                <a:solidFill>
                  <a:schemeClr val="tx1"/>
                </a:solidFill>
              </a:rPr>
              <a:t>: es una estructura formada por celdillas de cera que comparten paredes en común construida por las abejas melíferas para contener sus larvas y acopiar miel y polen dentro de la colmena.​​ </a:t>
            </a:r>
          </a:p>
          <a:p>
            <a:pPr marL="0" indent="0" algn="just"/>
            <a:endParaRPr lang="es-ES_tradnl" sz="1300" dirty="0">
              <a:solidFill>
                <a:schemeClr val="tx1"/>
              </a:solidFill>
            </a:endParaRPr>
          </a:p>
          <a:p>
            <a:pPr marL="0" indent="0" algn="just"/>
            <a:endParaRPr lang="es-ES_tradnl" sz="1300" dirty="0">
              <a:solidFill>
                <a:schemeClr val="tx1"/>
              </a:solidFill>
            </a:endParaRPr>
          </a:p>
        </p:txBody>
      </p:sp>
      <p:pic>
        <p:nvPicPr>
          <p:cNvPr id="9" name="Imagen 8">
            <a:extLst>
              <a:ext uri="{FF2B5EF4-FFF2-40B4-BE49-F238E27FC236}">
                <a16:creationId xmlns:a16="http://schemas.microsoft.com/office/drawing/2014/main" id="{073C7BA4-5A02-B646-BFEE-DFB44580EB6D}"/>
              </a:ext>
            </a:extLst>
          </p:cNvPr>
          <p:cNvPicPr>
            <a:picLocks noChangeAspect="1"/>
          </p:cNvPicPr>
          <p:nvPr/>
        </p:nvPicPr>
        <p:blipFill>
          <a:blip r:embed="rId3"/>
          <a:stretch>
            <a:fillRect/>
          </a:stretch>
        </p:blipFill>
        <p:spPr>
          <a:xfrm>
            <a:off x="1340519" y="2001204"/>
            <a:ext cx="1833739" cy="2750608"/>
          </a:xfrm>
          <a:prstGeom prst="rect">
            <a:avLst/>
          </a:prstGeom>
        </p:spPr>
      </p:pic>
    </p:spTree>
    <p:extLst>
      <p:ext uri="{BB962C8B-B14F-4D97-AF65-F5344CB8AC3E}">
        <p14:creationId xmlns:p14="http://schemas.microsoft.com/office/powerpoint/2010/main" val="2980740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1486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058944"/>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957547"/>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COLMENA LANGSTROTH</a:t>
            </a:r>
          </a:p>
        </p:txBody>
      </p:sp>
      <p:sp>
        <p:nvSpPr>
          <p:cNvPr id="13" name="Google Shape;411;p47">
            <a:extLst>
              <a:ext uri="{FF2B5EF4-FFF2-40B4-BE49-F238E27FC236}">
                <a16:creationId xmlns:a16="http://schemas.microsoft.com/office/drawing/2014/main" id="{5A33B7CB-A5B1-0E46-851A-473BD781B558}"/>
              </a:ext>
            </a:extLst>
          </p:cNvPr>
          <p:cNvSpPr txBox="1">
            <a:spLocks noGrp="1"/>
          </p:cNvSpPr>
          <p:nvPr>
            <p:ph type="subTitle" idx="1"/>
          </p:nvPr>
        </p:nvSpPr>
        <p:spPr>
          <a:xfrm>
            <a:off x="4242004" y="1632076"/>
            <a:ext cx="4728633" cy="3000584"/>
          </a:xfrm>
          <a:prstGeom prst="rect">
            <a:avLst/>
          </a:prstGeom>
        </p:spPr>
        <p:txBody>
          <a:bodyPr spcFirstLastPara="1" wrap="square" lIns="91425" tIns="91425" rIns="91425" bIns="91425" anchor="t" anchorCtr="0">
            <a:noAutofit/>
          </a:bodyPr>
          <a:lstStyle/>
          <a:p>
            <a:pPr marL="0" indent="0" algn="just"/>
            <a:r>
              <a:rPr lang="es-ES_tradnl" sz="1200" dirty="0">
                <a:solidFill>
                  <a:schemeClr val="tx1"/>
                </a:solidFill>
              </a:rPr>
              <a:t>Piquera</a:t>
            </a:r>
          </a:p>
          <a:p>
            <a:pPr marL="0" indent="0" algn="just"/>
            <a:endParaRPr lang="es-ES_tradnl" sz="1200" dirty="0">
              <a:solidFill>
                <a:schemeClr val="tx1"/>
              </a:solidFill>
            </a:endParaRPr>
          </a:p>
          <a:p>
            <a:pPr marL="0" indent="0" algn="just"/>
            <a:r>
              <a:rPr lang="es-ES_tradnl" sz="1200" dirty="0">
                <a:solidFill>
                  <a:schemeClr val="tx1"/>
                </a:solidFill>
              </a:rPr>
              <a:t>La entrada y la salida de las abejas a la colmena se hace por la piquera, espacio entre la base y la caja superior. Este espacio se puede cerrar con la </a:t>
            </a:r>
            <a:r>
              <a:rPr lang="es-ES_tradnl" sz="1200" dirty="0" err="1">
                <a:solidFill>
                  <a:schemeClr val="tx1"/>
                </a:solidFill>
              </a:rPr>
              <a:t>guardapiquera</a:t>
            </a:r>
            <a:r>
              <a:rPr lang="es-ES_tradnl" sz="1200" dirty="0">
                <a:solidFill>
                  <a:schemeClr val="tx1"/>
                </a:solidFill>
              </a:rPr>
              <a:t>, para proteger la colmena del frío, del pillaje y de los enemigos de las abejas.</a:t>
            </a:r>
          </a:p>
          <a:p>
            <a:pPr marL="0" indent="0" algn="just"/>
            <a:endParaRPr lang="es-ES_tradnl" sz="1200" dirty="0">
              <a:solidFill>
                <a:schemeClr val="tx1"/>
              </a:solidFill>
            </a:endParaRPr>
          </a:p>
          <a:p>
            <a:pPr marL="0" indent="0" algn="just"/>
            <a:r>
              <a:rPr lang="es-ES_tradnl" sz="1200" dirty="0">
                <a:solidFill>
                  <a:schemeClr val="tx1"/>
                </a:solidFill>
              </a:rPr>
              <a:t>Se trata de un </a:t>
            </a:r>
            <a:r>
              <a:rPr lang="es-ES_tradnl" sz="1200" dirty="0" err="1">
                <a:solidFill>
                  <a:schemeClr val="tx1"/>
                </a:solidFill>
              </a:rPr>
              <a:t>listón</a:t>
            </a:r>
            <a:r>
              <a:rPr lang="es-ES_tradnl" sz="1200" dirty="0">
                <a:solidFill>
                  <a:schemeClr val="tx1"/>
                </a:solidFill>
              </a:rPr>
              <a:t> de madera de </a:t>
            </a:r>
            <a:r>
              <a:rPr lang="es-ES_tradnl" sz="1200" dirty="0" err="1">
                <a:solidFill>
                  <a:schemeClr val="tx1"/>
                </a:solidFill>
              </a:rPr>
              <a:t>sección</a:t>
            </a:r>
            <a:r>
              <a:rPr lang="es-ES_tradnl" sz="1200" dirty="0">
                <a:solidFill>
                  <a:schemeClr val="tx1"/>
                </a:solidFill>
              </a:rPr>
              <a:t> 20 mm x 20 mm y por 375 mm de largo, con dos agujeros </a:t>
            </a:r>
            <a:r>
              <a:rPr lang="es-ES_tradnl" sz="1200" dirty="0" err="1">
                <a:solidFill>
                  <a:schemeClr val="tx1"/>
                </a:solidFill>
              </a:rPr>
              <a:t>según</a:t>
            </a:r>
            <a:r>
              <a:rPr lang="es-ES_tradnl" sz="1200" dirty="0">
                <a:solidFill>
                  <a:schemeClr val="tx1"/>
                </a:solidFill>
              </a:rPr>
              <a:t> la </a:t>
            </a:r>
            <a:r>
              <a:rPr lang="es-ES_tradnl" sz="1200" dirty="0" err="1">
                <a:solidFill>
                  <a:schemeClr val="tx1"/>
                </a:solidFill>
              </a:rPr>
              <a:t>opción</a:t>
            </a:r>
            <a:r>
              <a:rPr lang="es-ES_tradnl" sz="1200" dirty="0">
                <a:solidFill>
                  <a:schemeClr val="tx1"/>
                </a:solidFill>
              </a:rPr>
              <a:t> de apertura que se desee </a:t>
            </a:r>
          </a:p>
          <a:p>
            <a:pPr marL="0" indent="0" algn="just"/>
            <a:endParaRPr lang="es-ES_tradnl" sz="1200" dirty="0">
              <a:solidFill>
                <a:schemeClr val="tx1"/>
              </a:solidFill>
            </a:endParaRPr>
          </a:p>
        </p:txBody>
      </p:sp>
      <p:pic>
        <p:nvPicPr>
          <p:cNvPr id="3" name="Imagen 2">
            <a:extLst>
              <a:ext uri="{FF2B5EF4-FFF2-40B4-BE49-F238E27FC236}">
                <a16:creationId xmlns:a16="http://schemas.microsoft.com/office/drawing/2014/main" id="{FF2764AD-8674-D540-8907-7F7859CA2421}"/>
              </a:ext>
            </a:extLst>
          </p:cNvPr>
          <p:cNvPicPr>
            <a:picLocks noChangeAspect="1"/>
          </p:cNvPicPr>
          <p:nvPr/>
        </p:nvPicPr>
        <p:blipFill>
          <a:blip r:embed="rId3"/>
          <a:stretch>
            <a:fillRect/>
          </a:stretch>
        </p:blipFill>
        <p:spPr>
          <a:xfrm>
            <a:off x="4758989" y="3643619"/>
            <a:ext cx="3305511" cy="1339679"/>
          </a:xfrm>
          <a:prstGeom prst="rect">
            <a:avLst/>
          </a:prstGeom>
        </p:spPr>
      </p:pic>
      <p:pic>
        <p:nvPicPr>
          <p:cNvPr id="8" name="Imagen 7">
            <a:extLst>
              <a:ext uri="{FF2B5EF4-FFF2-40B4-BE49-F238E27FC236}">
                <a16:creationId xmlns:a16="http://schemas.microsoft.com/office/drawing/2014/main" id="{54EA556F-244A-4B4C-BDA7-C4E593FC764A}"/>
              </a:ext>
            </a:extLst>
          </p:cNvPr>
          <p:cNvPicPr>
            <a:picLocks noChangeAspect="1"/>
          </p:cNvPicPr>
          <p:nvPr/>
        </p:nvPicPr>
        <p:blipFill>
          <a:blip r:embed="rId4"/>
          <a:stretch>
            <a:fillRect/>
          </a:stretch>
        </p:blipFill>
        <p:spPr>
          <a:xfrm>
            <a:off x="1018218" y="3512504"/>
            <a:ext cx="2438400" cy="1371600"/>
          </a:xfrm>
          <a:prstGeom prst="rect">
            <a:avLst/>
          </a:prstGeom>
        </p:spPr>
      </p:pic>
      <p:pic>
        <p:nvPicPr>
          <p:cNvPr id="4" name="Imagen 3">
            <a:extLst>
              <a:ext uri="{FF2B5EF4-FFF2-40B4-BE49-F238E27FC236}">
                <a16:creationId xmlns:a16="http://schemas.microsoft.com/office/drawing/2014/main" id="{32F7DC01-B279-9249-9A18-1D9671567E99}"/>
              </a:ext>
            </a:extLst>
          </p:cNvPr>
          <p:cNvPicPr>
            <a:picLocks noChangeAspect="1"/>
          </p:cNvPicPr>
          <p:nvPr/>
        </p:nvPicPr>
        <p:blipFill>
          <a:blip r:embed="rId5"/>
          <a:stretch>
            <a:fillRect/>
          </a:stretch>
        </p:blipFill>
        <p:spPr>
          <a:xfrm>
            <a:off x="272772" y="1723816"/>
            <a:ext cx="3905527" cy="2128787"/>
          </a:xfrm>
          <a:prstGeom prst="rect">
            <a:avLst/>
          </a:prstGeom>
        </p:spPr>
      </p:pic>
    </p:spTree>
    <p:extLst>
      <p:ext uri="{BB962C8B-B14F-4D97-AF65-F5344CB8AC3E}">
        <p14:creationId xmlns:p14="http://schemas.microsoft.com/office/powerpoint/2010/main" val="310281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1486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058944"/>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957547"/>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COLMENA LANGSTROTH</a:t>
            </a:r>
          </a:p>
        </p:txBody>
      </p:sp>
      <p:sp>
        <p:nvSpPr>
          <p:cNvPr id="13" name="Google Shape;411;p47">
            <a:extLst>
              <a:ext uri="{FF2B5EF4-FFF2-40B4-BE49-F238E27FC236}">
                <a16:creationId xmlns:a16="http://schemas.microsoft.com/office/drawing/2014/main" id="{5A33B7CB-A5B1-0E46-851A-473BD781B558}"/>
              </a:ext>
            </a:extLst>
          </p:cNvPr>
          <p:cNvSpPr txBox="1">
            <a:spLocks noGrp="1"/>
          </p:cNvSpPr>
          <p:nvPr>
            <p:ph type="subTitle" idx="1"/>
          </p:nvPr>
        </p:nvSpPr>
        <p:spPr>
          <a:xfrm>
            <a:off x="4178299" y="1574052"/>
            <a:ext cx="47286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highlight>
                  <a:srgbClr val="FFFF00"/>
                </a:highlight>
              </a:rPr>
              <a:t>Cámara de cría</a:t>
            </a:r>
          </a:p>
          <a:p>
            <a:pPr marL="0" indent="0" algn="just"/>
            <a:endParaRPr lang="es-ES_tradnl" sz="1200" dirty="0">
              <a:solidFill>
                <a:schemeClr val="tx1"/>
              </a:solidFill>
            </a:endParaRPr>
          </a:p>
          <a:p>
            <a:pPr marL="0" indent="0" algn="just"/>
            <a:r>
              <a:rPr lang="es-ES_tradnl" sz="1200" dirty="0">
                <a:solidFill>
                  <a:schemeClr val="tx1"/>
                </a:solidFill>
              </a:rPr>
              <a:t>es la primera caja y va encima de la base. En ella se mantiene la cría y la reina. Tiene por lo general, 10 bastidores, de los cuales, los centrales contienen crías y los laterales, miel y polen.</a:t>
            </a:r>
          </a:p>
        </p:txBody>
      </p:sp>
      <p:pic>
        <p:nvPicPr>
          <p:cNvPr id="5" name="Imagen 4">
            <a:extLst>
              <a:ext uri="{FF2B5EF4-FFF2-40B4-BE49-F238E27FC236}">
                <a16:creationId xmlns:a16="http://schemas.microsoft.com/office/drawing/2014/main" id="{BC9DF7E9-1F68-D74B-BF5A-F0CF06A879F4}"/>
              </a:ext>
            </a:extLst>
          </p:cNvPr>
          <p:cNvPicPr>
            <a:picLocks noChangeAspect="1"/>
          </p:cNvPicPr>
          <p:nvPr/>
        </p:nvPicPr>
        <p:blipFill>
          <a:blip r:embed="rId3"/>
          <a:stretch>
            <a:fillRect/>
          </a:stretch>
        </p:blipFill>
        <p:spPr>
          <a:xfrm>
            <a:off x="4910451" y="2835780"/>
            <a:ext cx="2938150" cy="2307720"/>
          </a:xfrm>
          <a:prstGeom prst="rect">
            <a:avLst/>
          </a:prstGeom>
        </p:spPr>
      </p:pic>
      <p:pic>
        <p:nvPicPr>
          <p:cNvPr id="3" name="Imagen 2">
            <a:extLst>
              <a:ext uri="{FF2B5EF4-FFF2-40B4-BE49-F238E27FC236}">
                <a16:creationId xmlns:a16="http://schemas.microsoft.com/office/drawing/2014/main" id="{CD1D192F-E2A8-404F-B78E-544AB9894456}"/>
              </a:ext>
            </a:extLst>
          </p:cNvPr>
          <p:cNvPicPr>
            <a:picLocks noChangeAspect="1"/>
          </p:cNvPicPr>
          <p:nvPr/>
        </p:nvPicPr>
        <p:blipFill>
          <a:blip r:embed="rId4"/>
          <a:stretch>
            <a:fillRect/>
          </a:stretch>
        </p:blipFill>
        <p:spPr>
          <a:xfrm>
            <a:off x="88900" y="1872930"/>
            <a:ext cx="3978670" cy="2265475"/>
          </a:xfrm>
          <a:prstGeom prst="rect">
            <a:avLst/>
          </a:prstGeom>
        </p:spPr>
      </p:pic>
    </p:spTree>
    <p:extLst>
      <p:ext uri="{BB962C8B-B14F-4D97-AF65-F5344CB8AC3E}">
        <p14:creationId xmlns:p14="http://schemas.microsoft.com/office/powerpoint/2010/main" val="3962163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1486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058944"/>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957547"/>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COLMENA LANGSTROTH</a:t>
            </a:r>
          </a:p>
        </p:txBody>
      </p:sp>
      <p:sp>
        <p:nvSpPr>
          <p:cNvPr id="13" name="Google Shape;411;p47">
            <a:extLst>
              <a:ext uri="{FF2B5EF4-FFF2-40B4-BE49-F238E27FC236}">
                <a16:creationId xmlns:a16="http://schemas.microsoft.com/office/drawing/2014/main" id="{5A33B7CB-A5B1-0E46-851A-473BD781B558}"/>
              </a:ext>
            </a:extLst>
          </p:cNvPr>
          <p:cNvSpPr txBox="1">
            <a:spLocks noGrp="1"/>
          </p:cNvSpPr>
          <p:nvPr>
            <p:ph type="subTitle" idx="1"/>
          </p:nvPr>
        </p:nvSpPr>
        <p:spPr>
          <a:xfrm>
            <a:off x="4229099" y="1530247"/>
            <a:ext cx="47286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highlight>
                  <a:srgbClr val="FFFF00"/>
                </a:highlight>
              </a:rPr>
              <a:t>Excluidor de reina</a:t>
            </a:r>
          </a:p>
          <a:p>
            <a:pPr marL="0" indent="0" algn="just"/>
            <a:endParaRPr lang="es-ES_tradnl" sz="1200" dirty="0">
              <a:solidFill>
                <a:schemeClr val="tx1"/>
              </a:solidFill>
            </a:endParaRPr>
          </a:p>
          <a:p>
            <a:pPr marL="0" indent="0" algn="just"/>
            <a:r>
              <a:rPr lang="es-ES_tradnl" sz="1200" dirty="0">
                <a:solidFill>
                  <a:schemeClr val="tx1"/>
                </a:solidFill>
              </a:rPr>
              <a:t>para que solo las obreras puedan subir al alza y la reina no ponga sus huevos en ésta se coloca un tamiz con agujeros de unos 4 mm de diámetro entre la cámara de cría y el alza. Está constituido por un marco y una malla.</a:t>
            </a:r>
          </a:p>
          <a:p>
            <a:pPr marL="0" indent="0" algn="just"/>
            <a:endParaRPr lang="es-ES_tradnl" sz="1200" dirty="0">
              <a:solidFill>
                <a:schemeClr val="tx1"/>
              </a:solidFill>
            </a:endParaRPr>
          </a:p>
          <a:p>
            <a:pPr marL="0" indent="0" algn="just"/>
            <a:r>
              <a:rPr lang="es-ES_tradnl" sz="1200" dirty="0">
                <a:solidFill>
                  <a:schemeClr val="tx1"/>
                </a:solidFill>
              </a:rPr>
              <a:t>Para poder coincidir con las medidas de la cámara de cría el excluidor debe ser de 485 mm x 375 </a:t>
            </a:r>
            <a:r>
              <a:rPr lang="es-ES_tradnl" sz="1200" dirty="0" err="1">
                <a:solidFill>
                  <a:schemeClr val="tx1"/>
                </a:solidFill>
              </a:rPr>
              <a:t>mm.</a:t>
            </a:r>
            <a:r>
              <a:rPr lang="es-ES_tradnl" sz="1200" dirty="0">
                <a:solidFill>
                  <a:schemeClr val="tx1"/>
                </a:solidFill>
              </a:rPr>
              <a:t> </a:t>
            </a:r>
          </a:p>
        </p:txBody>
      </p:sp>
      <p:pic>
        <p:nvPicPr>
          <p:cNvPr id="3" name="Imagen 2">
            <a:extLst>
              <a:ext uri="{FF2B5EF4-FFF2-40B4-BE49-F238E27FC236}">
                <a16:creationId xmlns:a16="http://schemas.microsoft.com/office/drawing/2014/main" id="{AE21E6F1-89FC-2B4E-8F46-CC3C3D127AAA}"/>
              </a:ext>
            </a:extLst>
          </p:cNvPr>
          <p:cNvPicPr>
            <a:picLocks noChangeAspect="1"/>
          </p:cNvPicPr>
          <p:nvPr/>
        </p:nvPicPr>
        <p:blipFill>
          <a:blip r:embed="rId3"/>
          <a:stretch>
            <a:fillRect/>
          </a:stretch>
        </p:blipFill>
        <p:spPr>
          <a:xfrm>
            <a:off x="5484307" y="3445228"/>
            <a:ext cx="2218216" cy="1694743"/>
          </a:xfrm>
          <a:prstGeom prst="rect">
            <a:avLst/>
          </a:prstGeom>
        </p:spPr>
      </p:pic>
      <p:pic>
        <p:nvPicPr>
          <p:cNvPr id="4" name="Imagen 3">
            <a:extLst>
              <a:ext uri="{FF2B5EF4-FFF2-40B4-BE49-F238E27FC236}">
                <a16:creationId xmlns:a16="http://schemas.microsoft.com/office/drawing/2014/main" id="{AC0ACA89-307E-A843-BD56-5F3FF18EA20A}"/>
              </a:ext>
            </a:extLst>
          </p:cNvPr>
          <p:cNvPicPr>
            <a:picLocks noChangeAspect="1"/>
          </p:cNvPicPr>
          <p:nvPr/>
        </p:nvPicPr>
        <p:blipFill>
          <a:blip r:embed="rId4"/>
          <a:stretch>
            <a:fillRect/>
          </a:stretch>
        </p:blipFill>
        <p:spPr>
          <a:xfrm>
            <a:off x="84667" y="2019300"/>
            <a:ext cx="4114147" cy="2273300"/>
          </a:xfrm>
          <a:prstGeom prst="rect">
            <a:avLst/>
          </a:prstGeom>
        </p:spPr>
      </p:pic>
    </p:spTree>
    <p:extLst>
      <p:ext uri="{BB962C8B-B14F-4D97-AF65-F5344CB8AC3E}">
        <p14:creationId xmlns:p14="http://schemas.microsoft.com/office/powerpoint/2010/main" val="4057339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1486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058944"/>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957547"/>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COLMENA LANGSTROTH</a:t>
            </a:r>
          </a:p>
        </p:txBody>
      </p:sp>
      <p:sp>
        <p:nvSpPr>
          <p:cNvPr id="13" name="Google Shape;411;p47">
            <a:extLst>
              <a:ext uri="{FF2B5EF4-FFF2-40B4-BE49-F238E27FC236}">
                <a16:creationId xmlns:a16="http://schemas.microsoft.com/office/drawing/2014/main" id="{5A33B7CB-A5B1-0E46-851A-473BD781B558}"/>
              </a:ext>
            </a:extLst>
          </p:cNvPr>
          <p:cNvSpPr txBox="1">
            <a:spLocks noGrp="1"/>
          </p:cNvSpPr>
          <p:nvPr>
            <p:ph type="subTitle" idx="1"/>
          </p:nvPr>
        </p:nvSpPr>
        <p:spPr>
          <a:xfrm>
            <a:off x="4178299" y="1655244"/>
            <a:ext cx="47286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highlight>
                  <a:srgbClr val="FFFF00"/>
                </a:highlight>
              </a:rPr>
              <a:t>Cámaras o alzas para miel</a:t>
            </a:r>
          </a:p>
          <a:p>
            <a:pPr marL="0" indent="0" algn="just"/>
            <a:endParaRPr lang="es-ES_tradnl" sz="1200" dirty="0">
              <a:solidFill>
                <a:schemeClr val="tx1"/>
              </a:solidFill>
            </a:endParaRPr>
          </a:p>
          <a:p>
            <a:pPr marL="0" indent="0" algn="just"/>
            <a:r>
              <a:rPr lang="es-ES_tradnl" sz="1200" dirty="0">
                <a:solidFill>
                  <a:schemeClr val="tx1"/>
                </a:solidFill>
              </a:rPr>
              <a:t>en ellas las abejas almacenan la miel. Están colocadas sobre la cámara de cría, siendo del mismo tamaño y material que ésta. Están construidas para poder poner 10 marcos, pero es habitual poner solo 9, así la producción de miel es mayor. Menos marcos podrías dañarlos con el peso de los panales.</a:t>
            </a:r>
          </a:p>
          <a:p>
            <a:pPr marL="0" indent="0" algn="just"/>
            <a:endParaRPr lang="es-ES_tradnl" sz="1200" dirty="0">
              <a:solidFill>
                <a:schemeClr val="tx1"/>
              </a:solidFill>
            </a:endParaRPr>
          </a:p>
          <a:p>
            <a:pPr marL="0" indent="0" algn="just"/>
            <a:r>
              <a:rPr lang="es-ES_tradnl" sz="1200" dirty="0">
                <a:solidFill>
                  <a:schemeClr val="tx1"/>
                </a:solidFill>
              </a:rPr>
              <a:t>Sus medidas son idénticas a las cámaras de cría.</a:t>
            </a:r>
          </a:p>
        </p:txBody>
      </p:sp>
      <p:pic>
        <p:nvPicPr>
          <p:cNvPr id="9" name="Imagen 8">
            <a:extLst>
              <a:ext uri="{FF2B5EF4-FFF2-40B4-BE49-F238E27FC236}">
                <a16:creationId xmlns:a16="http://schemas.microsoft.com/office/drawing/2014/main" id="{141876E2-6F29-9143-9335-6340C5A47DB7}"/>
              </a:ext>
            </a:extLst>
          </p:cNvPr>
          <p:cNvPicPr>
            <a:picLocks noChangeAspect="1"/>
          </p:cNvPicPr>
          <p:nvPr/>
        </p:nvPicPr>
        <p:blipFill>
          <a:blip r:embed="rId3"/>
          <a:stretch>
            <a:fillRect/>
          </a:stretch>
        </p:blipFill>
        <p:spPr>
          <a:xfrm>
            <a:off x="5255357" y="3437796"/>
            <a:ext cx="2171673" cy="1705704"/>
          </a:xfrm>
          <a:prstGeom prst="rect">
            <a:avLst/>
          </a:prstGeom>
        </p:spPr>
      </p:pic>
      <p:pic>
        <p:nvPicPr>
          <p:cNvPr id="3" name="Imagen 2">
            <a:extLst>
              <a:ext uri="{FF2B5EF4-FFF2-40B4-BE49-F238E27FC236}">
                <a16:creationId xmlns:a16="http://schemas.microsoft.com/office/drawing/2014/main" id="{7BF3CB95-6371-784A-9892-5913C1420301}"/>
              </a:ext>
            </a:extLst>
          </p:cNvPr>
          <p:cNvPicPr>
            <a:picLocks noChangeAspect="1"/>
          </p:cNvPicPr>
          <p:nvPr/>
        </p:nvPicPr>
        <p:blipFill>
          <a:blip r:embed="rId4"/>
          <a:stretch>
            <a:fillRect/>
          </a:stretch>
        </p:blipFill>
        <p:spPr>
          <a:xfrm>
            <a:off x="121864" y="1869026"/>
            <a:ext cx="4056435" cy="2344229"/>
          </a:xfrm>
          <a:prstGeom prst="rect">
            <a:avLst/>
          </a:prstGeom>
        </p:spPr>
      </p:pic>
    </p:spTree>
    <p:extLst>
      <p:ext uri="{BB962C8B-B14F-4D97-AF65-F5344CB8AC3E}">
        <p14:creationId xmlns:p14="http://schemas.microsoft.com/office/powerpoint/2010/main" val="3190970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1486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058944"/>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957547"/>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COLMENA LANGSTROTH</a:t>
            </a:r>
          </a:p>
        </p:txBody>
      </p:sp>
      <p:sp>
        <p:nvSpPr>
          <p:cNvPr id="13" name="Google Shape;411;p47">
            <a:extLst>
              <a:ext uri="{FF2B5EF4-FFF2-40B4-BE49-F238E27FC236}">
                <a16:creationId xmlns:a16="http://schemas.microsoft.com/office/drawing/2014/main" id="{5A33B7CB-A5B1-0E46-851A-473BD781B558}"/>
              </a:ext>
            </a:extLst>
          </p:cNvPr>
          <p:cNvSpPr txBox="1">
            <a:spLocks noGrp="1"/>
          </p:cNvSpPr>
          <p:nvPr>
            <p:ph type="subTitle" idx="1"/>
          </p:nvPr>
        </p:nvSpPr>
        <p:spPr>
          <a:xfrm>
            <a:off x="4178299" y="1655244"/>
            <a:ext cx="47286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highlight>
                  <a:srgbClr val="FFFF00"/>
                </a:highlight>
              </a:rPr>
              <a:t>Cuadros, marcos o bastidores</a:t>
            </a:r>
          </a:p>
          <a:p>
            <a:pPr marL="0" indent="0" algn="just"/>
            <a:endParaRPr lang="es-ES_tradnl" sz="1200" dirty="0">
              <a:solidFill>
                <a:schemeClr val="tx1"/>
              </a:solidFill>
            </a:endParaRPr>
          </a:p>
          <a:p>
            <a:pPr marL="0" indent="0" algn="just"/>
            <a:r>
              <a:rPr lang="es-ES_tradnl" sz="1200" dirty="0">
                <a:solidFill>
                  <a:schemeClr val="tx1"/>
                </a:solidFill>
              </a:rPr>
              <a:t>Las abejas construyen los panales en los cuadros o marcos. Estos tienen que ser movibles e independientes. Se construyen con tablas rectangulares como marco, pero cada lado con dimensiones distintas. Es importante que lleven alambre para poder fijar la cera estampada.</a:t>
            </a:r>
          </a:p>
        </p:txBody>
      </p:sp>
      <p:pic>
        <p:nvPicPr>
          <p:cNvPr id="3" name="Imagen 2">
            <a:extLst>
              <a:ext uri="{FF2B5EF4-FFF2-40B4-BE49-F238E27FC236}">
                <a16:creationId xmlns:a16="http://schemas.microsoft.com/office/drawing/2014/main" id="{43DCD599-A25B-1947-AFA3-B723D98ECB21}"/>
              </a:ext>
            </a:extLst>
          </p:cNvPr>
          <p:cNvPicPr>
            <a:picLocks noChangeAspect="1"/>
          </p:cNvPicPr>
          <p:nvPr/>
        </p:nvPicPr>
        <p:blipFill>
          <a:blip r:embed="rId3"/>
          <a:stretch>
            <a:fillRect/>
          </a:stretch>
        </p:blipFill>
        <p:spPr>
          <a:xfrm>
            <a:off x="6542615" y="2989858"/>
            <a:ext cx="2404900" cy="2153642"/>
          </a:xfrm>
          <a:prstGeom prst="rect">
            <a:avLst/>
          </a:prstGeom>
        </p:spPr>
      </p:pic>
      <p:pic>
        <p:nvPicPr>
          <p:cNvPr id="8" name="Imagen 7">
            <a:extLst>
              <a:ext uri="{FF2B5EF4-FFF2-40B4-BE49-F238E27FC236}">
                <a16:creationId xmlns:a16="http://schemas.microsoft.com/office/drawing/2014/main" id="{F7A81EEF-82DA-1041-A498-5ADCF9B69CF5}"/>
              </a:ext>
            </a:extLst>
          </p:cNvPr>
          <p:cNvPicPr>
            <a:picLocks noChangeAspect="1"/>
          </p:cNvPicPr>
          <p:nvPr/>
        </p:nvPicPr>
        <p:blipFill>
          <a:blip r:embed="rId4"/>
          <a:stretch>
            <a:fillRect/>
          </a:stretch>
        </p:blipFill>
        <p:spPr>
          <a:xfrm>
            <a:off x="4377512" y="3149166"/>
            <a:ext cx="2165103" cy="1994334"/>
          </a:xfrm>
          <a:prstGeom prst="rect">
            <a:avLst/>
          </a:prstGeom>
        </p:spPr>
      </p:pic>
      <p:pic>
        <p:nvPicPr>
          <p:cNvPr id="9" name="Imagen 8">
            <a:extLst>
              <a:ext uri="{FF2B5EF4-FFF2-40B4-BE49-F238E27FC236}">
                <a16:creationId xmlns:a16="http://schemas.microsoft.com/office/drawing/2014/main" id="{6B440868-2510-3B43-BCD9-EB19877DB5A3}"/>
              </a:ext>
            </a:extLst>
          </p:cNvPr>
          <p:cNvPicPr>
            <a:picLocks noChangeAspect="1"/>
          </p:cNvPicPr>
          <p:nvPr/>
        </p:nvPicPr>
        <p:blipFill>
          <a:blip r:embed="rId5"/>
          <a:stretch>
            <a:fillRect/>
          </a:stretch>
        </p:blipFill>
        <p:spPr>
          <a:xfrm>
            <a:off x="104083" y="2217536"/>
            <a:ext cx="4074216" cy="2157613"/>
          </a:xfrm>
          <a:prstGeom prst="rect">
            <a:avLst/>
          </a:prstGeom>
        </p:spPr>
      </p:pic>
    </p:spTree>
    <p:extLst>
      <p:ext uri="{BB962C8B-B14F-4D97-AF65-F5344CB8AC3E}">
        <p14:creationId xmlns:p14="http://schemas.microsoft.com/office/powerpoint/2010/main" val="3052169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1486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058944"/>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957547"/>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COLMENA LANGSTROTH</a:t>
            </a:r>
          </a:p>
        </p:txBody>
      </p:sp>
      <p:sp>
        <p:nvSpPr>
          <p:cNvPr id="13" name="Google Shape;411;p47">
            <a:extLst>
              <a:ext uri="{FF2B5EF4-FFF2-40B4-BE49-F238E27FC236}">
                <a16:creationId xmlns:a16="http://schemas.microsoft.com/office/drawing/2014/main" id="{5A33B7CB-A5B1-0E46-851A-473BD781B558}"/>
              </a:ext>
            </a:extLst>
          </p:cNvPr>
          <p:cNvSpPr txBox="1">
            <a:spLocks noGrp="1"/>
          </p:cNvSpPr>
          <p:nvPr>
            <p:ph type="subTitle" idx="1"/>
          </p:nvPr>
        </p:nvSpPr>
        <p:spPr>
          <a:xfrm>
            <a:off x="4178300" y="1480178"/>
            <a:ext cx="4728633" cy="3000584"/>
          </a:xfrm>
          <a:prstGeom prst="rect">
            <a:avLst/>
          </a:prstGeom>
        </p:spPr>
        <p:txBody>
          <a:bodyPr spcFirstLastPara="1" wrap="square" lIns="91425" tIns="91425" rIns="91425" bIns="91425" anchor="t" anchorCtr="0">
            <a:noAutofit/>
          </a:bodyPr>
          <a:lstStyle/>
          <a:p>
            <a:pPr marL="0" indent="0" algn="just"/>
            <a:r>
              <a:rPr lang="es-ES_tradnl" sz="1200" b="1" dirty="0" err="1">
                <a:solidFill>
                  <a:schemeClr val="tx1"/>
                </a:solidFill>
                <a:highlight>
                  <a:srgbClr val="FFFF00"/>
                </a:highlight>
              </a:rPr>
              <a:t>Entretapa</a:t>
            </a:r>
            <a:endParaRPr lang="es-ES_tradnl" sz="1200" b="1" dirty="0">
              <a:solidFill>
                <a:schemeClr val="tx1"/>
              </a:solidFill>
              <a:highlight>
                <a:srgbClr val="FFFF00"/>
              </a:highlight>
            </a:endParaRPr>
          </a:p>
          <a:p>
            <a:pPr marL="0" indent="0" algn="just"/>
            <a:endParaRPr lang="es-ES_tradnl" sz="1200" dirty="0">
              <a:solidFill>
                <a:schemeClr val="tx1"/>
              </a:solidFill>
            </a:endParaRPr>
          </a:p>
          <a:p>
            <a:pPr marL="0" indent="0" algn="just"/>
            <a:r>
              <a:rPr lang="es-ES_tradnl" sz="1200" dirty="0">
                <a:solidFill>
                  <a:schemeClr val="tx1"/>
                </a:solidFill>
              </a:rPr>
              <a:t>La </a:t>
            </a:r>
            <a:r>
              <a:rPr lang="es-ES_tradnl" sz="1200" dirty="0" err="1">
                <a:solidFill>
                  <a:schemeClr val="tx1"/>
                </a:solidFill>
              </a:rPr>
              <a:t>entretapa</a:t>
            </a:r>
            <a:r>
              <a:rPr lang="es-ES_tradnl" sz="1200" dirty="0">
                <a:solidFill>
                  <a:schemeClr val="tx1"/>
                </a:solidFill>
              </a:rPr>
              <a:t> es una cubierta que va colocada encima de la última alza y sirve para mantener una cámara de aire aislante y como elemento separador para el manejo. Consta de una tabla de madera (puede ser de plástico) enmarcada.</a:t>
            </a:r>
          </a:p>
        </p:txBody>
      </p:sp>
      <p:pic>
        <p:nvPicPr>
          <p:cNvPr id="3" name="Imagen 2">
            <a:extLst>
              <a:ext uri="{FF2B5EF4-FFF2-40B4-BE49-F238E27FC236}">
                <a16:creationId xmlns:a16="http://schemas.microsoft.com/office/drawing/2014/main" id="{E5AF12D9-95A3-B04E-8EDC-8AE116D9537E}"/>
              </a:ext>
            </a:extLst>
          </p:cNvPr>
          <p:cNvPicPr>
            <a:picLocks noChangeAspect="1"/>
          </p:cNvPicPr>
          <p:nvPr/>
        </p:nvPicPr>
        <p:blipFill>
          <a:blip r:embed="rId3"/>
          <a:stretch>
            <a:fillRect/>
          </a:stretch>
        </p:blipFill>
        <p:spPr>
          <a:xfrm>
            <a:off x="5623321" y="3233081"/>
            <a:ext cx="3464002" cy="1453702"/>
          </a:xfrm>
          <a:prstGeom prst="rect">
            <a:avLst/>
          </a:prstGeom>
        </p:spPr>
      </p:pic>
      <p:pic>
        <p:nvPicPr>
          <p:cNvPr id="4" name="Imagen 3">
            <a:extLst>
              <a:ext uri="{FF2B5EF4-FFF2-40B4-BE49-F238E27FC236}">
                <a16:creationId xmlns:a16="http://schemas.microsoft.com/office/drawing/2014/main" id="{B34CA998-B5A3-C147-BA17-AE36F869F11C}"/>
              </a:ext>
            </a:extLst>
          </p:cNvPr>
          <p:cNvPicPr>
            <a:picLocks noChangeAspect="1"/>
          </p:cNvPicPr>
          <p:nvPr/>
        </p:nvPicPr>
        <p:blipFill>
          <a:blip r:embed="rId4"/>
          <a:stretch>
            <a:fillRect/>
          </a:stretch>
        </p:blipFill>
        <p:spPr>
          <a:xfrm>
            <a:off x="298722" y="1728987"/>
            <a:ext cx="3879578" cy="2140270"/>
          </a:xfrm>
          <a:prstGeom prst="rect">
            <a:avLst/>
          </a:prstGeom>
        </p:spPr>
      </p:pic>
      <p:pic>
        <p:nvPicPr>
          <p:cNvPr id="12" name="Imagen 11">
            <a:extLst>
              <a:ext uri="{FF2B5EF4-FFF2-40B4-BE49-F238E27FC236}">
                <a16:creationId xmlns:a16="http://schemas.microsoft.com/office/drawing/2014/main" id="{ED6193CF-6929-7742-889A-DB34686D6D89}"/>
              </a:ext>
            </a:extLst>
          </p:cNvPr>
          <p:cNvPicPr>
            <a:picLocks noChangeAspect="1"/>
          </p:cNvPicPr>
          <p:nvPr/>
        </p:nvPicPr>
        <p:blipFill>
          <a:blip r:embed="rId5"/>
          <a:stretch>
            <a:fillRect/>
          </a:stretch>
        </p:blipFill>
        <p:spPr>
          <a:xfrm>
            <a:off x="3824768" y="2736042"/>
            <a:ext cx="1798553" cy="2347084"/>
          </a:xfrm>
          <a:prstGeom prst="rect">
            <a:avLst/>
          </a:prstGeom>
        </p:spPr>
      </p:pic>
    </p:spTree>
    <p:extLst>
      <p:ext uri="{BB962C8B-B14F-4D97-AF65-F5344CB8AC3E}">
        <p14:creationId xmlns:p14="http://schemas.microsoft.com/office/powerpoint/2010/main" val="2916999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1486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058944"/>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957547"/>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COLMENA LANGSTROTH</a:t>
            </a:r>
          </a:p>
        </p:txBody>
      </p:sp>
      <p:sp>
        <p:nvSpPr>
          <p:cNvPr id="13" name="Google Shape;411;p47">
            <a:extLst>
              <a:ext uri="{FF2B5EF4-FFF2-40B4-BE49-F238E27FC236}">
                <a16:creationId xmlns:a16="http://schemas.microsoft.com/office/drawing/2014/main" id="{5A33B7CB-A5B1-0E46-851A-473BD781B558}"/>
              </a:ext>
            </a:extLst>
          </p:cNvPr>
          <p:cNvSpPr txBox="1">
            <a:spLocks noGrp="1"/>
          </p:cNvSpPr>
          <p:nvPr>
            <p:ph type="subTitle" idx="1"/>
          </p:nvPr>
        </p:nvSpPr>
        <p:spPr>
          <a:xfrm>
            <a:off x="4178299" y="1574052"/>
            <a:ext cx="47286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highlight>
                  <a:srgbClr val="FFFF00"/>
                </a:highlight>
              </a:rPr>
              <a:t>Tapa</a:t>
            </a:r>
          </a:p>
          <a:p>
            <a:pPr marL="0" indent="0" algn="just"/>
            <a:endParaRPr lang="es-ES_tradnl" sz="1200" dirty="0">
              <a:solidFill>
                <a:schemeClr val="tx1"/>
              </a:solidFill>
            </a:endParaRPr>
          </a:p>
          <a:p>
            <a:pPr marL="0" indent="0" algn="just"/>
            <a:r>
              <a:rPr lang="es-ES_tradnl" sz="1200" dirty="0">
                <a:solidFill>
                  <a:schemeClr val="tx1"/>
                </a:solidFill>
              </a:rPr>
              <a:t>La tapa es el techo de la colmena y evita la entrada de agua, aire y otros animales, para esto es importante que lleve una lámina metálica, normalmente de zinc, como cubierta.</a:t>
            </a:r>
          </a:p>
        </p:txBody>
      </p:sp>
      <p:pic>
        <p:nvPicPr>
          <p:cNvPr id="9" name="Imagen 8">
            <a:extLst>
              <a:ext uri="{FF2B5EF4-FFF2-40B4-BE49-F238E27FC236}">
                <a16:creationId xmlns:a16="http://schemas.microsoft.com/office/drawing/2014/main" id="{CA424B26-AE64-5B4F-8CF1-DA1F542E777B}"/>
              </a:ext>
            </a:extLst>
          </p:cNvPr>
          <p:cNvPicPr>
            <a:picLocks noChangeAspect="1"/>
          </p:cNvPicPr>
          <p:nvPr/>
        </p:nvPicPr>
        <p:blipFill>
          <a:blip r:embed="rId3"/>
          <a:stretch>
            <a:fillRect/>
          </a:stretch>
        </p:blipFill>
        <p:spPr>
          <a:xfrm>
            <a:off x="6707603" y="3019939"/>
            <a:ext cx="2436397" cy="1594265"/>
          </a:xfrm>
          <a:prstGeom prst="rect">
            <a:avLst/>
          </a:prstGeom>
        </p:spPr>
      </p:pic>
      <p:pic>
        <p:nvPicPr>
          <p:cNvPr id="3" name="Imagen 2">
            <a:extLst>
              <a:ext uri="{FF2B5EF4-FFF2-40B4-BE49-F238E27FC236}">
                <a16:creationId xmlns:a16="http://schemas.microsoft.com/office/drawing/2014/main" id="{12197271-A90D-1946-B940-D9FB60180B1C}"/>
              </a:ext>
            </a:extLst>
          </p:cNvPr>
          <p:cNvPicPr>
            <a:picLocks noChangeAspect="1"/>
          </p:cNvPicPr>
          <p:nvPr/>
        </p:nvPicPr>
        <p:blipFill>
          <a:blip r:embed="rId4"/>
          <a:stretch>
            <a:fillRect/>
          </a:stretch>
        </p:blipFill>
        <p:spPr>
          <a:xfrm>
            <a:off x="85865" y="1842807"/>
            <a:ext cx="4092434" cy="2209800"/>
          </a:xfrm>
          <a:prstGeom prst="rect">
            <a:avLst/>
          </a:prstGeom>
        </p:spPr>
      </p:pic>
      <p:pic>
        <p:nvPicPr>
          <p:cNvPr id="12" name="Imagen 11">
            <a:extLst>
              <a:ext uri="{FF2B5EF4-FFF2-40B4-BE49-F238E27FC236}">
                <a16:creationId xmlns:a16="http://schemas.microsoft.com/office/drawing/2014/main" id="{53565D90-2F18-514D-BD6A-B2FDBB08EB45}"/>
              </a:ext>
            </a:extLst>
          </p:cNvPr>
          <p:cNvPicPr>
            <a:picLocks noChangeAspect="1"/>
          </p:cNvPicPr>
          <p:nvPr/>
        </p:nvPicPr>
        <p:blipFill>
          <a:blip r:embed="rId5"/>
          <a:stretch>
            <a:fillRect/>
          </a:stretch>
        </p:blipFill>
        <p:spPr>
          <a:xfrm>
            <a:off x="3895590" y="2853600"/>
            <a:ext cx="2977665" cy="2043389"/>
          </a:xfrm>
          <a:prstGeom prst="rect">
            <a:avLst/>
          </a:prstGeom>
        </p:spPr>
      </p:pic>
    </p:spTree>
    <p:extLst>
      <p:ext uri="{BB962C8B-B14F-4D97-AF65-F5344CB8AC3E}">
        <p14:creationId xmlns:p14="http://schemas.microsoft.com/office/powerpoint/2010/main" val="3396454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COLMENA LANGSTROTH</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dirty="0">
                <a:solidFill>
                  <a:schemeClr val="tx1"/>
                </a:solidFill>
              </a:rPr>
              <a:t>Para terminar la colmena, se debe </a:t>
            </a:r>
            <a:r>
              <a:rPr lang="es-ES_tradnl" sz="1300" b="1" dirty="0">
                <a:solidFill>
                  <a:schemeClr val="tx1"/>
                </a:solidFill>
              </a:rPr>
              <a:t>pintar</a:t>
            </a:r>
            <a:r>
              <a:rPr lang="es-ES_tradnl" sz="1300" dirty="0">
                <a:solidFill>
                  <a:schemeClr val="tx1"/>
                </a:solidFill>
              </a:rPr>
              <a:t> los cuatro lados externos de las cajas con pintura no tóxica, preferiblemente </a:t>
            </a:r>
            <a:r>
              <a:rPr lang="es-ES_tradnl" sz="1300" b="1" dirty="0">
                <a:solidFill>
                  <a:schemeClr val="tx1"/>
                </a:solidFill>
              </a:rPr>
              <a:t>blanca</a:t>
            </a:r>
            <a:r>
              <a:rPr lang="es-ES_tradnl" sz="1300" dirty="0">
                <a:solidFill>
                  <a:schemeClr val="tx1"/>
                </a:solidFill>
              </a:rPr>
              <a:t>, aunque las abejas distinguen también el </a:t>
            </a:r>
            <a:r>
              <a:rPr lang="es-ES_tradnl" sz="1300" b="1" dirty="0">
                <a:solidFill>
                  <a:schemeClr val="tx1"/>
                </a:solidFill>
              </a:rPr>
              <a:t>amarillo, el azul y el negro</a:t>
            </a:r>
            <a:r>
              <a:rPr lang="es-ES_tradnl" sz="1300" dirty="0">
                <a:solidFill>
                  <a:schemeClr val="tx1"/>
                </a:solidFill>
              </a:rPr>
              <a:t>. </a:t>
            </a:r>
          </a:p>
          <a:p>
            <a:pPr marL="0" indent="0" algn="just"/>
            <a:endParaRPr lang="es-ES_tradnl" sz="1300" dirty="0">
              <a:solidFill>
                <a:schemeClr val="tx1"/>
              </a:solidFill>
            </a:endParaRPr>
          </a:p>
          <a:p>
            <a:pPr marL="0" indent="0" algn="just"/>
            <a:r>
              <a:rPr lang="es-ES_tradnl" sz="1300" dirty="0">
                <a:solidFill>
                  <a:schemeClr val="tx1"/>
                </a:solidFill>
              </a:rPr>
              <a:t>El </a:t>
            </a:r>
            <a:r>
              <a:rPr lang="es-ES_tradnl" sz="1300" b="1" dirty="0">
                <a:solidFill>
                  <a:schemeClr val="tx1"/>
                </a:solidFill>
              </a:rPr>
              <a:t>aceite de lino </a:t>
            </a:r>
            <a:r>
              <a:rPr lang="es-ES_tradnl" sz="1300" dirty="0">
                <a:solidFill>
                  <a:schemeClr val="tx1"/>
                </a:solidFill>
              </a:rPr>
              <a:t>es muy duradero y excelente pero es caro. Si se utilizan pinturas sintéticas no se aceptará la producción de miel como orgánica. </a:t>
            </a:r>
          </a:p>
          <a:p>
            <a:pPr marL="0" indent="0" algn="just"/>
            <a:endParaRPr lang="es-ES_tradnl" sz="1300" dirty="0">
              <a:solidFill>
                <a:schemeClr val="tx1"/>
              </a:solidFill>
            </a:endParaRPr>
          </a:p>
          <a:p>
            <a:pPr marL="0" indent="0" algn="just"/>
            <a:r>
              <a:rPr lang="es-ES_tradnl" sz="1300" b="1" dirty="0">
                <a:solidFill>
                  <a:schemeClr val="tx1"/>
                </a:solidFill>
              </a:rPr>
              <a:t>Nunca pintar ni barnizar el interior.</a:t>
            </a:r>
          </a:p>
          <a:p>
            <a:pPr marL="0" indent="0" algn="just"/>
            <a:endParaRPr lang="es-ES_tradnl" sz="1300" dirty="0">
              <a:solidFill>
                <a:schemeClr val="tx1"/>
              </a:solidFill>
            </a:endParaRPr>
          </a:p>
        </p:txBody>
      </p:sp>
      <p:pic>
        <p:nvPicPr>
          <p:cNvPr id="3" name="Imagen 2">
            <a:extLst>
              <a:ext uri="{FF2B5EF4-FFF2-40B4-BE49-F238E27FC236}">
                <a16:creationId xmlns:a16="http://schemas.microsoft.com/office/drawing/2014/main" id="{8C7DD6A8-1DB6-464B-BEB1-E3C8C8E8B4AF}"/>
              </a:ext>
            </a:extLst>
          </p:cNvPr>
          <p:cNvPicPr>
            <a:picLocks noChangeAspect="1"/>
          </p:cNvPicPr>
          <p:nvPr/>
        </p:nvPicPr>
        <p:blipFill>
          <a:blip r:embed="rId3"/>
          <a:stretch>
            <a:fillRect/>
          </a:stretch>
        </p:blipFill>
        <p:spPr>
          <a:xfrm>
            <a:off x="609760" y="1989526"/>
            <a:ext cx="3109316" cy="2349500"/>
          </a:xfrm>
          <a:prstGeom prst="rect">
            <a:avLst/>
          </a:prstGeom>
        </p:spPr>
      </p:pic>
    </p:spTree>
    <p:extLst>
      <p:ext uri="{BB962C8B-B14F-4D97-AF65-F5344CB8AC3E}">
        <p14:creationId xmlns:p14="http://schemas.microsoft.com/office/powerpoint/2010/main" val="3595040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COLMENA LANGSTROTH</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038599" y="1876216"/>
            <a:ext cx="4868333" cy="3000584"/>
          </a:xfrm>
          <a:prstGeom prst="rect">
            <a:avLst/>
          </a:prstGeom>
        </p:spPr>
        <p:txBody>
          <a:bodyPr spcFirstLastPara="1" wrap="square" lIns="91425" tIns="91425" rIns="91425" bIns="91425" anchor="t" anchorCtr="0">
            <a:noAutofit/>
          </a:bodyPr>
          <a:lstStyle/>
          <a:p>
            <a:pPr marL="0" indent="0" algn="just"/>
            <a:r>
              <a:rPr lang="es-ES_tradnl" sz="1200" dirty="0">
                <a:solidFill>
                  <a:schemeClr val="tx1"/>
                </a:solidFill>
              </a:rPr>
              <a:t>Un buen material debería de cumplir: buen aislante, bajo peso, resistente a la intemperie y todo esto, a mínimo coste.</a:t>
            </a:r>
          </a:p>
          <a:p>
            <a:pPr marL="0" indent="0" algn="just"/>
            <a:endParaRPr lang="es-ES_tradnl" sz="1200" dirty="0">
              <a:solidFill>
                <a:schemeClr val="tx1"/>
              </a:solidFill>
            </a:endParaRPr>
          </a:p>
          <a:p>
            <a:pPr marL="0" indent="0" algn="just"/>
            <a:r>
              <a:rPr lang="es-ES_tradnl" sz="1200" dirty="0">
                <a:solidFill>
                  <a:schemeClr val="tx1"/>
                </a:solidFill>
              </a:rPr>
              <a:t>Las </a:t>
            </a:r>
            <a:r>
              <a:rPr lang="es-ES_tradnl" sz="1200" b="1" dirty="0">
                <a:solidFill>
                  <a:schemeClr val="tx1"/>
                </a:solidFill>
              </a:rPr>
              <a:t>maderas</a:t>
            </a:r>
            <a:r>
              <a:rPr lang="es-ES_tradnl" sz="1200" dirty="0">
                <a:solidFill>
                  <a:schemeClr val="tx1"/>
                </a:solidFill>
              </a:rPr>
              <a:t> más utilizadas en la actualidad son las siguientes:</a:t>
            </a:r>
          </a:p>
          <a:p>
            <a:pPr marL="0" indent="0" algn="just"/>
            <a:endParaRPr lang="es-ES_tradnl" sz="1200" dirty="0">
              <a:solidFill>
                <a:schemeClr val="tx1"/>
              </a:solidFill>
            </a:endParaRPr>
          </a:p>
          <a:p>
            <a:pPr marL="0" indent="0" algn="just"/>
            <a:r>
              <a:rPr lang="es-ES_tradnl" sz="1200" dirty="0">
                <a:solidFill>
                  <a:schemeClr val="tx1"/>
                </a:solidFill>
              </a:rPr>
              <a:t>-</a:t>
            </a:r>
            <a:r>
              <a:rPr lang="es-ES_tradnl" sz="1200" b="1" dirty="0">
                <a:solidFill>
                  <a:schemeClr val="tx1"/>
                </a:solidFill>
              </a:rPr>
              <a:t>Cedro</a:t>
            </a:r>
            <a:r>
              <a:rPr lang="es-ES_tradnl" sz="1200" dirty="0">
                <a:solidFill>
                  <a:schemeClr val="tx1"/>
                </a:solidFill>
              </a:rPr>
              <a:t>: es la mejor madera para las colmenas, pesa poco, es buen aislante, no presenta condensación y necesita poco tratamiento para su conservación, por ejemplo, no necesita pintura porqué tiene buena impermeabilidad. Es un resistente natural a insectos, a la putrefacción y a climas templados. Su principal problema es su elevado precio.</a:t>
            </a:r>
          </a:p>
          <a:p>
            <a:pPr marL="0" indent="0" algn="just"/>
            <a:r>
              <a:rPr lang="es-ES_tradnl" sz="1200" dirty="0">
                <a:solidFill>
                  <a:schemeClr val="tx1"/>
                </a:solidFill>
              </a:rPr>
              <a:t>-</a:t>
            </a:r>
            <a:r>
              <a:rPr lang="es-ES_tradnl" sz="1200" b="1" dirty="0">
                <a:solidFill>
                  <a:schemeClr val="tx1"/>
                </a:solidFill>
              </a:rPr>
              <a:t>Pino</a:t>
            </a:r>
            <a:r>
              <a:rPr lang="es-ES_tradnl" sz="1200" dirty="0">
                <a:solidFill>
                  <a:schemeClr val="tx1"/>
                </a:solidFill>
              </a:rPr>
              <a:t>: principalmente se usa por su precio bajo</a:t>
            </a:r>
          </a:p>
          <a:p>
            <a:pPr marL="0" indent="0" algn="just"/>
            <a:r>
              <a:rPr lang="es-ES_tradnl" sz="1200" dirty="0">
                <a:solidFill>
                  <a:schemeClr val="tx1"/>
                </a:solidFill>
              </a:rPr>
              <a:t>-</a:t>
            </a:r>
            <a:r>
              <a:rPr lang="es-ES_tradnl" sz="1200" b="1" dirty="0">
                <a:solidFill>
                  <a:schemeClr val="tx1"/>
                </a:solidFill>
              </a:rPr>
              <a:t>Laurel</a:t>
            </a:r>
            <a:r>
              <a:rPr lang="es-ES_tradnl" sz="1200" dirty="0">
                <a:solidFill>
                  <a:schemeClr val="tx1"/>
                </a:solidFill>
              </a:rPr>
              <a:t>: Tiene una alta durabilidad natural.</a:t>
            </a:r>
          </a:p>
          <a:p>
            <a:pPr marL="0" indent="0" algn="just"/>
            <a:r>
              <a:rPr lang="es-ES_tradnl" sz="1200" dirty="0">
                <a:solidFill>
                  <a:schemeClr val="tx1"/>
                </a:solidFill>
              </a:rPr>
              <a:t>-</a:t>
            </a:r>
            <a:r>
              <a:rPr lang="es-ES_tradnl" sz="1200" b="1" dirty="0">
                <a:solidFill>
                  <a:schemeClr val="tx1"/>
                </a:solidFill>
              </a:rPr>
              <a:t>Contrachapada</a:t>
            </a:r>
            <a:r>
              <a:rPr lang="es-ES_tradnl" sz="1200" dirty="0">
                <a:solidFill>
                  <a:schemeClr val="tx1"/>
                </a:solidFill>
              </a:rPr>
              <a:t>: es una buena solución para el techo de la colmena, pero no para los componentes internos.</a:t>
            </a:r>
          </a:p>
        </p:txBody>
      </p:sp>
      <p:pic>
        <p:nvPicPr>
          <p:cNvPr id="3" name="Imagen 2">
            <a:extLst>
              <a:ext uri="{FF2B5EF4-FFF2-40B4-BE49-F238E27FC236}">
                <a16:creationId xmlns:a16="http://schemas.microsoft.com/office/drawing/2014/main" id="{4564E40E-5F7B-644A-99D2-F61ACC3B0122}"/>
              </a:ext>
            </a:extLst>
          </p:cNvPr>
          <p:cNvPicPr>
            <a:picLocks noChangeAspect="1"/>
          </p:cNvPicPr>
          <p:nvPr/>
        </p:nvPicPr>
        <p:blipFill>
          <a:blip r:embed="rId3"/>
          <a:stretch>
            <a:fillRect/>
          </a:stretch>
        </p:blipFill>
        <p:spPr>
          <a:xfrm>
            <a:off x="93172" y="1916008"/>
            <a:ext cx="3945427" cy="2921000"/>
          </a:xfrm>
          <a:prstGeom prst="rect">
            <a:avLst/>
          </a:prstGeom>
        </p:spPr>
      </p:pic>
    </p:spTree>
    <p:extLst>
      <p:ext uri="{BB962C8B-B14F-4D97-AF65-F5344CB8AC3E}">
        <p14:creationId xmlns:p14="http://schemas.microsoft.com/office/powerpoint/2010/main" val="507822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10186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2279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UBICACIÓN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038599" y="1876216"/>
            <a:ext cx="4868333" cy="3000584"/>
          </a:xfrm>
          <a:prstGeom prst="rect">
            <a:avLst/>
          </a:prstGeom>
        </p:spPr>
        <p:txBody>
          <a:bodyPr spcFirstLastPara="1" wrap="square" lIns="91425" tIns="91425" rIns="91425" bIns="91425" anchor="t" anchorCtr="0">
            <a:noAutofit/>
          </a:bodyPr>
          <a:lstStyle/>
          <a:p>
            <a:pPr marL="0" indent="0" algn="just"/>
            <a:r>
              <a:rPr lang="es-ES_tradnl" sz="1200" dirty="0">
                <a:solidFill>
                  <a:schemeClr val="tx1"/>
                </a:solidFill>
              </a:rPr>
              <a:t>1. </a:t>
            </a:r>
            <a:r>
              <a:rPr lang="es-ES_tradnl" sz="1200" b="1" dirty="0">
                <a:solidFill>
                  <a:schemeClr val="tx1"/>
                </a:solidFill>
              </a:rPr>
              <a:t>Fácil acceso</a:t>
            </a:r>
            <a:r>
              <a:rPr lang="es-ES_tradnl" sz="1200" dirty="0">
                <a:solidFill>
                  <a:schemeClr val="tx1"/>
                </a:solidFill>
              </a:rPr>
              <a:t>: Debido al movimiento de entrada y salida de cajas llenas o vacías se recomienda un lugar en donde pueda entrar algún tipo de trasporte.</a:t>
            </a:r>
          </a:p>
          <a:p>
            <a:pPr marL="0" indent="0" algn="just"/>
            <a:endParaRPr lang="es-ES_tradnl" sz="1200" dirty="0">
              <a:solidFill>
                <a:schemeClr val="tx1"/>
              </a:solidFill>
            </a:endParaRPr>
          </a:p>
          <a:p>
            <a:pPr marL="0" indent="0" algn="just"/>
            <a:r>
              <a:rPr lang="es-ES_tradnl" sz="1200" dirty="0">
                <a:solidFill>
                  <a:schemeClr val="tx1"/>
                </a:solidFill>
              </a:rPr>
              <a:t>2. </a:t>
            </a:r>
            <a:r>
              <a:rPr lang="es-ES_tradnl" sz="1200" b="1" dirty="0">
                <a:solidFill>
                  <a:schemeClr val="tx1"/>
                </a:solidFill>
              </a:rPr>
              <a:t>Ubicar </a:t>
            </a:r>
            <a:r>
              <a:rPr lang="es-ES_tradnl" sz="1200" b="1" dirty="0" err="1">
                <a:solidFill>
                  <a:schemeClr val="tx1"/>
                </a:solidFill>
              </a:rPr>
              <a:t>apiarios</a:t>
            </a:r>
            <a:r>
              <a:rPr lang="es-ES_tradnl" sz="1200" b="1" dirty="0">
                <a:solidFill>
                  <a:schemeClr val="tx1"/>
                </a:solidFill>
              </a:rPr>
              <a:t> a 200 </a:t>
            </a:r>
            <a:r>
              <a:rPr lang="es-ES_tradnl" sz="1200" b="1" dirty="0" err="1">
                <a:solidFill>
                  <a:schemeClr val="tx1"/>
                </a:solidFill>
              </a:rPr>
              <a:t>mts</a:t>
            </a:r>
            <a:r>
              <a:rPr lang="es-ES_tradnl" sz="1200" b="1" dirty="0">
                <a:solidFill>
                  <a:schemeClr val="tx1"/>
                </a:solidFill>
              </a:rPr>
              <a:t> de casas, caminos, carreteras</a:t>
            </a:r>
            <a:r>
              <a:rPr lang="es-ES_tradnl" sz="1200" dirty="0">
                <a:solidFill>
                  <a:schemeClr val="tx1"/>
                </a:solidFill>
              </a:rPr>
              <a:t>. Esto evitará a futuro posibles ataques a animales y humanos</a:t>
            </a:r>
          </a:p>
          <a:p>
            <a:pPr marL="0" indent="0" algn="just"/>
            <a:endParaRPr lang="es-ES_tradnl" sz="1200" dirty="0">
              <a:solidFill>
                <a:schemeClr val="tx1"/>
              </a:solidFill>
            </a:endParaRPr>
          </a:p>
          <a:p>
            <a:pPr marL="0" indent="0" algn="just"/>
            <a:r>
              <a:rPr lang="es-ES_tradnl" sz="1200" dirty="0">
                <a:solidFill>
                  <a:schemeClr val="tx1"/>
                </a:solidFill>
              </a:rPr>
              <a:t>3.-</a:t>
            </a:r>
            <a:r>
              <a:rPr lang="es-ES_tradnl" sz="1200" b="1" dirty="0">
                <a:solidFill>
                  <a:schemeClr val="tx1"/>
                </a:solidFill>
              </a:rPr>
              <a:t>Flora apícola abundante</a:t>
            </a:r>
            <a:r>
              <a:rPr lang="es-ES_tradnl" sz="1200" dirty="0">
                <a:solidFill>
                  <a:schemeClr val="tx1"/>
                </a:solidFill>
              </a:rPr>
              <a:t>: Para las abejas las plantas son lo más importante ya que de sus flores obtienen el néctar que luego convierten en miel y el polen que sirve para alimentar a las larvas.</a:t>
            </a:r>
          </a:p>
          <a:p>
            <a:pPr marL="0" indent="0" algn="just"/>
            <a:endParaRPr lang="es-ES_tradnl" sz="1200" dirty="0">
              <a:solidFill>
                <a:schemeClr val="tx1"/>
              </a:solidFill>
            </a:endParaRPr>
          </a:p>
          <a:p>
            <a:pPr marL="0" indent="0" algn="just"/>
            <a:r>
              <a:rPr lang="es-ES_tradnl" sz="1200" dirty="0">
                <a:solidFill>
                  <a:schemeClr val="tx1"/>
                </a:solidFill>
              </a:rPr>
              <a:t>4.- </a:t>
            </a:r>
            <a:r>
              <a:rPr lang="es-ES_tradnl" sz="1200" b="1" dirty="0">
                <a:solidFill>
                  <a:schemeClr val="tx1"/>
                </a:solidFill>
              </a:rPr>
              <a:t>Fuente de agua limpia</a:t>
            </a:r>
            <a:r>
              <a:rPr lang="es-ES_tradnl" sz="1200" dirty="0">
                <a:solidFill>
                  <a:schemeClr val="tx1"/>
                </a:solidFill>
              </a:rPr>
              <a:t>: Las abejas necesitan agua abundante y limpia, la que emplean para regular la temperatura interna de la colmena en el verano y para consumo como agua de bebida. Cada colmena necesita de 1 a 2 botellas de agua por día.</a:t>
            </a:r>
          </a:p>
        </p:txBody>
      </p:sp>
      <p:pic>
        <p:nvPicPr>
          <p:cNvPr id="3" name="Imagen 2">
            <a:extLst>
              <a:ext uri="{FF2B5EF4-FFF2-40B4-BE49-F238E27FC236}">
                <a16:creationId xmlns:a16="http://schemas.microsoft.com/office/drawing/2014/main" id="{5519FAA4-8608-E24A-8A29-CCFDD0CB670A}"/>
              </a:ext>
            </a:extLst>
          </p:cNvPr>
          <p:cNvPicPr>
            <a:picLocks noChangeAspect="1"/>
          </p:cNvPicPr>
          <p:nvPr/>
        </p:nvPicPr>
        <p:blipFill>
          <a:blip r:embed="rId3"/>
          <a:stretch>
            <a:fillRect/>
          </a:stretch>
        </p:blipFill>
        <p:spPr>
          <a:xfrm>
            <a:off x="130892" y="2349500"/>
            <a:ext cx="3907707" cy="1816100"/>
          </a:xfrm>
          <a:prstGeom prst="rect">
            <a:avLst/>
          </a:prstGeom>
        </p:spPr>
      </p:pic>
    </p:spTree>
    <p:extLst>
      <p:ext uri="{BB962C8B-B14F-4D97-AF65-F5344CB8AC3E}">
        <p14:creationId xmlns:p14="http://schemas.microsoft.com/office/powerpoint/2010/main" val="3409510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Tipos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highlight>
                  <a:srgbClr val="FFFF00"/>
                </a:highlight>
              </a:rPr>
              <a:t>COLMENA RÚSTICA</a:t>
            </a:r>
          </a:p>
          <a:p>
            <a:pPr marL="0" indent="0" algn="just"/>
            <a:endParaRPr lang="es-ES_tradnl" sz="1300" dirty="0">
              <a:solidFill>
                <a:schemeClr val="tx1"/>
              </a:solidFill>
            </a:endParaRPr>
          </a:p>
          <a:p>
            <a:pPr marL="0" indent="0" algn="just"/>
            <a:r>
              <a:rPr lang="es-ES_tradnl" sz="1300" dirty="0">
                <a:solidFill>
                  <a:schemeClr val="tx1"/>
                </a:solidFill>
              </a:rPr>
              <a:t>En su hábitat natural, las abejas construyen colmenas en grietas de rocas, huecos de los árboles y otros espacios que encuentren oportuno. </a:t>
            </a:r>
          </a:p>
          <a:p>
            <a:pPr marL="0" indent="0" algn="just"/>
            <a:endParaRPr lang="es-ES_tradnl" sz="1300" dirty="0">
              <a:solidFill>
                <a:schemeClr val="tx1"/>
              </a:solidFill>
            </a:endParaRPr>
          </a:p>
          <a:p>
            <a:pPr marL="0" indent="0" algn="just"/>
            <a:r>
              <a:rPr lang="es-ES_tradnl" sz="1300" dirty="0">
                <a:solidFill>
                  <a:schemeClr val="tx1"/>
                </a:solidFill>
              </a:rPr>
              <a:t>Para aprovechar sus productos no hace falta material de construcción y la producción de cera es elevada. Pero su manipulación y examinación son dificultosas, se produce enjambrazón más fácilmente, si se cosecha la miel se pierden las crías y la calidad de ésta es baja, porque viene mezclada con polen, cría o ceniza.</a:t>
            </a:r>
          </a:p>
        </p:txBody>
      </p:sp>
      <p:pic>
        <p:nvPicPr>
          <p:cNvPr id="4" name="Imagen 3">
            <a:extLst>
              <a:ext uri="{FF2B5EF4-FFF2-40B4-BE49-F238E27FC236}">
                <a16:creationId xmlns:a16="http://schemas.microsoft.com/office/drawing/2014/main" id="{7DA576B9-158E-D24D-91A6-CDA3FC9B450F}"/>
              </a:ext>
            </a:extLst>
          </p:cNvPr>
          <p:cNvPicPr>
            <a:picLocks noChangeAspect="1"/>
          </p:cNvPicPr>
          <p:nvPr/>
        </p:nvPicPr>
        <p:blipFill>
          <a:blip r:embed="rId3"/>
          <a:stretch>
            <a:fillRect/>
          </a:stretch>
        </p:blipFill>
        <p:spPr>
          <a:xfrm>
            <a:off x="596048" y="1989526"/>
            <a:ext cx="3322681" cy="2421954"/>
          </a:xfrm>
          <a:prstGeom prst="rect">
            <a:avLst/>
          </a:prstGeom>
        </p:spPr>
      </p:pic>
    </p:spTree>
    <p:extLst>
      <p:ext uri="{BB962C8B-B14F-4D97-AF65-F5344CB8AC3E}">
        <p14:creationId xmlns:p14="http://schemas.microsoft.com/office/powerpoint/2010/main" val="4152510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10186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2279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UBICACIÓN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038599" y="1876216"/>
            <a:ext cx="4868333" cy="3000584"/>
          </a:xfrm>
          <a:prstGeom prst="rect">
            <a:avLst/>
          </a:prstGeom>
        </p:spPr>
        <p:txBody>
          <a:bodyPr spcFirstLastPara="1" wrap="square" lIns="91425" tIns="91425" rIns="91425" bIns="91425" anchor="t" anchorCtr="0">
            <a:noAutofit/>
          </a:bodyPr>
          <a:lstStyle/>
          <a:p>
            <a:pPr marL="0" indent="0" algn="just"/>
            <a:r>
              <a:rPr lang="es-ES_tradnl" sz="1200" dirty="0">
                <a:solidFill>
                  <a:schemeClr val="tx1"/>
                </a:solidFill>
              </a:rPr>
              <a:t>5. </a:t>
            </a:r>
            <a:r>
              <a:rPr lang="es-ES_tradnl" sz="1200" b="1" dirty="0">
                <a:solidFill>
                  <a:schemeClr val="tx1"/>
                </a:solidFill>
              </a:rPr>
              <a:t>El Terreno</a:t>
            </a:r>
            <a:r>
              <a:rPr lang="es-ES_tradnl" sz="1200" dirty="0">
                <a:solidFill>
                  <a:schemeClr val="tx1"/>
                </a:solidFill>
              </a:rPr>
              <a:t>: Se debe seleccionar un terreno con ligera pendiente, sin mucha humedad, ni vientos fuertes, aunque la acción del viento se puede contrarrestar con la instalación de barreras vivas.</a:t>
            </a:r>
          </a:p>
          <a:p>
            <a:pPr marL="0" indent="0" algn="just"/>
            <a:endParaRPr lang="es-ES_tradnl" sz="1200" dirty="0">
              <a:solidFill>
                <a:schemeClr val="tx1"/>
              </a:solidFill>
            </a:endParaRPr>
          </a:p>
          <a:p>
            <a:pPr marL="0" indent="0" algn="just"/>
            <a:r>
              <a:rPr lang="es-ES_tradnl" sz="1200" dirty="0">
                <a:solidFill>
                  <a:schemeClr val="tx1"/>
                </a:solidFill>
              </a:rPr>
              <a:t>6. </a:t>
            </a:r>
            <a:r>
              <a:rPr lang="es-ES_tradnl" sz="1200" b="1" dirty="0">
                <a:solidFill>
                  <a:schemeClr val="tx1"/>
                </a:solidFill>
              </a:rPr>
              <a:t>La distancia entre colmenas</a:t>
            </a:r>
            <a:r>
              <a:rPr lang="es-ES_tradnl" sz="1200" dirty="0">
                <a:solidFill>
                  <a:schemeClr val="tx1"/>
                </a:solidFill>
              </a:rPr>
              <a:t>: una distancia de dos metros como mínimo.</a:t>
            </a:r>
          </a:p>
          <a:p>
            <a:pPr marL="0" indent="0" algn="just"/>
            <a:endParaRPr lang="es-ES_tradnl" sz="1200" dirty="0">
              <a:solidFill>
                <a:schemeClr val="tx1"/>
              </a:solidFill>
            </a:endParaRPr>
          </a:p>
          <a:p>
            <a:pPr marL="0" indent="0" algn="just"/>
            <a:r>
              <a:rPr lang="es-ES_tradnl" sz="1200" dirty="0">
                <a:solidFill>
                  <a:schemeClr val="tx1"/>
                </a:solidFill>
              </a:rPr>
              <a:t>7. </a:t>
            </a:r>
            <a:r>
              <a:rPr lang="es-ES_tradnl" sz="1200" b="1" dirty="0">
                <a:solidFill>
                  <a:schemeClr val="tx1"/>
                </a:solidFill>
              </a:rPr>
              <a:t>Disposición de las colmenas</a:t>
            </a:r>
            <a:r>
              <a:rPr lang="es-ES_tradnl" sz="1200" dirty="0">
                <a:solidFill>
                  <a:schemeClr val="tx1"/>
                </a:solidFill>
              </a:rPr>
              <a:t>: Para saber que disposición tomar es necesario tomar en cuenta la topografía del terreno y también la conveniencia o gusto del apicultor. Hay tres maneras de disponer las colmenas: Circular, en grupos y en línea.</a:t>
            </a:r>
          </a:p>
        </p:txBody>
      </p:sp>
      <p:pic>
        <p:nvPicPr>
          <p:cNvPr id="3" name="Imagen 2">
            <a:extLst>
              <a:ext uri="{FF2B5EF4-FFF2-40B4-BE49-F238E27FC236}">
                <a16:creationId xmlns:a16="http://schemas.microsoft.com/office/drawing/2014/main" id="{98F7CEAD-76C8-C848-BDB6-5791066C3279}"/>
              </a:ext>
            </a:extLst>
          </p:cNvPr>
          <p:cNvPicPr>
            <a:picLocks noChangeAspect="1"/>
          </p:cNvPicPr>
          <p:nvPr/>
        </p:nvPicPr>
        <p:blipFill>
          <a:blip r:embed="rId3"/>
          <a:stretch>
            <a:fillRect/>
          </a:stretch>
        </p:blipFill>
        <p:spPr>
          <a:xfrm>
            <a:off x="232923" y="1858125"/>
            <a:ext cx="3805676" cy="2718340"/>
          </a:xfrm>
          <a:prstGeom prst="rect">
            <a:avLst/>
          </a:prstGeom>
        </p:spPr>
      </p:pic>
    </p:spTree>
    <p:extLst>
      <p:ext uri="{BB962C8B-B14F-4D97-AF65-F5344CB8AC3E}">
        <p14:creationId xmlns:p14="http://schemas.microsoft.com/office/powerpoint/2010/main" val="1715628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10186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2279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Equipo de protección</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3860799" y="1876216"/>
            <a:ext cx="50461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rPr>
              <a:t>Velo</a:t>
            </a:r>
            <a:r>
              <a:rPr lang="es-ES_tradnl" sz="1200" dirty="0">
                <a:solidFill>
                  <a:schemeClr val="tx1"/>
                </a:solidFill>
              </a:rPr>
              <a:t>: El velo sirve para proteger la cabeza y la cara del apicultor. Consta de una careta de malla mosquitero negra que permite ver contra el reflejo del sol y el resto del es una pieza que puede ser de diferentes materiales desde una trama de hilo cáñamo hasta manta, en la parte inferior de esta tiene una jareta que permite pegarlo al cuerpo.</a:t>
            </a:r>
          </a:p>
          <a:p>
            <a:pPr marL="0" indent="0" algn="just"/>
            <a:endParaRPr lang="es-ES_tradnl" sz="1200" dirty="0">
              <a:solidFill>
                <a:schemeClr val="tx1"/>
              </a:solidFill>
            </a:endParaRPr>
          </a:p>
          <a:p>
            <a:pPr marL="0" indent="0" algn="just"/>
            <a:r>
              <a:rPr lang="es-ES_tradnl" sz="1200" b="1" dirty="0">
                <a:solidFill>
                  <a:schemeClr val="tx1"/>
                </a:solidFill>
              </a:rPr>
              <a:t>Overol</a:t>
            </a:r>
            <a:r>
              <a:rPr lang="es-ES_tradnl" sz="1200" dirty="0">
                <a:solidFill>
                  <a:schemeClr val="tx1"/>
                </a:solidFill>
              </a:rPr>
              <a:t>: El overol es un vestido de una sola pieza, es decir, que el pantalón y la camisa van unidos. A las abejas les molesta la ropa de color negro, rojo o verde oscuro. En cambio la ropa de color blanco no les molesta.</a:t>
            </a:r>
          </a:p>
          <a:p>
            <a:pPr marL="0" indent="0" algn="just"/>
            <a:endParaRPr lang="es-ES_tradnl" sz="1200" dirty="0">
              <a:solidFill>
                <a:schemeClr val="tx1"/>
              </a:solidFill>
            </a:endParaRPr>
          </a:p>
          <a:p>
            <a:pPr marL="0" indent="0" algn="just"/>
            <a:r>
              <a:rPr lang="es-ES_tradnl" sz="1200" dirty="0">
                <a:solidFill>
                  <a:schemeClr val="tx1"/>
                </a:solidFill>
              </a:rPr>
              <a:t>La ropa debe ser de algodón porque no molesta a las abejas tanto como la de lana o la de cuero. Los olores de los animales, que quedan en la lana y el cuero irritan a las abejas.</a:t>
            </a:r>
          </a:p>
        </p:txBody>
      </p:sp>
      <p:pic>
        <p:nvPicPr>
          <p:cNvPr id="4" name="Imagen 3">
            <a:extLst>
              <a:ext uri="{FF2B5EF4-FFF2-40B4-BE49-F238E27FC236}">
                <a16:creationId xmlns:a16="http://schemas.microsoft.com/office/drawing/2014/main" id="{D5B8B324-4D7E-3D43-97FA-E04D4E6E1C86}"/>
              </a:ext>
            </a:extLst>
          </p:cNvPr>
          <p:cNvPicPr>
            <a:picLocks noChangeAspect="1"/>
          </p:cNvPicPr>
          <p:nvPr/>
        </p:nvPicPr>
        <p:blipFill>
          <a:blip r:embed="rId3"/>
          <a:stretch>
            <a:fillRect/>
          </a:stretch>
        </p:blipFill>
        <p:spPr>
          <a:xfrm>
            <a:off x="713801" y="584200"/>
            <a:ext cx="2197100" cy="4178300"/>
          </a:xfrm>
          <a:prstGeom prst="rect">
            <a:avLst/>
          </a:prstGeom>
        </p:spPr>
      </p:pic>
    </p:spTree>
    <p:extLst>
      <p:ext uri="{BB962C8B-B14F-4D97-AF65-F5344CB8AC3E}">
        <p14:creationId xmlns:p14="http://schemas.microsoft.com/office/powerpoint/2010/main" val="4165665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10186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2279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Equipo de protección</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3298953" y="1876216"/>
            <a:ext cx="5607980"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rPr>
              <a:t>Guantes</a:t>
            </a:r>
            <a:r>
              <a:rPr lang="es-ES_tradnl" sz="1200" dirty="0">
                <a:solidFill>
                  <a:schemeClr val="tx1"/>
                </a:solidFill>
              </a:rPr>
              <a:t>: Los guantes tienen que ser de cuero liso y suave. Estos sirven para protegerse las manos. Igual que otros equipos, los guantes deben lavarse cada vez que están sucios y guardarlos secos, colgados o bien doblarlos.</a:t>
            </a:r>
          </a:p>
          <a:p>
            <a:pPr marL="0" indent="0" algn="just"/>
            <a:endParaRPr lang="es-ES_tradnl" sz="1200" dirty="0">
              <a:solidFill>
                <a:schemeClr val="tx1"/>
              </a:solidFill>
            </a:endParaRPr>
          </a:p>
          <a:p>
            <a:pPr marL="0" indent="0" algn="just"/>
            <a:r>
              <a:rPr lang="es-ES_tradnl" sz="1200" b="1" dirty="0">
                <a:solidFill>
                  <a:schemeClr val="tx1"/>
                </a:solidFill>
              </a:rPr>
              <a:t>Botas o zapatos altos</a:t>
            </a:r>
            <a:r>
              <a:rPr lang="es-ES_tradnl" sz="1200" dirty="0">
                <a:solidFill>
                  <a:schemeClr val="tx1"/>
                </a:solidFill>
              </a:rPr>
              <a:t>: Las abejas pueden picar los pies. Para evitarlo se usan las botas o los zapatos altos. Esto le ayuda a protegerse los pies.</a:t>
            </a:r>
          </a:p>
          <a:p>
            <a:pPr marL="0" indent="0" algn="just"/>
            <a:endParaRPr lang="es-ES_tradnl" sz="1200" dirty="0">
              <a:solidFill>
                <a:schemeClr val="tx1"/>
              </a:solidFill>
            </a:endParaRPr>
          </a:p>
          <a:p>
            <a:pPr marL="0" indent="0" algn="just"/>
            <a:endParaRPr lang="es-ES_tradnl" sz="1200" dirty="0">
              <a:solidFill>
                <a:schemeClr val="tx1"/>
              </a:solidFill>
            </a:endParaRPr>
          </a:p>
        </p:txBody>
      </p:sp>
      <p:pic>
        <p:nvPicPr>
          <p:cNvPr id="4" name="Imagen 3">
            <a:extLst>
              <a:ext uri="{FF2B5EF4-FFF2-40B4-BE49-F238E27FC236}">
                <a16:creationId xmlns:a16="http://schemas.microsoft.com/office/drawing/2014/main" id="{D5B8B324-4D7E-3D43-97FA-E04D4E6E1C86}"/>
              </a:ext>
            </a:extLst>
          </p:cNvPr>
          <p:cNvPicPr>
            <a:picLocks noChangeAspect="1"/>
          </p:cNvPicPr>
          <p:nvPr/>
        </p:nvPicPr>
        <p:blipFill>
          <a:blip r:embed="rId3"/>
          <a:stretch>
            <a:fillRect/>
          </a:stretch>
        </p:blipFill>
        <p:spPr>
          <a:xfrm>
            <a:off x="713801" y="584200"/>
            <a:ext cx="2197100" cy="4178300"/>
          </a:xfrm>
          <a:prstGeom prst="rect">
            <a:avLst/>
          </a:prstGeom>
        </p:spPr>
      </p:pic>
    </p:spTree>
    <p:extLst>
      <p:ext uri="{BB962C8B-B14F-4D97-AF65-F5344CB8AC3E}">
        <p14:creationId xmlns:p14="http://schemas.microsoft.com/office/powerpoint/2010/main" val="3991079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10186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2279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Equipo de manejo</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2832100" y="1876216"/>
            <a:ext cx="6074833" cy="3000584"/>
          </a:xfrm>
          <a:prstGeom prst="rect">
            <a:avLst/>
          </a:prstGeom>
        </p:spPr>
        <p:txBody>
          <a:bodyPr spcFirstLastPara="1" wrap="square" lIns="91425" tIns="91425" rIns="91425" bIns="91425" anchor="t" anchorCtr="0">
            <a:noAutofit/>
          </a:bodyPr>
          <a:lstStyle/>
          <a:p>
            <a:pPr marL="0" indent="0" algn="just"/>
            <a:r>
              <a:rPr lang="es-ES_tradnl" sz="1200" b="1" dirty="0" err="1">
                <a:solidFill>
                  <a:schemeClr val="tx1"/>
                </a:solidFill>
              </a:rPr>
              <a:t>Ahumador</a:t>
            </a:r>
            <a:r>
              <a:rPr lang="es-ES_tradnl" sz="1200" dirty="0">
                <a:solidFill>
                  <a:schemeClr val="tx1"/>
                </a:solidFill>
              </a:rPr>
              <a:t>: Produce humo con la finalidad de controlar a las abejas, haciéndolas huir de las partes de la colmena que se quiere examinar.</a:t>
            </a:r>
          </a:p>
          <a:p>
            <a:pPr marL="0" indent="0" algn="just"/>
            <a:endParaRPr lang="es-ES_tradnl" sz="1200" dirty="0">
              <a:solidFill>
                <a:schemeClr val="tx1"/>
              </a:solidFill>
            </a:endParaRPr>
          </a:p>
          <a:p>
            <a:pPr marL="0" indent="0" algn="just"/>
            <a:r>
              <a:rPr lang="es-ES_tradnl" sz="1200" b="1" dirty="0">
                <a:solidFill>
                  <a:schemeClr val="tx1"/>
                </a:solidFill>
              </a:rPr>
              <a:t>Combustible</a:t>
            </a:r>
            <a:r>
              <a:rPr lang="es-ES_tradnl" sz="1200" dirty="0">
                <a:solidFill>
                  <a:schemeClr val="tx1"/>
                </a:solidFill>
              </a:rPr>
              <a:t>: Se puede usar una variedad de cosas como material combustible. Algunos apicultores queman astillas de madera, pedazos de cartón, etc.</a:t>
            </a:r>
          </a:p>
          <a:p>
            <a:pPr marL="0" indent="0" algn="just"/>
            <a:endParaRPr lang="es-ES_tradnl" sz="1200" dirty="0">
              <a:solidFill>
                <a:schemeClr val="tx1"/>
              </a:solidFill>
            </a:endParaRPr>
          </a:p>
          <a:p>
            <a:pPr marL="0" indent="0" algn="just"/>
            <a:r>
              <a:rPr lang="es-ES_tradnl" sz="1200" dirty="0">
                <a:solidFill>
                  <a:schemeClr val="tx1"/>
                </a:solidFill>
              </a:rPr>
              <a:t>Es muy importante no quemar materiales que tengan olores fuertes, como pino, también es importante no usar gasolina o </a:t>
            </a:r>
            <a:r>
              <a:rPr lang="es-ES_tradnl" sz="1200" dirty="0" err="1">
                <a:solidFill>
                  <a:schemeClr val="tx1"/>
                </a:solidFill>
              </a:rPr>
              <a:t>diesel</a:t>
            </a:r>
            <a:r>
              <a:rPr lang="es-ES_tradnl" sz="1200" dirty="0">
                <a:solidFill>
                  <a:schemeClr val="tx1"/>
                </a:solidFill>
              </a:rPr>
              <a:t> para encender el </a:t>
            </a:r>
            <a:r>
              <a:rPr lang="es-ES_tradnl" sz="1200" dirty="0" err="1">
                <a:solidFill>
                  <a:schemeClr val="tx1"/>
                </a:solidFill>
              </a:rPr>
              <a:t>ahumador</a:t>
            </a:r>
            <a:r>
              <a:rPr lang="es-ES_tradnl" sz="1200" dirty="0">
                <a:solidFill>
                  <a:schemeClr val="tx1"/>
                </a:solidFill>
              </a:rPr>
              <a:t>, ya que irritan a las abejas.</a:t>
            </a:r>
          </a:p>
          <a:p>
            <a:pPr marL="0" indent="0" algn="just"/>
            <a:endParaRPr lang="es-ES_tradnl" sz="1200" dirty="0">
              <a:solidFill>
                <a:schemeClr val="tx1"/>
              </a:solidFill>
            </a:endParaRPr>
          </a:p>
          <a:p>
            <a:pPr marL="0" indent="0" algn="just"/>
            <a:r>
              <a:rPr lang="es-ES_tradnl" sz="1200" b="1" dirty="0">
                <a:solidFill>
                  <a:schemeClr val="tx1"/>
                </a:solidFill>
              </a:rPr>
              <a:t>Espátula o cuña</a:t>
            </a:r>
            <a:r>
              <a:rPr lang="es-ES_tradnl" sz="1200" dirty="0">
                <a:solidFill>
                  <a:schemeClr val="tx1"/>
                </a:solidFill>
              </a:rPr>
              <a:t>: esta consiste en una pieza de acero afilada por un extremo para separar todas las partes de la colmena que están adheridas con propóleos. El otro extremo de la cuña tiene una forma redonda y sirve para raspar la cera que se encuentra adherida a las paredes de la colmena. Cuando se está trabajando con las colmenas, esta herramienta se debe tener siempre a la mano.</a:t>
            </a:r>
          </a:p>
          <a:p>
            <a:pPr marL="0" indent="0" algn="just"/>
            <a:endParaRPr lang="es-ES_tradnl" sz="1200" dirty="0">
              <a:solidFill>
                <a:schemeClr val="tx1"/>
              </a:solidFill>
            </a:endParaRPr>
          </a:p>
          <a:p>
            <a:pPr marL="0" indent="0" algn="just"/>
            <a:endParaRPr lang="es-ES_tradnl" sz="1200" dirty="0">
              <a:solidFill>
                <a:schemeClr val="tx1"/>
              </a:solidFill>
            </a:endParaRPr>
          </a:p>
        </p:txBody>
      </p:sp>
      <p:pic>
        <p:nvPicPr>
          <p:cNvPr id="3" name="Imagen 2">
            <a:extLst>
              <a:ext uri="{FF2B5EF4-FFF2-40B4-BE49-F238E27FC236}">
                <a16:creationId xmlns:a16="http://schemas.microsoft.com/office/drawing/2014/main" id="{DAFEB78E-9DD8-EF42-9FC2-FCE5F72440EC}"/>
              </a:ext>
            </a:extLst>
          </p:cNvPr>
          <p:cNvPicPr>
            <a:picLocks noChangeAspect="1"/>
          </p:cNvPicPr>
          <p:nvPr/>
        </p:nvPicPr>
        <p:blipFill>
          <a:blip r:embed="rId3"/>
          <a:stretch>
            <a:fillRect/>
          </a:stretch>
        </p:blipFill>
        <p:spPr>
          <a:xfrm>
            <a:off x="674050" y="1649942"/>
            <a:ext cx="1917700" cy="1898523"/>
          </a:xfrm>
          <a:prstGeom prst="rect">
            <a:avLst/>
          </a:prstGeom>
        </p:spPr>
      </p:pic>
      <p:pic>
        <p:nvPicPr>
          <p:cNvPr id="8" name="Imagen 7">
            <a:extLst>
              <a:ext uri="{FF2B5EF4-FFF2-40B4-BE49-F238E27FC236}">
                <a16:creationId xmlns:a16="http://schemas.microsoft.com/office/drawing/2014/main" id="{53DE09F9-9821-5046-BADC-2DAE50EE9FBD}"/>
              </a:ext>
            </a:extLst>
          </p:cNvPr>
          <p:cNvPicPr>
            <a:picLocks noChangeAspect="1"/>
          </p:cNvPicPr>
          <p:nvPr/>
        </p:nvPicPr>
        <p:blipFill>
          <a:blip r:embed="rId4"/>
          <a:stretch>
            <a:fillRect/>
          </a:stretch>
        </p:blipFill>
        <p:spPr>
          <a:xfrm>
            <a:off x="929500" y="3710792"/>
            <a:ext cx="1406800" cy="906443"/>
          </a:xfrm>
          <a:prstGeom prst="rect">
            <a:avLst/>
          </a:prstGeom>
        </p:spPr>
      </p:pic>
    </p:spTree>
    <p:extLst>
      <p:ext uri="{BB962C8B-B14F-4D97-AF65-F5344CB8AC3E}">
        <p14:creationId xmlns:p14="http://schemas.microsoft.com/office/powerpoint/2010/main" val="756538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10186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2279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Equipo de manejo</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2844800" y="1722509"/>
            <a:ext cx="60748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rPr>
              <a:t>EN UN APIARIO DE PRODUCCION CON ABEJAS AFRICANIZADAS ES MUY IMPORTANTE TRABAJAR EN PAREJA</a:t>
            </a:r>
            <a:r>
              <a:rPr lang="es-ES_tradnl" sz="1200" dirty="0">
                <a:solidFill>
                  <a:schemeClr val="tx1"/>
                </a:solidFill>
              </a:rPr>
              <a:t>. Una de las personas se encarga de echar humo para mantener el control de las abejas y la otra irá examinando la colmena.</a:t>
            </a:r>
          </a:p>
          <a:p>
            <a:pPr marL="0" indent="0" algn="just"/>
            <a:endParaRPr lang="es-ES_tradnl" sz="1200" dirty="0">
              <a:solidFill>
                <a:schemeClr val="tx1"/>
              </a:solidFill>
            </a:endParaRPr>
          </a:p>
          <a:p>
            <a:pPr marL="0" indent="0" algn="just"/>
            <a:r>
              <a:rPr lang="es-ES_tradnl" sz="1200" b="1" dirty="0">
                <a:solidFill>
                  <a:schemeClr val="tx1"/>
                </a:solidFill>
              </a:rPr>
              <a:t>NO SE DEBE ENTRAR AL APIARIO SI NO SE TIENE UN BUEN AHUMADOR. </a:t>
            </a:r>
          </a:p>
          <a:p>
            <a:pPr marL="0" indent="0" algn="just"/>
            <a:endParaRPr lang="es-ES_tradnl" sz="1200" dirty="0">
              <a:solidFill>
                <a:schemeClr val="tx1"/>
              </a:solidFill>
            </a:endParaRPr>
          </a:p>
          <a:p>
            <a:pPr marL="0" indent="0" algn="just"/>
            <a:r>
              <a:rPr lang="es-ES_tradnl" sz="1200" dirty="0">
                <a:solidFill>
                  <a:schemeClr val="tx1"/>
                </a:solidFill>
              </a:rPr>
              <a:t>Para esto proceda así:</a:t>
            </a:r>
          </a:p>
          <a:p>
            <a:pPr marL="0" indent="0" algn="just"/>
            <a:r>
              <a:rPr lang="es-ES_tradnl" sz="1200" dirty="0">
                <a:solidFill>
                  <a:schemeClr val="tx1"/>
                </a:solidFill>
              </a:rPr>
              <a:t>1. Encienda un poco de su material combustible y arrójelo al fondo del </a:t>
            </a:r>
            <a:r>
              <a:rPr lang="es-ES_tradnl" sz="1200" dirty="0" err="1">
                <a:solidFill>
                  <a:schemeClr val="tx1"/>
                </a:solidFill>
              </a:rPr>
              <a:t>ahumador</a:t>
            </a:r>
            <a:r>
              <a:rPr lang="es-ES_tradnl" sz="1200" dirty="0">
                <a:solidFill>
                  <a:schemeClr val="tx1"/>
                </a:solidFill>
              </a:rPr>
              <a:t>.</a:t>
            </a:r>
          </a:p>
          <a:p>
            <a:pPr marL="0" indent="0" algn="just"/>
            <a:r>
              <a:rPr lang="es-ES_tradnl" sz="1200" dirty="0">
                <a:solidFill>
                  <a:schemeClr val="tx1"/>
                </a:solidFill>
              </a:rPr>
              <a:t>2. </a:t>
            </a:r>
            <a:r>
              <a:rPr lang="es-ES_tradnl" sz="1200" dirty="0" err="1">
                <a:solidFill>
                  <a:schemeClr val="tx1"/>
                </a:solidFill>
              </a:rPr>
              <a:t>Atize</a:t>
            </a:r>
            <a:r>
              <a:rPr lang="es-ES_tradnl" sz="1200" dirty="0">
                <a:solidFill>
                  <a:schemeClr val="tx1"/>
                </a:solidFill>
              </a:rPr>
              <a:t> con el fuelle y cuando tenga una buena flama, rellene, poco a poco, y sin dejar de atizar, el </a:t>
            </a:r>
            <a:r>
              <a:rPr lang="es-ES_tradnl" sz="1200" dirty="0" err="1">
                <a:solidFill>
                  <a:schemeClr val="tx1"/>
                </a:solidFill>
              </a:rPr>
              <a:t>ahumador</a:t>
            </a:r>
            <a:r>
              <a:rPr lang="es-ES_tradnl" sz="1200" dirty="0">
                <a:solidFill>
                  <a:schemeClr val="tx1"/>
                </a:solidFill>
              </a:rPr>
              <a:t> con más combustible. Siga atizando hasta obtener gran cantidad de humo.</a:t>
            </a:r>
          </a:p>
          <a:p>
            <a:pPr marL="0" indent="0" algn="just"/>
            <a:r>
              <a:rPr lang="es-ES_tradnl" sz="1200" dirty="0">
                <a:solidFill>
                  <a:schemeClr val="tx1"/>
                </a:solidFill>
              </a:rPr>
              <a:t>3. Al entrar al </a:t>
            </a:r>
            <a:r>
              <a:rPr lang="es-ES_tradnl" sz="1200" dirty="0" err="1">
                <a:solidFill>
                  <a:schemeClr val="tx1"/>
                </a:solidFill>
              </a:rPr>
              <a:t>apiario</a:t>
            </a:r>
            <a:r>
              <a:rPr lang="es-ES_tradnl" sz="1200" dirty="0">
                <a:solidFill>
                  <a:schemeClr val="tx1"/>
                </a:solidFill>
              </a:rPr>
              <a:t>, una vez puesto su equipo de protección y bien encendido el </a:t>
            </a:r>
            <a:r>
              <a:rPr lang="es-ES_tradnl" sz="1200" dirty="0" err="1">
                <a:solidFill>
                  <a:schemeClr val="tx1"/>
                </a:solidFill>
              </a:rPr>
              <a:t>ahumador</a:t>
            </a:r>
            <a:r>
              <a:rPr lang="es-ES_tradnl" sz="1200" dirty="0">
                <a:solidFill>
                  <a:schemeClr val="tx1"/>
                </a:solidFill>
              </a:rPr>
              <a:t>, se procederá a ahumar todas las piqueras de las colmenas del </a:t>
            </a:r>
            <a:r>
              <a:rPr lang="es-ES_tradnl" sz="1200" dirty="0" err="1">
                <a:solidFill>
                  <a:schemeClr val="tx1"/>
                </a:solidFill>
              </a:rPr>
              <a:t>apiario</a:t>
            </a:r>
            <a:r>
              <a:rPr lang="es-ES_tradnl" sz="1200" dirty="0">
                <a:solidFill>
                  <a:schemeClr val="tx1"/>
                </a:solidFill>
              </a:rPr>
              <a:t> para después empezar a revisarlas una a una, haciendo una persona la revisión y la otra manejando el </a:t>
            </a:r>
            <a:r>
              <a:rPr lang="es-ES_tradnl" sz="1200" dirty="0" err="1">
                <a:solidFill>
                  <a:schemeClr val="tx1"/>
                </a:solidFill>
              </a:rPr>
              <a:t>ahumador</a:t>
            </a:r>
            <a:r>
              <a:rPr lang="es-ES_tradnl" sz="1200" dirty="0">
                <a:solidFill>
                  <a:schemeClr val="tx1"/>
                </a:solidFill>
              </a:rPr>
              <a:t>.</a:t>
            </a:r>
          </a:p>
          <a:p>
            <a:pPr marL="0" indent="0" algn="just"/>
            <a:endParaRPr lang="es-ES_tradnl" sz="1200" dirty="0">
              <a:solidFill>
                <a:schemeClr val="tx1"/>
              </a:solidFill>
            </a:endParaRPr>
          </a:p>
        </p:txBody>
      </p:sp>
      <p:pic>
        <p:nvPicPr>
          <p:cNvPr id="4" name="Imagen 3">
            <a:extLst>
              <a:ext uri="{FF2B5EF4-FFF2-40B4-BE49-F238E27FC236}">
                <a16:creationId xmlns:a16="http://schemas.microsoft.com/office/drawing/2014/main" id="{FF2D2F0C-60A0-3A4E-9A45-C0B17B397577}"/>
              </a:ext>
            </a:extLst>
          </p:cNvPr>
          <p:cNvPicPr>
            <a:picLocks noChangeAspect="1"/>
          </p:cNvPicPr>
          <p:nvPr/>
        </p:nvPicPr>
        <p:blipFill>
          <a:blip r:embed="rId3"/>
          <a:stretch>
            <a:fillRect/>
          </a:stretch>
        </p:blipFill>
        <p:spPr>
          <a:xfrm>
            <a:off x="325750" y="1631958"/>
            <a:ext cx="2197100" cy="3022600"/>
          </a:xfrm>
          <a:prstGeom prst="rect">
            <a:avLst/>
          </a:prstGeom>
        </p:spPr>
      </p:pic>
    </p:spTree>
    <p:extLst>
      <p:ext uri="{BB962C8B-B14F-4D97-AF65-F5344CB8AC3E}">
        <p14:creationId xmlns:p14="http://schemas.microsoft.com/office/powerpoint/2010/main" val="884029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10186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2279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Productos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2844800" y="1722509"/>
            <a:ext cx="60748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highlight>
                  <a:srgbClr val="FFFF00"/>
                </a:highlight>
              </a:rPr>
              <a:t>La cera</a:t>
            </a:r>
          </a:p>
          <a:p>
            <a:pPr marL="0" indent="0" algn="just"/>
            <a:endParaRPr lang="es-ES_tradnl" sz="1200" dirty="0">
              <a:solidFill>
                <a:schemeClr val="tx1"/>
              </a:solidFill>
            </a:endParaRPr>
          </a:p>
          <a:p>
            <a:pPr marL="0" indent="0" algn="just"/>
            <a:r>
              <a:rPr lang="es-ES_tradnl" sz="1200" dirty="0">
                <a:solidFill>
                  <a:schemeClr val="tx1"/>
                </a:solidFill>
              </a:rPr>
              <a:t>La cera es una materia grasa que las abejas producen y utilizan para construir los panales. Es uno de los elementos más importantes de la colmena que influyen en el proceso de producción y optimización de la miel. </a:t>
            </a:r>
          </a:p>
          <a:p>
            <a:pPr marL="0" indent="0" algn="just"/>
            <a:endParaRPr lang="es-ES_tradnl" sz="1200" dirty="0">
              <a:solidFill>
                <a:schemeClr val="tx1"/>
              </a:solidFill>
            </a:endParaRPr>
          </a:p>
          <a:p>
            <a:pPr marL="0" indent="0" algn="just"/>
            <a:r>
              <a:rPr lang="es-ES_tradnl" sz="1200" dirty="0">
                <a:solidFill>
                  <a:schemeClr val="tx1"/>
                </a:solidFill>
              </a:rPr>
              <a:t>A temperatura ambiente es sólido pero a los 32ºC se convierte en un producto blando y maleable y a los 63ºC funde por completo. Es insoluble en agua y alcohol frío. Por el proceso de producción natural puede presentar variaciones en el color, desde un tono amarillo claro a marrón oscuro. </a:t>
            </a:r>
          </a:p>
          <a:p>
            <a:pPr marL="0" indent="0" algn="just"/>
            <a:endParaRPr lang="es-ES_tradnl" sz="1200" dirty="0">
              <a:solidFill>
                <a:schemeClr val="tx1"/>
              </a:solidFill>
            </a:endParaRPr>
          </a:p>
          <a:p>
            <a:pPr marL="0" indent="0" algn="just"/>
            <a:r>
              <a:rPr lang="es-ES_tradnl" sz="1200" dirty="0">
                <a:solidFill>
                  <a:schemeClr val="tx1"/>
                </a:solidFill>
              </a:rPr>
              <a:t>Los usos de la cera de abeja en cosmética natural son muy variados y recogen años de tradición. Se puede usar para elaborar cremas efecto frío sin emulsionantes adicionales, ungüentos medicinales, pomadas, bálsamos labiales, lápices de maquillaje, jabones naturales, mascarillas capilares.</a:t>
            </a:r>
          </a:p>
          <a:p>
            <a:pPr marL="0" indent="0" algn="just"/>
            <a:endParaRPr lang="es-ES_tradnl" sz="1200" dirty="0">
              <a:solidFill>
                <a:schemeClr val="tx1"/>
              </a:solidFill>
            </a:endParaRPr>
          </a:p>
          <a:p>
            <a:pPr marL="0" indent="0" algn="just"/>
            <a:endParaRPr lang="es-ES_tradnl" sz="1200" dirty="0">
              <a:solidFill>
                <a:schemeClr val="tx1"/>
              </a:solidFill>
            </a:endParaRPr>
          </a:p>
        </p:txBody>
      </p:sp>
      <p:pic>
        <p:nvPicPr>
          <p:cNvPr id="4" name="Imagen 3">
            <a:extLst>
              <a:ext uri="{FF2B5EF4-FFF2-40B4-BE49-F238E27FC236}">
                <a16:creationId xmlns:a16="http://schemas.microsoft.com/office/drawing/2014/main" id="{987456AD-C968-734F-89DD-2DCAC3FDCA08}"/>
              </a:ext>
            </a:extLst>
          </p:cNvPr>
          <p:cNvPicPr>
            <a:picLocks noChangeAspect="1"/>
          </p:cNvPicPr>
          <p:nvPr/>
        </p:nvPicPr>
        <p:blipFill>
          <a:blip r:embed="rId3"/>
          <a:stretch>
            <a:fillRect/>
          </a:stretch>
        </p:blipFill>
        <p:spPr>
          <a:xfrm>
            <a:off x="325750" y="1870251"/>
            <a:ext cx="2438400" cy="2705100"/>
          </a:xfrm>
          <a:prstGeom prst="rect">
            <a:avLst/>
          </a:prstGeom>
        </p:spPr>
      </p:pic>
    </p:spTree>
    <p:extLst>
      <p:ext uri="{BB962C8B-B14F-4D97-AF65-F5344CB8AC3E}">
        <p14:creationId xmlns:p14="http://schemas.microsoft.com/office/powerpoint/2010/main" val="3486918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10186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2279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Productos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2844800" y="1722509"/>
            <a:ext cx="60748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highlight>
                  <a:srgbClr val="FFFF00"/>
                </a:highlight>
              </a:rPr>
              <a:t>La miel</a:t>
            </a:r>
          </a:p>
          <a:p>
            <a:pPr marL="0" indent="0" algn="just"/>
            <a:endParaRPr lang="es-ES_tradnl" sz="1200" dirty="0">
              <a:solidFill>
                <a:schemeClr val="tx1"/>
              </a:solidFill>
            </a:endParaRPr>
          </a:p>
          <a:p>
            <a:pPr marL="0" indent="0" algn="just"/>
            <a:r>
              <a:rPr lang="es-ES_tradnl" sz="1200" dirty="0">
                <a:solidFill>
                  <a:schemeClr val="tx1"/>
                </a:solidFill>
              </a:rPr>
              <a:t>Un producto muy energético, que gracias a los minerales que posee permite una rápida recuperación frente a situaciones de cansancio.</a:t>
            </a:r>
          </a:p>
          <a:p>
            <a:pPr marL="0" indent="0" algn="just"/>
            <a:r>
              <a:rPr lang="es-ES_tradnl" sz="1200" dirty="0">
                <a:solidFill>
                  <a:schemeClr val="tx1"/>
                </a:solidFill>
              </a:rPr>
              <a:t>Es un producto con propiedades anti inflamatorias muy usado para reducir inflamaciones en la garganta.</a:t>
            </a:r>
          </a:p>
          <a:p>
            <a:pPr marL="0" indent="0" algn="just"/>
            <a:endParaRPr lang="es-ES_tradnl" sz="1200" dirty="0">
              <a:solidFill>
                <a:schemeClr val="tx1"/>
              </a:solidFill>
            </a:endParaRPr>
          </a:p>
          <a:p>
            <a:pPr marL="0" indent="0" algn="just"/>
            <a:r>
              <a:rPr lang="es-ES_tradnl" sz="1200" dirty="0">
                <a:solidFill>
                  <a:schemeClr val="tx1"/>
                </a:solidFill>
              </a:rPr>
              <a:t>El color varía desde los tonos blancos hasta los pardos oscuros; existiendo mieles rojizas, amarillentas o verdosas, aunque predominan los tonos castaño-claro o ambarinos. El color oscuro no significa que sea de calidad inferior. Por el contrario, se sabe que cuanto más oscura es la miel, más rica es en fosfato de calcio y en hierro y, por lo tanto, más adecuada para satisfacer las necesidades de los organismos en crecimiento, de los individuos anémicos y de los intelectuales sometidos a esfuerzos mentales.</a:t>
            </a:r>
          </a:p>
          <a:p>
            <a:pPr marL="0" indent="0" algn="just"/>
            <a:endParaRPr lang="es-ES_tradnl" sz="1200" dirty="0">
              <a:solidFill>
                <a:schemeClr val="tx1"/>
              </a:solidFill>
            </a:endParaRPr>
          </a:p>
        </p:txBody>
      </p:sp>
      <p:pic>
        <p:nvPicPr>
          <p:cNvPr id="3" name="Imagen 2">
            <a:extLst>
              <a:ext uri="{FF2B5EF4-FFF2-40B4-BE49-F238E27FC236}">
                <a16:creationId xmlns:a16="http://schemas.microsoft.com/office/drawing/2014/main" id="{D30BB80C-8196-D544-AC10-D62AC2786D39}"/>
              </a:ext>
            </a:extLst>
          </p:cNvPr>
          <p:cNvPicPr>
            <a:picLocks noChangeAspect="1"/>
          </p:cNvPicPr>
          <p:nvPr/>
        </p:nvPicPr>
        <p:blipFill>
          <a:blip r:embed="rId3"/>
          <a:stretch>
            <a:fillRect/>
          </a:stretch>
        </p:blipFill>
        <p:spPr>
          <a:xfrm>
            <a:off x="257308" y="2370472"/>
            <a:ext cx="2551883" cy="1704658"/>
          </a:xfrm>
          <a:prstGeom prst="rect">
            <a:avLst/>
          </a:prstGeom>
        </p:spPr>
      </p:pic>
    </p:spTree>
    <p:extLst>
      <p:ext uri="{BB962C8B-B14F-4D97-AF65-F5344CB8AC3E}">
        <p14:creationId xmlns:p14="http://schemas.microsoft.com/office/powerpoint/2010/main" val="652001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10186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2279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Productos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2844800" y="1722509"/>
            <a:ext cx="60748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highlight>
                  <a:srgbClr val="FFFF00"/>
                </a:highlight>
              </a:rPr>
              <a:t>La miel</a:t>
            </a:r>
          </a:p>
          <a:p>
            <a:pPr marL="0" indent="0" algn="just"/>
            <a:endParaRPr lang="es-ES_tradnl" sz="1200" dirty="0">
              <a:solidFill>
                <a:schemeClr val="tx1"/>
              </a:solidFill>
            </a:endParaRPr>
          </a:p>
          <a:p>
            <a:pPr marL="0" indent="0" algn="just"/>
            <a:r>
              <a:rPr lang="es-ES_tradnl" sz="1200" dirty="0">
                <a:solidFill>
                  <a:schemeClr val="tx1"/>
                </a:solidFill>
              </a:rPr>
              <a:t>Se pueden realizar 3 sencillas pruebas para detectar adulteraciones en la miel</a:t>
            </a:r>
          </a:p>
          <a:p>
            <a:pPr marL="0" indent="0" algn="just"/>
            <a:endParaRPr lang="es-ES_tradnl" sz="1200" dirty="0">
              <a:solidFill>
                <a:schemeClr val="tx1"/>
              </a:solidFill>
            </a:endParaRPr>
          </a:p>
          <a:p>
            <a:pPr marL="0" indent="0" algn="just"/>
            <a:r>
              <a:rPr lang="es-ES_tradnl" sz="1200" b="1" dirty="0">
                <a:solidFill>
                  <a:schemeClr val="tx1"/>
                </a:solidFill>
              </a:rPr>
              <a:t>1. Presencia de harina o almidón</a:t>
            </a:r>
            <a:r>
              <a:rPr lang="es-ES_tradnl" sz="1200" dirty="0">
                <a:solidFill>
                  <a:schemeClr val="tx1"/>
                </a:solidFill>
              </a:rPr>
              <a:t>. Diluya un poco de miel en un poco de agua destilada y agregue 4-5 gotas de yodo. Si la solución se pone azul es que la miel contiene harina o almidón.</a:t>
            </a:r>
          </a:p>
          <a:p>
            <a:pPr marL="0" indent="0" algn="just"/>
            <a:endParaRPr lang="es-ES_tradnl" sz="1200" dirty="0">
              <a:solidFill>
                <a:schemeClr val="tx1"/>
              </a:solidFill>
            </a:endParaRPr>
          </a:p>
          <a:p>
            <a:pPr marL="0" indent="0" algn="just"/>
            <a:r>
              <a:rPr lang="es-ES_tradnl" sz="1200" b="1" dirty="0">
                <a:solidFill>
                  <a:schemeClr val="tx1"/>
                </a:solidFill>
              </a:rPr>
              <a:t>2. Presencia de azúcar común</a:t>
            </a:r>
            <a:r>
              <a:rPr lang="es-ES_tradnl" sz="1200" dirty="0">
                <a:solidFill>
                  <a:schemeClr val="tx1"/>
                </a:solidFill>
              </a:rPr>
              <a:t>. A una solución de miel a 5-10 % se le agrega una pequeña cantidad de nitrato de plata; en caso de adulteración se forma un precipitado amarillo.</a:t>
            </a:r>
          </a:p>
          <a:p>
            <a:pPr marL="0" indent="0" algn="just"/>
            <a:endParaRPr lang="es-ES_tradnl" sz="1200" dirty="0">
              <a:solidFill>
                <a:schemeClr val="tx1"/>
              </a:solidFill>
            </a:endParaRPr>
          </a:p>
          <a:p>
            <a:pPr marL="0" indent="0" algn="just"/>
            <a:r>
              <a:rPr lang="es-ES_tradnl" sz="1200" b="1" dirty="0">
                <a:solidFill>
                  <a:schemeClr val="tx1"/>
                </a:solidFill>
              </a:rPr>
              <a:t>3. Miel con alto contenido de humedad</a:t>
            </a:r>
            <a:r>
              <a:rPr lang="es-ES_tradnl" sz="1200" dirty="0">
                <a:solidFill>
                  <a:schemeClr val="tx1"/>
                </a:solidFill>
              </a:rPr>
              <a:t>. Coja un poco en una cuchara y al voltearla se cae rápidamente; la miel madura se queda agarrada en la cuchara, o cae muy lentamente.</a:t>
            </a:r>
          </a:p>
        </p:txBody>
      </p:sp>
      <p:pic>
        <p:nvPicPr>
          <p:cNvPr id="3" name="Imagen 2">
            <a:extLst>
              <a:ext uri="{FF2B5EF4-FFF2-40B4-BE49-F238E27FC236}">
                <a16:creationId xmlns:a16="http://schemas.microsoft.com/office/drawing/2014/main" id="{D30BB80C-8196-D544-AC10-D62AC2786D39}"/>
              </a:ext>
            </a:extLst>
          </p:cNvPr>
          <p:cNvPicPr>
            <a:picLocks noChangeAspect="1"/>
          </p:cNvPicPr>
          <p:nvPr/>
        </p:nvPicPr>
        <p:blipFill>
          <a:blip r:embed="rId3"/>
          <a:stretch>
            <a:fillRect/>
          </a:stretch>
        </p:blipFill>
        <p:spPr>
          <a:xfrm>
            <a:off x="257308" y="2370472"/>
            <a:ext cx="2551883" cy="1704658"/>
          </a:xfrm>
          <a:prstGeom prst="rect">
            <a:avLst/>
          </a:prstGeom>
        </p:spPr>
      </p:pic>
    </p:spTree>
    <p:extLst>
      <p:ext uri="{BB962C8B-B14F-4D97-AF65-F5344CB8AC3E}">
        <p14:creationId xmlns:p14="http://schemas.microsoft.com/office/powerpoint/2010/main" val="2287032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10186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2279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Productos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3606800" y="1687725"/>
            <a:ext cx="60748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highlight>
                  <a:srgbClr val="FFFF00"/>
                </a:highlight>
              </a:rPr>
              <a:t>La miel</a:t>
            </a:r>
          </a:p>
          <a:p>
            <a:pPr marL="0" indent="0" algn="just"/>
            <a:endParaRPr lang="es-ES_tradnl" sz="1200" dirty="0">
              <a:solidFill>
                <a:schemeClr val="tx1"/>
              </a:solidFill>
            </a:endParaRPr>
          </a:p>
          <a:p>
            <a:pPr marL="0" indent="0" algn="just"/>
            <a:r>
              <a:rPr lang="es-ES_tradnl" sz="1200" b="1" dirty="0">
                <a:solidFill>
                  <a:schemeClr val="tx1"/>
                </a:solidFill>
              </a:rPr>
              <a:t>Prueba de adulteración en miel</a:t>
            </a:r>
          </a:p>
          <a:p>
            <a:pPr marL="0" indent="0" algn="just"/>
            <a:endParaRPr lang="es-ES_tradnl" sz="1200" dirty="0">
              <a:solidFill>
                <a:schemeClr val="tx1"/>
              </a:solidFill>
            </a:endParaRPr>
          </a:p>
          <a:p>
            <a:pPr marL="0" indent="0" algn="just"/>
            <a:r>
              <a:rPr lang="es-ES_tradnl" sz="1200" dirty="0">
                <a:solidFill>
                  <a:schemeClr val="tx1"/>
                </a:solidFill>
              </a:rPr>
              <a:t>1. Colocar 2 g de la muestra en un vaso de precipitado</a:t>
            </a:r>
          </a:p>
          <a:p>
            <a:pPr marL="0" indent="0" algn="just"/>
            <a:r>
              <a:rPr lang="es-ES_tradnl" sz="1200" dirty="0">
                <a:solidFill>
                  <a:schemeClr val="tx1"/>
                </a:solidFill>
              </a:rPr>
              <a:t>2. Agregar 10 ml de agua destilada</a:t>
            </a:r>
          </a:p>
          <a:p>
            <a:pPr marL="0" indent="0" algn="just"/>
            <a:r>
              <a:rPr lang="es-ES_tradnl" sz="1200" dirty="0">
                <a:solidFill>
                  <a:schemeClr val="tx1"/>
                </a:solidFill>
              </a:rPr>
              <a:t>3. Disolver con agitador o varilla de vidrio hasta uniformizar</a:t>
            </a:r>
          </a:p>
          <a:p>
            <a:pPr marL="0" indent="0" algn="just"/>
            <a:r>
              <a:rPr lang="es-ES_tradnl" sz="1200" dirty="0">
                <a:solidFill>
                  <a:schemeClr val="tx1"/>
                </a:solidFill>
              </a:rPr>
              <a:t>4. Pasar 1 ml de la dilución con la pipeta a un tubo de ensayo</a:t>
            </a:r>
          </a:p>
          <a:p>
            <a:pPr marL="0" indent="0" algn="just"/>
            <a:r>
              <a:rPr lang="es-ES_tradnl" sz="1200" dirty="0">
                <a:solidFill>
                  <a:schemeClr val="tx1"/>
                </a:solidFill>
              </a:rPr>
              <a:t>5. Agregar 2 gotas de ácido clorhídrico concentrado</a:t>
            </a:r>
          </a:p>
          <a:p>
            <a:pPr marL="0" indent="0" algn="just"/>
            <a:r>
              <a:rPr lang="es-ES_tradnl" sz="1200" dirty="0">
                <a:solidFill>
                  <a:schemeClr val="tx1"/>
                </a:solidFill>
              </a:rPr>
              <a:t>6. Agregar 5 ml de alcohol absoluto (etanol o alcohol etílico) min 99%)</a:t>
            </a:r>
          </a:p>
          <a:p>
            <a:pPr marL="0" indent="0" algn="just"/>
            <a:r>
              <a:rPr lang="es-ES_tradnl" sz="1200" dirty="0">
                <a:solidFill>
                  <a:schemeClr val="tx1"/>
                </a:solidFill>
              </a:rPr>
              <a:t>7. Colocar tapón de corcho y mezclar</a:t>
            </a:r>
          </a:p>
          <a:p>
            <a:pPr marL="0" indent="0" algn="just"/>
            <a:r>
              <a:rPr lang="es-ES_tradnl" sz="1200" dirty="0">
                <a:solidFill>
                  <a:schemeClr val="tx1"/>
                </a:solidFill>
              </a:rPr>
              <a:t>8. Tomar lectura:</a:t>
            </a:r>
          </a:p>
          <a:p>
            <a:pPr marL="0" indent="0" algn="just"/>
            <a:endParaRPr lang="es-ES_tradnl" sz="1200" dirty="0">
              <a:solidFill>
                <a:schemeClr val="tx1"/>
              </a:solidFill>
            </a:endParaRPr>
          </a:p>
          <a:p>
            <a:pPr marL="0" indent="0" algn="just"/>
            <a:r>
              <a:rPr lang="es-ES_tradnl" sz="1200" dirty="0">
                <a:solidFill>
                  <a:schemeClr val="tx1"/>
                </a:solidFill>
              </a:rPr>
              <a:t>Miel adulterada= turbidez blanca= reacción positiva</a:t>
            </a:r>
          </a:p>
          <a:p>
            <a:pPr marL="0" indent="0" algn="just"/>
            <a:r>
              <a:rPr lang="es-ES_tradnl" sz="1200" dirty="0">
                <a:solidFill>
                  <a:schemeClr val="tx1"/>
                </a:solidFill>
              </a:rPr>
              <a:t>Miel=incoloro=reacción negativa</a:t>
            </a:r>
          </a:p>
          <a:p>
            <a:pPr marL="0" indent="0" algn="just"/>
            <a:endParaRPr lang="es-ES_tradnl" sz="1200" dirty="0">
              <a:solidFill>
                <a:schemeClr val="tx1"/>
              </a:solidFill>
            </a:endParaRPr>
          </a:p>
        </p:txBody>
      </p:sp>
      <p:pic>
        <p:nvPicPr>
          <p:cNvPr id="4" name="Imagen 3">
            <a:extLst>
              <a:ext uri="{FF2B5EF4-FFF2-40B4-BE49-F238E27FC236}">
                <a16:creationId xmlns:a16="http://schemas.microsoft.com/office/drawing/2014/main" id="{F7C3D474-688A-4A4F-B275-07BE869C631C}"/>
              </a:ext>
            </a:extLst>
          </p:cNvPr>
          <p:cNvPicPr>
            <a:picLocks noChangeAspect="1"/>
          </p:cNvPicPr>
          <p:nvPr/>
        </p:nvPicPr>
        <p:blipFill>
          <a:blip r:embed="rId3"/>
          <a:stretch>
            <a:fillRect/>
          </a:stretch>
        </p:blipFill>
        <p:spPr>
          <a:xfrm>
            <a:off x="208942" y="1927542"/>
            <a:ext cx="3132760" cy="2520950"/>
          </a:xfrm>
          <a:prstGeom prst="rect">
            <a:avLst/>
          </a:prstGeom>
        </p:spPr>
      </p:pic>
    </p:spTree>
    <p:extLst>
      <p:ext uri="{BB962C8B-B14F-4D97-AF65-F5344CB8AC3E}">
        <p14:creationId xmlns:p14="http://schemas.microsoft.com/office/powerpoint/2010/main" val="752539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10186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2279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Productos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2895600" y="1649942"/>
            <a:ext cx="60748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highlight>
                  <a:srgbClr val="FFFF00"/>
                </a:highlight>
              </a:rPr>
              <a:t>El polen</a:t>
            </a:r>
          </a:p>
          <a:p>
            <a:pPr marL="0" indent="0" algn="just"/>
            <a:endParaRPr lang="es-ES_tradnl" sz="1200" dirty="0">
              <a:solidFill>
                <a:schemeClr val="tx1"/>
              </a:solidFill>
            </a:endParaRPr>
          </a:p>
          <a:p>
            <a:pPr marL="0" indent="0" algn="just"/>
            <a:r>
              <a:rPr lang="es-ES_tradnl" sz="1200" dirty="0">
                <a:solidFill>
                  <a:schemeClr val="tx1"/>
                </a:solidFill>
              </a:rPr>
              <a:t>Lo que conocemos y consumimos como «polen» son en realidad granos que amasan las abejas mezclando partículas de polen y sustancias salivares. De hecho cada grano de polen apícola que compras contiene hasta 2.5 billones de partículas de polen. Las abejas recogen estas partículas y las van amasando guardándolas en unas cestas que han desarrollado en sus patas habilitado para tal fin.</a:t>
            </a:r>
          </a:p>
          <a:p>
            <a:pPr marL="0" indent="0" algn="just"/>
            <a:endParaRPr lang="es-ES_tradnl" sz="1200" dirty="0">
              <a:solidFill>
                <a:schemeClr val="tx1"/>
              </a:solidFill>
            </a:endParaRPr>
          </a:p>
          <a:p>
            <a:pPr marL="0" indent="0" algn="just"/>
            <a:r>
              <a:rPr lang="es-ES_tradnl" sz="1200" b="1" dirty="0">
                <a:solidFill>
                  <a:schemeClr val="tx1"/>
                </a:solidFill>
              </a:rPr>
              <a:t>Propiedades del polen</a:t>
            </a:r>
          </a:p>
          <a:p>
            <a:pPr marL="0" indent="0" algn="just"/>
            <a:endParaRPr lang="es-ES_tradnl" sz="1200" dirty="0">
              <a:solidFill>
                <a:schemeClr val="tx1"/>
              </a:solidFill>
            </a:endParaRPr>
          </a:p>
          <a:p>
            <a:pPr marL="0" indent="0" algn="just"/>
            <a:r>
              <a:rPr lang="es-ES_tradnl" sz="1200" dirty="0">
                <a:solidFill>
                  <a:schemeClr val="tx1"/>
                </a:solidFill>
              </a:rPr>
              <a:t>Es rico en vitaminas y proteínas por lo que se convierte en un complemento ideal para desayunos que te permitirá empezar el día con mucha energía.</a:t>
            </a:r>
          </a:p>
          <a:p>
            <a:pPr marL="0" indent="0" algn="just"/>
            <a:endParaRPr lang="es-ES_tradnl" sz="1200" dirty="0">
              <a:solidFill>
                <a:schemeClr val="tx1"/>
              </a:solidFill>
            </a:endParaRPr>
          </a:p>
          <a:p>
            <a:pPr marL="0" indent="0" algn="just"/>
            <a:r>
              <a:rPr lang="es-ES_tradnl" sz="1200" b="1" dirty="0">
                <a:solidFill>
                  <a:schemeClr val="tx1"/>
                </a:solidFill>
              </a:rPr>
              <a:t>Para qué utilizan el polen las abejas</a:t>
            </a:r>
            <a:r>
              <a:rPr lang="es-ES_tradnl" sz="1200" dirty="0">
                <a:solidFill>
                  <a:schemeClr val="tx1"/>
                </a:solidFill>
              </a:rPr>
              <a:t>: La abeja recolecta partículas de polen y las amasa con sus enzimas, posteriormente deposita el grano en la colmena y lo recubre con miel. El polen se convertirá después de unas semanas en el alimento básico de las larvas.</a:t>
            </a:r>
          </a:p>
        </p:txBody>
      </p:sp>
      <p:pic>
        <p:nvPicPr>
          <p:cNvPr id="3" name="Imagen 2">
            <a:extLst>
              <a:ext uri="{FF2B5EF4-FFF2-40B4-BE49-F238E27FC236}">
                <a16:creationId xmlns:a16="http://schemas.microsoft.com/office/drawing/2014/main" id="{312E31AB-4E52-8248-88B3-32CE408C372D}"/>
              </a:ext>
            </a:extLst>
          </p:cNvPr>
          <p:cNvPicPr>
            <a:picLocks noChangeAspect="1"/>
          </p:cNvPicPr>
          <p:nvPr/>
        </p:nvPicPr>
        <p:blipFill>
          <a:blip r:embed="rId3"/>
          <a:stretch>
            <a:fillRect/>
          </a:stretch>
        </p:blipFill>
        <p:spPr>
          <a:xfrm>
            <a:off x="162393" y="2488543"/>
            <a:ext cx="2615457" cy="1468515"/>
          </a:xfrm>
          <a:prstGeom prst="rect">
            <a:avLst/>
          </a:prstGeom>
        </p:spPr>
      </p:pic>
    </p:spTree>
    <p:extLst>
      <p:ext uri="{BB962C8B-B14F-4D97-AF65-F5344CB8AC3E}">
        <p14:creationId xmlns:p14="http://schemas.microsoft.com/office/powerpoint/2010/main" val="722802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Tipos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highlight>
                  <a:srgbClr val="FFFF00"/>
                </a:highlight>
              </a:rPr>
              <a:t>COLMENAS RACIONALES</a:t>
            </a:r>
          </a:p>
          <a:p>
            <a:pPr marL="0" indent="0" algn="just"/>
            <a:endParaRPr lang="es-ES_tradnl" sz="1300" dirty="0">
              <a:solidFill>
                <a:schemeClr val="tx1"/>
              </a:solidFill>
            </a:endParaRPr>
          </a:p>
          <a:p>
            <a:pPr marL="0" indent="0" algn="just"/>
            <a:r>
              <a:rPr lang="es-ES_tradnl" sz="1300" dirty="0">
                <a:solidFill>
                  <a:schemeClr val="tx1"/>
                </a:solidFill>
              </a:rPr>
              <a:t>son construidas o dispuestas por el ser humano como albergue del enjambre de abejas. Dentro de este tipo de colmenas, existen dos más:</a:t>
            </a:r>
          </a:p>
          <a:p>
            <a:pPr marL="0" indent="0" algn="just"/>
            <a:endParaRPr lang="es-ES_tradnl" sz="1300" dirty="0">
              <a:solidFill>
                <a:schemeClr val="tx1"/>
              </a:solidFill>
            </a:endParaRPr>
          </a:p>
          <a:p>
            <a:pPr marL="0" indent="0" algn="just"/>
            <a:r>
              <a:rPr lang="es-ES_tradnl" sz="1300" b="1" dirty="0">
                <a:solidFill>
                  <a:schemeClr val="tx1"/>
                </a:solidFill>
              </a:rPr>
              <a:t>Colmenas fijas</a:t>
            </a:r>
            <a:r>
              <a:rPr lang="es-ES_tradnl" sz="1300" dirty="0">
                <a:solidFill>
                  <a:schemeClr val="tx1"/>
                </a:solidFill>
              </a:rPr>
              <a:t>: Se construyen habitualmente en troncos huecos, cestos de mimbre o campanas de paja. </a:t>
            </a:r>
          </a:p>
          <a:p>
            <a:pPr marL="0" indent="0" algn="just"/>
            <a:endParaRPr lang="es-ES_tradnl" sz="1300" dirty="0">
              <a:solidFill>
                <a:schemeClr val="tx1"/>
              </a:solidFill>
            </a:endParaRPr>
          </a:p>
          <a:p>
            <a:pPr marL="0" indent="0" algn="just"/>
            <a:r>
              <a:rPr lang="es-ES_tradnl" sz="1300" b="1" dirty="0">
                <a:solidFill>
                  <a:schemeClr val="tx1"/>
                </a:solidFill>
              </a:rPr>
              <a:t>Colmena </a:t>
            </a:r>
            <a:r>
              <a:rPr lang="es-ES_tradnl" sz="1300" b="1" dirty="0" err="1">
                <a:solidFill>
                  <a:schemeClr val="tx1"/>
                </a:solidFill>
              </a:rPr>
              <a:t>movilista</a:t>
            </a:r>
            <a:r>
              <a:rPr lang="es-ES_tradnl" sz="1300" dirty="0">
                <a:solidFill>
                  <a:schemeClr val="tx1"/>
                </a:solidFill>
              </a:rPr>
              <a:t>: en su interior presenta unos cuadros móviles donde se sitúan los panales permitiendo su explotación sin la destrucción del nido de cría. Dentro de las colmenas </a:t>
            </a:r>
            <a:r>
              <a:rPr lang="es-ES_tradnl" sz="1300" dirty="0" err="1">
                <a:solidFill>
                  <a:schemeClr val="tx1"/>
                </a:solidFill>
              </a:rPr>
              <a:t>movilistas</a:t>
            </a:r>
            <a:r>
              <a:rPr lang="es-ES_tradnl" sz="1300" dirty="0">
                <a:solidFill>
                  <a:schemeClr val="tx1"/>
                </a:solidFill>
              </a:rPr>
              <a:t> existen muchas variantes, pero se utilizan, básicamente tres modelos</a:t>
            </a:r>
          </a:p>
          <a:p>
            <a:pPr marL="0" indent="0" algn="just"/>
            <a:endParaRPr lang="es-ES_tradnl" sz="1300" dirty="0">
              <a:solidFill>
                <a:schemeClr val="tx1"/>
              </a:solidFill>
            </a:endParaRPr>
          </a:p>
          <a:p>
            <a:pPr marL="0" indent="0" algn="just"/>
            <a:endParaRPr lang="es-ES_tradnl" sz="1300" dirty="0">
              <a:solidFill>
                <a:schemeClr val="tx1"/>
              </a:solidFill>
            </a:endParaRPr>
          </a:p>
        </p:txBody>
      </p:sp>
      <p:pic>
        <p:nvPicPr>
          <p:cNvPr id="3" name="Imagen 2">
            <a:extLst>
              <a:ext uri="{FF2B5EF4-FFF2-40B4-BE49-F238E27FC236}">
                <a16:creationId xmlns:a16="http://schemas.microsoft.com/office/drawing/2014/main" id="{1C5B9E53-3429-BB42-9508-435197DEDA81}"/>
              </a:ext>
            </a:extLst>
          </p:cNvPr>
          <p:cNvPicPr>
            <a:picLocks noChangeAspect="1"/>
          </p:cNvPicPr>
          <p:nvPr/>
        </p:nvPicPr>
        <p:blipFill>
          <a:blip r:embed="rId3"/>
          <a:stretch>
            <a:fillRect/>
          </a:stretch>
        </p:blipFill>
        <p:spPr>
          <a:xfrm>
            <a:off x="234950" y="1954108"/>
            <a:ext cx="3822700" cy="2844800"/>
          </a:xfrm>
          <a:prstGeom prst="rect">
            <a:avLst/>
          </a:prstGeom>
        </p:spPr>
      </p:pic>
    </p:spTree>
    <p:extLst>
      <p:ext uri="{BB962C8B-B14F-4D97-AF65-F5344CB8AC3E}">
        <p14:creationId xmlns:p14="http://schemas.microsoft.com/office/powerpoint/2010/main" val="486269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10186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2279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Productos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2844800" y="1722509"/>
            <a:ext cx="60748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highlight>
                  <a:srgbClr val="FFFF00"/>
                </a:highlight>
              </a:rPr>
              <a:t>La jalea real</a:t>
            </a:r>
          </a:p>
          <a:p>
            <a:pPr marL="0" indent="0" algn="just"/>
            <a:endParaRPr lang="es-ES_tradnl" sz="1200" dirty="0">
              <a:solidFill>
                <a:schemeClr val="tx1"/>
              </a:solidFill>
            </a:endParaRPr>
          </a:p>
          <a:p>
            <a:pPr marL="0" indent="0" algn="just"/>
            <a:r>
              <a:rPr lang="es-ES_tradnl" sz="1200" dirty="0">
                <a:solidFill>
                  <a:schemeClr val="tx1"/>
                </a:solidFill>
              </a:rPr>
              <a:t>La jalea real es el alimento de las abejas, concretamente es el alimento que consumirán las larvas durante sus primeros días de vida y con el que alimentarán los zánganos a la reina durante toda su vida. Es producido íntegramente por las abejas obreras jóvenes a partir de una sustancia que nace de sus cabezas y que mezclan con enzimas estomacales.</a:t>
            </a:r>
          </a:p>
          <a:p>
            <a:pPr marL="0" indent="0" algn="just"/>
            <a:endParaRPr lang="es-ES_tradnl" sz="1200" dirty="0">
              <a:solidFill>
                <a:schemeClr val="tx1"/>
              </a:solidFill>
            </a:endParaRPr>
          </a:p>
          <a:p>
            <a:pPr marL="0" indent="0" algn="just"/>
            <a:r>
              <a:rPr lang="es-ES_tradnl" sz="1200" b="1" dirty="0">
                <a:solidFill>
                  <a:schemeClr val="tx1"/>
                </a:solidFill>
              </a:rPr>
              <a:t>Propiedades de la jalea real</a:t>
            </a:r>
          </a:p>
          <a:p>
            <a:pPr marL="0" indent="0" algn="just"/>
            <a:r>
              <a:rPr lang="es-ES_tradnl" sz="1200" dirty="0">
                <a:solidFill>
                  <a:schemeClr val="tx1"/>
                </a:solidFill>
              </a:rPr>
              <a:t>Se trata de un producto muy rico en vitamina B5 (ácido pantoténico), de gran importancia para el metabolismo muscular, hepático y cerebral. Su efecto estimulante sobre la oxigenación de nuestro sistema lleva a las personas a sentir una mayor vitalidad.</a:t>
            </a:r>
          </a:p>
        </p:txBody>
      </p:sp>
      <p:pic>
        <p:nvPicPr>
          <p:cNvPr id="3" name="Imagen 2">
            <a:extLst>
              <a:ext uri="{FF2B5EF4-FFF2-40B4-BE49-F238E27FC236}">
                <a16:creationId xmlns:a16="http://schemas.microsoft.com/office/drawing/2014/main" id="{E9705AA5-138A-B047-8DC4-6224CA11701F}"/>
              </a:ext>
            </a:extLst>
          </p:cNvPr>
          <p:cNvPicPr>
            <a:picLocks noChangeAspect="1"/>
          </p:cNvPicPr>
          <p:nvPr/>
        </p:nvPicPr>
        <p:blipFill>
          <a:blip r:embed="rId3"/>
          <a:stretch>
            <a:fillRect/>
          </a:stretch>
        </p:blipFill>
        <p:spPr>
          <a:xfrm>
            <a:off x="127000" y="2213151"/>
            <a:ext cx="2692400" cy="2019300"/>
          </a:xfrm>
          <a:prstGeom prst="rect">
            <a:avLst/>
          </a:prstGeom>
        </p:spPr>
      </p:pic>
    </p:spTree>
    <p:extLst>
      <p:ext uri="{BB962C8B-B14F-4D97-AF65-F5344CB8AC3E}">
        <p14:creationId xmlns:p14="http://schemas.microsoft.com/office/powerpoint/2010/main" val="4128442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10186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2279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Productos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2844800" y="1649252"/>
            <a:ext cx="60748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highlight>
                  <a:srgbClr val="FFFF00"/>
                </a:highlight>
              </a:rPr>
              <a:t>El </a:t>
            </a:r>
            <a:r>
              <a:rPr lang="es-ES_tradnl" sz="1200" b="1" dirty="0" err="1">
                <a:solidFill>
                  <a:schemeClr val="tx1"/>
                </a:solidFill>
                <a:highlight>
                  <a:srgbClr val="FFFF00"/>
                </a:highlight>
              </a:rPr>
              <a:t>propóleo</a:t>
            </a:r>
            <a:endParaRPr lang="es-ES_tradnl" sz="1200" b="1" dirty="0">
              <a:solidFill>
                <a:schemeClr val="tx1"/>
              </a:solidFill>
              <a:highlight>
                <a:srgbClr val="FFFF00"/>
              </a:highlight>
            </a:endParaRPr>
          </a:p>
          <a:p>
            <a:pPr marL="0" indent="0" algn="just"/>
            <a:endParaRPr lang="es-ES_tradnl" sz="1200" dirty="0">
              <a:solidFill>
                <a:schemeClr val="tx1"/>
              </a:solidFill>
            </a:endParaRPr>
          </a:p>
          <a:p>
            <a:pPr marL="0" indent="0" algn="just"/>
            <a:r>
              <a:rPr lang="es-ES_tradnl" sz="1200" dirty="0">
                <a:solidFill>
                  <a:schemeClr val="tx1"/>
                </a:solidFill>
              </a:rPr>
              <a:t>Uno de los productos más sorprendentes y desconocidos de la colmena. Las abejas recogen ciertas sustancias que recubren como una fina película los brotes de las plantas en el momento en que rompen los capullos. Mezclan esta sustancia con resinas, aceites esenciales y cera y así nace el </a:t>
            </a:r>
            <a:r>
              <a:rPr lang="es-ES_tradnl" sz="1200" dirty="0" err="1">
                <a:solidFill>
                  <a:schemeClr val="tx1"/>
                </a:solidFill>
              </a:rPr>
              <a:t>propóleo</a:t>
            </a:r>
            <a:r>
              <a:rPr lang="es-ES_tradnl" sz="1200" dirty="0">
                <a:solidFill>
                  <a:schemeClr val="tx1"/>
                </a:solidFill>
              </a:rPr>
              <a:t>.</a:t>
            </a:r>
          </a:p>
          <a:p>
            <a:pPr marL="0" indent="0" algn="just"/>
            <a:endParaRPr lang="es-ES_tradnl" sz="1200" dirty="0">
              <a:solidFill>
                <a:schemeClr val="tx1"/>
              </a:solidFill>
            </a:endParaRPr>
          </a:p>
          <a:p>
            <a:pPr marL="0" indent="0" algn="just"/>
            <a:r>
              <a:rPr lang="es-ES_tradnl" sz="1200" b="1" dirty="0">
                <a:solidFill>
                  <a:schemeClr val="tx1"/>
                </a:solidFill>
              </a:rPr>
              <a:t>Para qué utilizan las abejas el </a:t>
            </a:r>
            <a:r>
              <a:rPr lang="es-ES_tradnl" sz="1200" b="1" dirty="0" err="1">
                <a:solidFill>
                  <a:schemeClr val="tx1"/>
                </a:solidFill>
              </a:rPr>
              <a:t>propóleo</a:t>
            </a:r>
            <a:endParaRPr lang="es-ES_tradnl" sz="1200" b="1" dirty="0">
              <a:solidFill>
                <a:schemeClr val="tx1"/>
              </a:solidFill>
            </a:endParaRPr>
          </a:p>
          <a:p>
            <a:pPr marL="0" indent="0" algn="just"/>
            <a:endParaRPr lang="es-ES_tradnl" sz="1200" dirty="0">
              <a:solidFill>
                <a:schemeClr val="tx1"/>
              </a:solidFill>
            </a:endParaRPr>
          </a:p>
          <a:p>
            <a:pPr marL="0" indent="0" algn="just"/>
            <a:r>
              <a:rPr lang="es-ES_tradnl" sz="1200" dirty="0">
                <a:solidFill>
                  <a:schemeClr val="tx1"/>
                </a:solidFill>
              </a:rPr>
              <a:t>El </a:t>
            </a:r>
            <a:r>
              <a:rPr lang="es-ES_tradnl" sz="1200" dirty="0" err="1">
                <a:solidFill>
                  <a:schemeClr val="tx1"/>
                </a:solidFill>
              </a:rPr>
              <a:t>propóleo</a:t>
            </a:r>
            <a:r>
              <a:rPr lang="es-ES_tradnl" sz="1200" dirty="0">
                <a:solidFill>
                  <a:schemeClr val="tx1"/>
                </a:solidFill>
              </a:rPr>
              <a:t> es utilizado por las abejas para tapar las fisuras que se producen en la colmena. Acumulan también esta sustancia junto a la entrada regulando el tamaño de esta y evitando la entrada de parásitos gracias a sus propiedades insecticidas y fungicidas.</a:t>
            </a:r>
          </a:p>
          <a:p>
            <a:pPr marL="0" indent="0" algn="just"/>
            <a:r>
              <a:rPr lang="es-ES_tradnl" sz="1200" dirty="0">
                <a:solidFill>
                  <a:schemeClr val="tx1"/>
                </a:solidFill>
              </a:rPr>
              <a:t>.</a:t>
            </a:r>
          </a:p>
          <a:p>
            <a:pPr marL="0" indent="0" algn="just"/>
            <a:r>
              <a:rPr lang="es-ES_tradnl" sz="1200" b="1" dirty="0">
                <a:solidFill>
                  <a:schemeClr val="tx1"/>
                </a:solidFill>
              </a:rPr>
              <a:t>Propiedades del </a:t>
            </a:r>
            <a:r>
              <a:rPr lang="es-ES_tradnl" sz="1200" b="1" dirty="0" err="1">
                <a:solidFill>
                  <a:schemeClr val="tx1"/>
                </a:solidFill>
              </a:rPr>
              <a:t>propóleo</a:t>
            </a:r>
            <a:r>
              <a:rPr lang="es-ES_tradnl" sz="1200" dirty="0">
                <a:solidFill>
                  <a:schemeClr val="tx1"/>
                </a:solidFill>
              </a:rPr>
              <a:t>: El </a:t>
            </a:r>
            <a:r>
              <a:rPr lang="es-ES_tradnl" sz="1200" dirty="0" err="1">
                <a:solidFill>
                  <a:schemeClr val="tx1"/>
                </a:solidFill>
              </a:rPr>
              <a:t>propóleo</a:t>
            </a:r>
            <a:r>
              <a:rPr lang="es-ES_tradnl" sz="1200" dirty="0">
                <a:solidFill>
                  <a:schemeClr val="tx1"/>
                </a:solidFill>
              </a:rPr>
              <a:t> tiene un alto contenido de </a:t>
            </a:r>
            <a:r>
              <a:rPr lang="es-ES_tradnl" sz="1200" dirty="0" err="1">
                <a:solidFill>
                  <a:schemeClr val="tx1"/>
                </a:solidFill>
              </a:rPr>
              <a:t>polifenoles</a:t>
            </a:r>
            <a:r>
              <a:rPr lang="es-ES_tradnl" sz="1200" dirty="0">
                <a:solidFill>
                  <a:schemeClr val="tx1"/>
                </a:solidFill>
              </a:rPr>
              <a:t>, vitaminas, flavonoides y minerales. También tiene aminoácidos y azúcares aunque en menor medida.</a:t>
            </a:r>
          </a:p>
        </p:txBody>
      </p:sp>
      <p:pic>
        <p:nvPicPr>
          <p:cNvPr id="4" name="Imagen 3">
            <a:extLst>
              <a:ext uri="{FF2B5EF4-FFF2-40B4-BE49-F238E27FC236}">
                <a16:creationId xmlns:a16="http://schemas.microsoft.com/office/drawing/2014/main" id="{4D816544-BA93-F246-96A2-28D6E81FD3B6}"/>
              </a:ext>
            </a:extLst>
          </p:cNvPr>
          <p:cNvPicPr>
            <a:picLocks noChangeAspect="1"/>
          </p:cNvPicPr>
          <p:nvPr/>
        </p:nvPicPr>
        <p:blipFill>
          <a:blip r:embed="rId3"/>
          <a:stretch>
            <a:fillRect/>
          </a:stretch>
        </p:blipFill>
        <p:spPr>
          <a:xfrm>
            <a:off x="618440" y="1360507"/>
            <a:ext cx="1829619" cy="3566093"/>
          </a:xfrm>
          <a:prstGeom prst="rect">
            <a:avLst/>
          </a:prstGeom>
        </p:spPr>
      </p:pic>
    </p:spTree>
    <p:extLst>
      <p:ext uri="{BB962C8B-B14F-4D97-AF65-F5344CB8AC3E}">
        <p14:creationId xmlns:p14="http://schemas.microsoft.com/office/powerpoint/2010/main" val="2634570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10186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2279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Productos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2844800" y="1722509"/>
            <a:ext cx="6074833" cy="3000584"/>
          </a:xfrm>
          <a:prstGeom prst="rect">
            <a:avLst/>
          </a:prstGeom>
        </p:spPr>
        <p:txBody>
          <a:bodyPr spcFirstLastPara="1" wrap="square" lIns="91425" tIns="91425" rIns="91425" bIns="91425" anchor="t" anchorCtr="0">
            <a:noAutofit/>
          </a:bodyPr>
          <a:lstStyle/>
          <a:p>
            <a:pPr marL="0" indent="0" algn="just"/>
            <a:endParaRPr lang="es-ES_tradnl" sz="1200" dirty="0">
              <a:solidFill>
                <a:schemeClr val="tx1"/>
              </a:solidFill>
            </a:endParaRPr>
          </a:p>
          <a:p>
            <a:pPr marL="0" indent="0" algn="just"/>
            <a:endParaRPr lang="es-ES_tradnl" sz="1200" dirty="0">
              <a:solidFill>
                <a:schemeClr val="tx1"/>
              </a:solidFill>
            </a:endParaRPr>
          </a:p>
          <a:p>
            <a:pPr marL="0" indent="0" algn="just"/>
            <a:r>
              <a:rPr lang="es-ES_tradnl" sz="1200" b="1" dirty="0">
                <a:solidFill>
                  <a:schemeClr val="tx1"/>
                </a:solidFill>
                <a:highlight>
                  <a:srgbClr val="FFFF00"/>
                </a:highlight>
              </a:rPr>
              <a:t>Veneno de Abejas</a:t>
            </a:r>
          </a:p>
          <a:p>
            <a:pPr marL="0" indent="0" algn="just"/>
            <a:endParaRPr lang="es-ES_tradnl" sz="1200" dirty="0">
              <a:solidFill>
                <a:schemeClr val="tx1"/>
              </a:solidFill>
            </a:endParaRPr>
          </a:p>
          <a:p>
            <a:pPr marL="0" indent="0" algn="just"/>
            <a:r>
              <a:rPr lang="es-ES_tradnl" sz="1200" dirty="0">
                <a:solidFill>
                  <a:schemeClr val="tx1"/>
                </a:solidFill>
              </a:rPr>
              <a:t>El veneno de abejas también se conoce como </a:t>
            </a:r>
            <a:r>
              <a:rPr lang="es-ES_tradnl" sz="1200" b="1" dirty="0" err="1">
                <a:solidFill>
                  <a:schemeClr val="tx1"/>
                </a:solidFill>
              </a:rPr>
              <a:t>apitoxina</a:t>
            </a:r>
            <a:r>
              <a:rPr lang="es-ES_tradnl" sz="1200" dirty="0">
                <a:solidFill>
                  <a:schemeClr val="tx1"/>
                </a:solidFill>
              </a:rPr>
              <a:t> (del latín Apis que significa abeja, y del griego </a:t>
            </a:r>
            <a:r>
              <a:rPr lang="es-ES_tradnl" sz="1200" dirty="0" err="1">
                <a:solidFill>
                  <a:schemeClr val="tx1"/>
                </a:solidFill>
              </a:rPr>
              <a:t>toxikon</a:t>
            </a:r>
            <a:r>
              <a:rPr lang="es-ES_tradnl" sz="1200" dirty="0">
                <a:solidFill>
                  <a:schemeClr val="tx1"/>
                </a:solidFill>
              </a:rPr>
              <a:t> que significa veneno), y a diferencia de otros venenos, se trata de un veneno medicinal.</a:t>
            </a:r>
          </a:p>
          <a:p>
            <a:pPr marL="0" indent="0" algn="just"/>
            <a:endParaRPr lang="es-ES_tradnl" sz="1200" dirty="0">
              <a:solidFill>
                <a:schemeClr val="tx1"/>
              </a:solidFill>
            </a:endParaRPr>
          </a:p>
          <a:p>
            <a:pPr marL="0" indent="0" algn="just"/>
            <a:r>
              <a:rPr lang="es-ES_tradnl" sz="1200" b="1" dirty="0">
                <a:solidFill>
                  <a:schemeClr val="tx1"/>
                </a:solidFill>
              </a:rPr>
              <a:t>Usos</a:t>
            </a:r>
            <a:r>
              <a:rPr lang="es-ES_tradnl" sz="1200" dirty="0">
                <a:solidFill>
                  <a:schemeClr val="tx1"/>
                </a:solidFill>
              </a:rPr>
              <a:t>: </a:t>
            </a:r>
          </a:p>
          <a:p>
            <a:pPr marL="0" indent="0" algn="just"/>
            <a:endParaRPr lang="es-ES_tradnl" sz="1200" dirty="0">
              <a:solidFill>
                <a:schemeClr val="tx1"/>
              </a:solidFill>
            </a:endParaRPr>
          </a:p>
          <a:p>
            <a:pPr marL="0" indent="0" algn="just"/>
            <a:r>
              <a:rPr lang="es-ES_tradnl" sz="1200" dirty="0">
                <a:solidFill>
                  <a:schemeClr val="tx1"/>
                </a:solidFill>
              </a:rPr>
              <a:t>La aplicación del veneno de abejas puede ser por </a:t>
            </a:r>
            <a:r>
              <a:rPr lang="es-ES_tradnl" sz="1200" dirty="0" err="1">
                <a:solidFill>
                  <a:schemeClr val="tx1"/>
                </a:solidFill>
              </a:rPr>
              <a:t>apipuntura</a:t>
            </a:r>
            <a:r>
              <a:rPr lang="es-ES_tradnl" sz="1200" dirty="0">
                <a:solidFill>
                  <a:schemeClr val="tx1"/>
                </a:solidFill>
              </a:rPr>
              <a:t> directamente con la abeja, o inclusive api-acupuntura, como inyecciones intradérmicas, pomadas, pastillas, tabletas e inhalaciones.</a:t>
            </a:r>
          </a:p>
        </p:txBody>
      </p:sp>
      <p:pic>
        <p:nvPicPr>
          <p:cNvPr id="3" name="Imagen 2">
            <a:extLst>
              <a:ext uri="{FF2B5EF4-FFF2-40B4-BE49-F238E27FC236}">
                <a16:creationId xmlns:a16="http://schemas.microsoft.com/office/drawing/2014/main" id="{531664B1-6F8C-D848-A59C-966639B14430}"/>
              </a:ext>
            </a:extLst>
          </p:cNvPr>
          <p:cNvPicPr>
            <a:picLocks noChangeAspect="1"/>
          </p:cNvPicPr>
          <p:nvPr/>
        </p:nvPicPr>
        <p:blipFill>
          <a:blip r:embed="rId3"/>
          <a:stretch>
            <a:fillRect/>
          </a:stretch>
        </p:blipFill>
        <p:spPr>
          <a:xfrm>
            <a:off x="273725" y="2365171"/>
            <a:ext cx="2519050" cy="1904647"/>
          </a:xfrm>
          <a:prstGeom prst="rect">
            <a:avLst/>
          </a:prstGeom>
        </p:spPr>
      </p:pic>
    </p:spTree>
    <p:extLst>
      <p:ext uri="{BB962C8B-B14F-4D97-AF65-F5344CB8AC3E}">
        <p14:creationId xmlns:p14="http://schemas.microsoft.com/office/powerpoint/2010/main" val="2441945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90999" y="1609376"/>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rPr>
              <a:t>VARROA</a:t>
            </a:r>
          </a:p>
          <a:p>
            <a:pPr marL="0" indent="0" algn="just"/>
            <a:endParaRPr lang="es-ES_tradnl" sz="1300" b="1" dirty="0">
              <a:solidFill>
                <a:schemeClr val="tx1"/>
              </a:solidFill>
            </a:endParaRPr>
          </a:p>
          <a:p>
            <a:pPr marL="0" indent="0" algn="just"/>
            <a:r>
              <a:rPr lang="es-ES_tradnl" sz="1300" dirty="0" err="1">
                <a:solidFill>
                  <a:schemeClr val="tx1"/>
                </a:solidFill>
              </a:rPr>
              <a:t>Varroa</a:t>
            </a:r>
            <a:r>
              <a:rPr lang="es-ES_tradnl" sz="1300" dirty="0">
                <a:solidFill>
                  <a:schemeClr val="tx1"/>
                </a:solidFill>
              </a:rPr>
              <a:t> es un género de ácaros (</a:t>
            </a:r>
            <a:r>
              <a:rPr lang="es-ES_tradnl" sz="1300" dirty="0" err="1">
                <a:solidFill>
                  <a:schemeClr val="tx1"/>
                </a:solidFill>
              </a:rPr>
              <a:t>Varroa</a:t>
            </a:r>
            <a:r>
              <a:rPr lang="es-ES_tradnl" sz="1300" dirty="0">
                <a:solidFill>
                  <a:schemeClr val="tx1"/>
                </a:solidFill>
              </a:rPr>
              <a:t> destructor) que produce la enfermedad denominada </a:t>
            </a:r>
            <a:r>
              <a:rPr lang="es-ES_tradnl" sz="1300" dirty="0" err="1">
                <a:solidFill>
                  <a:schemeClr val="tx1"/>
                </a:solidFill>
              </a:rPr>
              <a:t>varroosis</a:t>
            </a:r>
            <a:r>
              <a:rPr lang="es-ES_tradnl" sz="1300" dirty="0">
                <a:solidFill>
                  <a:schemeClr val="tx1"/>
                </a:solidFill>
              </a:rPr>
              <a:t> o también llamada </a:t>
            </a:r>
            <a:r>
              <a:rPr lang="es-ES_tradnl" sz="1300" dirty="0" err="1">
                <a:solidFill>
                  <a:schemeClr val="tx1"/>
                </a:solidFill>
              </a:rPr>
              <a:t>varroasis</a:t>
            </a:r>
            <a:r>
              <a:rPr lang="es-ES_tradnl" sz="1300" dirty="0">
                <a:solidFill>
                  <a:schemeClr val="tx1"/>
                </a:solidFill>
              </a:rPr>
              <a:t>. Este ácaro es un ectoparásito.</a:t>
            </a:r>
          </a:p>
          <a:p>
            <a:pPr marL="0" indent="0" algn="just"/>
            <a:endParaRPr lang="es-ES_tradnl" sz="1300" b="1" dirty="0">
              <a:solidFill>
                <a:schemeClr val="tx1"/>
              </a:solidFill>
            </a:endParaRPr>
          </a:p>
          <a:p>
            <a:pPr marL="0" indent="0" algn="just"/>
            <a:endParaRPr lang="es-ES_tradnl" sz="1300" dirty="0">
              <a:solidFill>
                <a:schemeClr val="tx1"/>
              </a:solidFill>
            </a:endParaRPr>
          </a:p>
          <a:p>
            <a:pPr marL="0" indent="0" algn="just"/>
            <a:endParaRPr lang="es-ES_tradnl" sz="1300" dirty="0">
              <a:solidFill>
                <a:schemeClr val="tx1"/>
              </a:solidFill>
            </a:endParaRPr>
          </a:p>
        </p:txBody>
      </p:sp>
      <p:pic>
        <p:nvPicPr>
          <p:cNvPr id="3" name="Imagen 2">
            <a:extLst>
              <a:ext uri="{FF2B5EF4-FFF2-40B4-BE49-F238E27FC236}">
                <a16:creationId xmlns:a16="http://schemas.microsoft.com/office/drawing/2014/main" id="{E0F95F5F-F26E-174F-8C2C-010110C6B6B2}"/>
              </a:ext>
            </a:extLst>
          </p:cNvPr>
          <p:cNvPicPr>
            <a:picLocks noChangeAspect="1"/>
          </p:cNvPicPr>
          <p:nvPr/>
        </p:nvPicPr>
        <p:blipFill>
          <a:blip r:embed="rId3"/>
          <a:stretch>
            <a:fillRect/>
          </a:stretch>
        </p:blipFill>
        <p:spPr>
          <a:xfrm>
            <a:off x="325750" y="2125558"/>
            <a:ext cx="3810000" cy="2146300"/>
          </a:xfrm>
          <a:prstGeom prst="rect">
            <a:avLst/>
          </a:prstGeom>
        </p:spPr>
      </p:pic>
      <p:pic>
        <p:nvPicPr>
          <p:cNvPr id="4" name="Imagen 3">
            <a:extLst>
              <a:ext uri="{FF2B5EF4-FFF2-40B4-BE49-F238E27FC236}">
                <a16:creationId xmlns:a16="http://schemas.microsoft.com/office/drawing/2014/main" id="{DD9D9F43-2863-2247-96D0-5544B19AF494}"/>
              </a:ext>
            </a:extLst>
          </p:cNvPr>
          <p:cNvPicPr>
            <a:picLocks noChangeAspect="1"/>
          </p:cNvPicPr>
          <p:nvPr/>
        </p:nvPicPr>
        <p:blipFill>
          <a:blip r:embed="rId4"/>
          <a:stretch>
            <a:fillRect/>
          </a:stretch>
        </p:blipFill>
        <p:spPr>
          <a:xfrm>
            <a:off x="5215005" y="2815217"/>
            <a:ext cx="2404995" cy="2261607"/>
          </a:xfrm>
          <a:prstGeom prst="rect">
            <a:avLst/>
          </a:prstGeom>
        </p:spPr>
      </p:pic>
    </p:spTree>
    <p:extLst>
      <p:ext uri="{BB962C8B-B14F-4D97-AF65-F5344CB8AC3E}">
        <p14:creationId xmlns:p14="http://schemas.microsoft.com/office/powerpoint/2010/main" val="1789390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994417"/>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90999" y="1567117"/>
            <a:ext cx="47286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rPr>
              <a:t>VARROA</a:t>
            </a:r>
          </a:p>
          <a:p>
            <a:pPr marL="0" indent="0" algn="just"/>
            <a:endParaRPr lang="es-ES_tradnl" sz="1200" b="1" dirty="0">
              <a:solidFill>
                <a:schemeClr val="tx1"/>
              </a:solidFill>
            </a:endParaRPr>
          </a:p>
          <a:p>
            <a:pPr marL="0" indent="0" algn="just"/>
            <a:r>
              <a:rPr lang="es-ES_tradnl" sz="1200" dirty="0">
                <a:solidFill>
                  <a:schemeClr val="tx1"/>
                </a:solidFill>
              </a:rPr>
              <a:t>El ciclo completo del ácaro ocurre dentro de las colmenas e implica su alimentación tanto de las abejas adultas (fase </a:t>
            </a:r>
            <a:r>
              <a:rPr lang="es-ES_tradnl" sz="1200" dirty="0" err="1">
                <a:solidFill>
                  <a:schemeClr val="tx1"/>
                </a:solidFill>
              </a:rPr>
              <a:t>forética</a:t>
            </a:r>
            <a:r>
              <a:rPr lang="es-ES_tradnl" sz="1200" dirty="0">
                <a:solidFill>
                  <a:schemeClr val="tx1"/>
                </a:solidFill>
              </a:rPr>
              <a:t>) como de la cría (fase reproductiva). </a:t>
            </a:r>
          </a:p>
          <a:p>
            <a:pPr marL="0" indent="0" algn="just"/>
            <a:endParaRPr lang="es-ES_tradnl" sz="1200" dirty="0">
              <a:solidFill>
                <a:schemeClr val="tx1"/>
              </a:solidFill>
            </a:endParaRPr>
          </a:p>
          <a:p>
            <a:pPr marL="0" indent="0" algn="just"/>
            <a:r>
              <a:rPr lang="es-ES_tradnl" sz="1200" dirty="0">
                <a:solidFill>
                  <a:schemeClr val="tx1"/>
                </a:solidFill>
              </a:rPr>
              <a:t>La </a:t>
            </a:r>
            <a:r>
              <a:rPr lang="es-ES_tradnl" sz="1200" b="1" dirty="0">
                <a:solidFill>
                  <a:schemeClr val="tx1"/>
                </a:solidFill>
              </a:rPr>
              <a:t>fase reproductiva </a:t>
            </a:r>
            <a:r>
              <a:rPr lang="es-ES_tradnl" sz="1200" dirty="0">
                <a:solidFill>
                  <a:schemeClr val="tx1"/>
                </a:solidFill>
              </a:rPr>
              <a:t>comienza cuando, una o más hembras adultas grávidas, se introducen en una celda de cría con larva justo antes de ser operculada. Una vez alcanzado el estado de adulto, el macho y las hembras se aparean dentro de las celdillas.</a:t>
            </a:r>
            <a:endParaRPr lang="es-ES_tradnl" sz="1200" b="1" dirty="0">
              <a:solidFill>
                <a:schemeClr val="tx1"/>
              </a:solidFill>
            </a:endParaRPr>
          </a:p>
          <a:p>
            <a:pPr marL="0" indent="0" algn="just"/>
            <a:endParaRPr lang="es-ES_tradnl" sz="1200" dirty="0">
              <a:solidFill>
                <a:schemeClr val="tx1"/>
              </a:solidFill>
            </a:endParaRPr>
          </a:p>
          <a:p>
            <a:pPr marL="0" indent="0" algn="just"/>
            <a:r>
              <a:rPr lang="es-ES_tradnl" sz="1200" dirty="0">
                <a:solidFill>
                  <a:schemeClr val="tx1"/>
                </a:solidFill>
              </a:rPr>
              <a:t>Las hembras maduras y grávidas (gestantes) abandonan la celdilla con la abeja que se está desarrollando para colonizar nuevas celdas, en lo que se denomina </a:t>
            </a:r>
            <a:r>
              <a:rPr lang="es-ES_tradnl" sz="1200" b="1" dirty="0">
                <a:solidFill>
                  <a:schemeClr val="tx1"/>
                </a:solidFill>
              </a:rPr>
              <a:t>fase </a:t>
            </a:r>
            <a:r>
              <a:rPr lang="es-ES_tradnl" sz="1200" b="1" dirty="0" err="1">
                <a:solidFill>
                  <a:schemeClr val="tx1"/>
                </a:solidFill>
              </a:rPr>
              <a:t>forética</a:t>
            </a:r>
            <a:r>
              <a:rPr lang="es-ES_tradnl" sz="1200" dirty="0">
                <a:solidFill>
                  <a:schemeClr val="tx1"/>
                </a:solidFill>
              </a:rPr>
              <a:t>.</a:t>
            </a:r>
          </a:p>
          <a:p>
            <a:pPr marL="0" indent="0" algn="just"/>
            <a:endParaRPr lang="es-ES_tradnl" sz="1200" dirty="0">
              <a:solidFill>
                <a:schemeClr val="tx1"/>
              </a:solidFill>
            </a:endParaRPr>
          </a:p>
          <a:p>
            <a:pPr marL="0" indent="0" algn="just"/>
            <a:r>
              <a:rPr lang="es-ES_tradnl" sz="1200" dirty="0">
                <a:solidFill>
                  <a:schemeClr val="tx1"/>
                </a:solidFill>
              </a:rPr>
              <a:t>La esperanza de vida de un ácaro de </a:t>
            </a:r>
            <a:r>
              <a:rPr lang="es-ES_tradnl" sz="1200" dirty="0" err="1">
                <a:solidFill>
                  <a:schemeClr val="tx1"/>
                </a:solidFill>
              </a:rPr>
              <a:t>Varroa</a:t>
            </a:r>
            <a:r>
              <a:rPr lang="es-ES_tradnl" sz="1200" dirty="0">
                <a:solidFill>
                  <a:schemeClr val="tx1"/>
                </a:solidFill>
              </a:rPr>
              <a:t> puede variar desde </a:t>
            </a:r>
            <a:r>
              <a:rPr lang="es-ES_tradnl" sz="1200" b="1" dirty="0">
                <a:solidFill>
                  <a:schemeClr val="tx1"/>
                </a:solidFill>
              </a:rPr>
              <a:t>25 días </a:t>
            </a:r>
            <a:r>
              <a:rPr lang="es-ES_tradnl" sz="1200" dirty="0">
                <a:solidFill>
                  <a:schemeClr val="tx1"/>
                </a:solidFill>
              </a:rPr>
              <a:t>(en presencia de cría) hasta un máximo de </a:t>
            </a:r>
            <a:r>
              <a:rPr lang="es-ES_tradnl" sz="1200" b="1" dirty="0">
                <a:solidFill>
                  <a:schemeClr val="tx1"/>
                </a:solidFill>
              </a:rPr>
              <a:t>5 meses </a:t>
            </a:r>
            <a:r>
              <a:rPr lang="es-ES_tradnl" sz="1200" dirty="0">
                <a:solidFill>
                  <a:schemeClr val="tx1"/>
                </a:solidFill>
              </a:rPr>
              <a:t>(en ausencia de cría).</a:t>
            </a:r>
          </a:p>
          <a:p>
            <a:pPr marL="0" indent="0" algn="just"/>
            <a:endParaRPr lang="es-ES_tradnl" sz="1200" dirty="0">
              <a:solidFill>
                <a:schemeClr val="tx1"/>
              </a:solidFill>
            </a:endParaRPr>
          </a:p>
        </p:txBody>
      </p:sp>
      <p:pic>
        <p:nvPicPr>
          <p:cNvPr id="5" name="Imagen 4">
            <a:extLst>
              <a:ext uri="{FF2B5EF4-FFF2-40B4-BE49-F238E27FC236}">
                <a16:creationId xmlns:a16="http://schemas.microsoft.com/office/drawing/2014/main" id="{D33A3DA7-73D5-3541-84E8-F7176D8FA38D}"/>
              </a:ext>
            </a:extLst>
          </p:cNvPr>
          <p:cNvPicPr>
            <a:picLocks noChangeAspect="1"/>
          </p:cNvPicPr>
          <p:nvPr/>
        </p:nvPicPr>
        <p:blipFill>
          <a:blip r:embed="rId3"/>
          <a:stretch>
            <a:fillRect/>
          </a:stretch>
        </p:blipFill>
        <p:spPr>
          <a:xfrm>
            <a:off x="250476" y="1726332"/>
            <a:ext cx="3940523" cy="3175598"/>
          </a:xfrm>
          <a:prstGeom prst="rect">
            <a:avLst/>
          </a:prstGeom>
        </p:spPr>
      </p:pic>
    </p:spTree>
    <p:extLst>
      <p:ext uri="{BB962C8B-B14F-4D97-AF65-F5344CB8AC3E}">
        <p14:creationId xmlns:p14="http://schemas.microsoft.com/office/powerpoint/2010/main" val="2644382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90999" y="1591392"/>
            <a:ext cx="47286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rPr>
              <a:t>VARROA</a:t>
            </a:r>
          </a:p>
          <a:p>
            <a:pPr marL="0" indent="0" algn="just"/>
            <a:endParaRPr lang="es-ES_tradnl" sz="1200" b="1" dirty="0">
              <a:solidFill>
                <a:schemeClr val="tx1"/>
              </a:solidFill>
            </a:endParaRPr>
          </a:p>
          <a:p>
            <a:pPr marL="0" indent="0" algn="just"/>
            <a:r>
              <a:rPr lang="es-ES_tradnl" sz="1200" dirty="0">
                <a:solidFill>
                  <a:schemeClr val="tx1"/>
                </a:solidFill>
              </a:rPr>
              <a:t>La fuente de infestación está dada por la abeja adulta, especialmente. </a:t>
            </a:r>
          </a:p>
          <a:p>
            <a:pPr marL="0" indent="0" algn="just"/>
            <a:endParaRPr lang="es-ES_tradnl" sz="1200" dirty="0">
              <a:solidFill>
                <a:schemeClr val="tx1"/>
              </a:solidFill>
            </a:endParaRPr>
          </a:p>
          <a:p>
            <a:pPr marL="0" indent="0" algn="just"/>
            <a:r>
              <a:rPr lang="es-ES_tradnl" sz="1200" dirty="0">
                <a:solidFill>
                  <a:schemeClr val="tx1"/>
                </a:solidFill>
              </a:rPr>
              <a:t>La abeja adulta </a:t>
            </a:r>
            <a:r>
              <a:rPr lang="es-ES_tradnl" sz="1200" dirty="0" err="1">
                <a:solidFill>
                  <a:schemeClr val="tx1"/>
                </a:solidFill>
              </a:rPr>
              <a:t>pecoreadora</a:t>
            </a:r>
            <a:r>
              <a:rPr lang="es-ES_tradnl" sz="1200" dirty="0">
                <a:solidFill>
                  <a:schemeClr val="tx1"/>
                </a:solidFill>
              </a:rPr>
              <a:t> con un parásito que por deriva entra a otra colmena y bien zánganos que en busca de reinas vírgenes inspeccionan todas las colmenas, produciéndose el contagio por contacto en este caso. </a:t>
            </a:r>
          </a:p>
          <a:p>
            <a:pPr marL="0" indent="0" algn="just"/>
            <a:endParaRPr lang="es-ES_tradnl" sz="1200" dirty="0">
              <a:solidFill>
                <a:schemeClr val="tx1"/>
              </a:solidFill>
            </a:endParaRPr>
          </a:p>
          <a:p>
            <a:pPr marL="0" indent="0" algn="just"/>
            <a:r>
              <a:rPr lang="es-ES_tradnl" sz="1200" dirty="0">
                <a:solidFill>
                  <a:schemeClr val="tx1"/>
                </a:solidFill>
              </a:rPr>
              <a:t>El parásito en estado </a:t>
            </a:r>
            <a:r>
              <a:rPr lang="es-ES_tradnl" sz="1200" dirty="0" err="1">
                <a:solidFill>
                  <a:schemeClr val="tx1"/>
                </a:solidFill>
              </a:rPr>
              <a:t>forético</a:t>
            </a:r>
            <a:r>
              <a:rPr lang="es-ES_tradnl" sz="1200" dirty="0">
                <a:solidFill>
                  <a:schemeClr val="tx1"/>
                </a:solidFill>
              </a:rPr>
              <a:t> sobre su hospedador vive dos a tres meses en verano, y de cuatro a seis meses en invierno. </a:t>
            </a:r>
          </a:p>
          <a:p>
            <a:pPr marL="0" indent="0" algn="just"/>
            <a:endParaRPr lang="es-ES_tradnl" sz="1200" dirty="0">
              <a:solidFill>
                <a:schemeClr val="tx1"/>
              </a:solidFill>
            </a:endParaRPr>
          </a:p>
          <a:p>
            <a:pPr marL="0" indent="0" algn="just"/>
            <a:r>
              <a:rPr lang="es-ES_tradnl" sz="1200" dirty="0">
                <a:solidFill>
                  <a:schemeClr val="tx1"/>
                </a:solidFill>
              </a:rPr>
              <a:t>Se ha descrito que las colonias de A. </a:t>
            </a:r>
            <a:r>
              <a:rPr lang="es-ES_tradnl" sz="1200" dirty="0" err="1">
                <a:solidFill>
                  <a:schemeClr val="tx1"/>
                </a:solidFill>
              </a:rPr>
              <a:t>mellifera</a:t>
            </a:r>
            <a:r>
              <a:rPr lang="es-ES_tradnl" sz="1200" dirty="0">
                <a:solidFill>
                  <a:schemeClr val="tx1"/>
                </a:solidFill>
              </a:rPr>
              <a:t> infestadas por </a:t>
            </a:r>
            <a:r>
              <a:rPr lang="es-ES_tradnl" sz="1200" dirty="0" err="1">
                <a:solidFill>
                  <a:schemeClr val="tx1"/>
                </a:solidFill>
              </a:rPr>
              <a:t>Varroa</a:t>
            </a:r>
            <a:r>
              <a:rPr lang="es-ES_tradnl" sz="1200" dirty="0">
                <a:solidFill>
                  <a:schemeClr val="tx1"/>
                </a:solidFill>
              </a:rPr>
              <a:t> destructor mueren después de 1 a 4 años si no se tratan sistemáticamente, aunque a veces el proceso es más rápido y pueden sucumbir en unos pocos meses</a:t>
            </a:r>
          </a:p>
        </p:txBody>
      </p:sp>
      <p:pic>
        <p:nvPicPr>
          <p:cNvPr id="5" name="Imagen 4">
            <a:extLst>
              <a:ext uri="{FF2B5EF4-FFF2-40B4-BE49-F238E27FC236}">
                <a16:creationId xmlns:a16="http://schemas.microsoft.com/office/drawing/2014/main" id="{D33A3DA7-73D5-3541-84E8-F7176D8FA38D}"/>
              </a:ext>
            </a:extLst>
          </p:cNvPr>
          <p:cNvPicPr>
            <a:picLocks noChangeAspect="1"/>
          </p:cNvPicPr>
          <p:nvPr/>
        </p:nvPicPr>
        <p:blipFill>
          <a:blip r:embed="rId3"/>
          <a:stretch>
            <a:fillRect/>
          </a:stretch>
        </p:blipFill>
        <p:spPr>
          <a:xfrm>
            <a:off x="250476" y="1726332"/>
            <a:ext cx="3940523" cy="3175598"/>
          </a:xfrm>
          <a:prstGeom prst="rect">
            <a:avLst/>
          </a:prstGeom>
        </p:spPr>
      </p:pic>
    </p:spTree>
    <p:extLst>
      <p:ext uri="{BB962C8B-B14F-4D97-AF65-F5344CB8AC3E}">
        <p14:creationId xmlns:p14="http://schemas.microsoft.com/office/powerpoint/2010/main" val="1993294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90999" y="1591392"/>
            <a:ext cx="47286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rPr>
              <a:t>VARROA</a:t>
            </a:r>
          </a:p>
          <a:p>
            <a:pPr marL="0" indent="0" algn="just"/>
            <a:endParaRPr lang="es-ES_tradnl" sz="1200" b="1" dirty="0">
              <a:solidFill>
                <a:schemeClr val="tx1"/>
              </a:solidFill>
            </a:endParaRPr>
          </a:p>
          <a:p>
            <a:pPr marL="0" indent="0" algn="just"/>
            <a:r>
              <a:rPr lang="es-ES_tradnl" sz="1200" dirty="0">
                <a:solidFill>
                  <a:schemeClr val="tx1"/>
                </a:solidFill>
              </a:rPr>
              <a:t>Durante todo el ciclo las hembras adultas succionan gran cantidad de hemolinfa tanto de las abejas adultas como de las larvas, produciendo daños tanto en la cría como en las abejas adultas</a:t>
            </a:r>
          </a:p>
          <a:p>
            <a:pPr marL="0" indent="0" algn="just"/>
            <a:endParaRPr lang="es-ES_tradnl" sz="1200" dirty="0">
              <a:solidFill>
                <a:schemeClr val="tx1"/>
              </a:solidFill>
            </a:endParaRPr>
          </a:p>
          <a:p>
            <a:pPr marL="0" indent="0" algn="just"/>
            <a:r>
              <a:rPr lang="es-ES_tradnl" sz="1200" dirty="0">
                <a:solidFill>
                  <a:schemeClr val="tx1"/>
                </a:solidFill>
              </a:rPr>
              <a:t>Las larvas parasitadas mueren e ingresan en un proceso de putrefacción desprendiendo olor. Las abejas limpiadoras retiran estas larvas muertas royendo los opérculos para limpiar las celdas. Esta remoción es rápida por ello el opérculo roído no tiene la forma uniforme que presenta cuando la larva ha nacido. Se puede interpretar que arrancan parte de ellos quedando un borde aserrado.</a:t>
            </a:r>
          </a:p>
          <a:p>
            <a:pPr marL="0" indent="0" algn="just"/>
            <a:endParaRPr lang="es-ES_tradnl" sz="1200" dirty="0">
              <a:solidFill>
                <a:schemeClr val="tx1"/>
              </a:solidFill>
            </a:endParaRPr>
          </a:p>
        </p:txBody>
      </p:sp>
      <p:pic>
        <p:nvPicPr>
          <p:cNvPr id="3" name="Imagen 2">
            <a:extLst>
              <a:ext uri="{FF2B5EF4-FFF2-40B4-BE49-F238E27FC236}">
                <a16:creationId xmlns:a16="http://schemas.microsoft.com/office/drawing/2014/main" id="{CF182AE8-74E9-B841-939A-3DB2CEE6F4CD}"/>
              </a:ext>
            </a:extLst>
          </p:cNvPr>
          <p:cNvPicPr>
            <a:picLocks noChangeAspect="1"/>
          </p:cNvPicPr>
          <p:nvPr/>
        </p:nvPicPr>
        <p:blipFill>
          <a:blip r:embed="rId3"/>
          <a:stretch>
            <a:fillRect/>
          </a:stretch>
        </p:blipFill>
        <p:spPr>
          <a:xfrm>
            <a:off x="172201" y="1691203"/>
            <a:ext cx="2085187" cy="1568450"/>
          </a:xfrm>
          <a:prstGeom prst="rect">
            <a:avLst/>
          </a:prstGeom>
        </p:spPr>
      </p:pic>
      <p:pic>
        <p:nvPicPr>
          <p:cNvPr id="8" name="Imagen 7">
            <a:extLst>
              <a:ext uri="{FF2B5EF4-FFF2-40B4-BE49-F238E27FC236}">
                <a16:creationId xmlns:a16="http://schemas.microsoft.com/office/drawing/2014/main" id="{D25EE6A6-C8D0-DD44-A909-8E99E3432AB9}"/>
              </a:ext>
            </a:extLst>
          </p:cNvPr>
          <p:cNvPicPr>
            <a:picLocks noChangeAspect="1"/>
          </p:cNvPicPr>
          <p:nvPr/>
        </p:nvPicPr>
        <p:blipFill>
          <a:blip r:embed="rId4"/>
          <a:stretch>
            <a:fillRect/>
          </a:stretch>
        </p:blipFill>
        <p:spPr>
          <a:xfrm>
            <a:off x="1323937" y="2857500"/>
            <a:ext cx="2800350" cy="2286000"/>
          </a:xfrm>
          <a:prstGeom prst="rect">
            <a:avLst/>
          </a:prstGeom>
        </p:spPr>
      </p:pic>
    </p:spTree>
    <p:extLst>
      <p:ext uri="{BB962C8B-B14F-4D97-AF65-F5344CB8AC3E}">
        <p14:creationId xmlns:p14="http://schemas.microsoft.com/office/powerpoint/2010/main" val="4270967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90999" y="1591392"/>
            <a:ext cx="47286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rPr>
              <a:t>VARROA</a:t>
            </a:r>
          </a:p>
          <a:p>
            <a:pPr marL="0" indent="0" algn="just"/>
            <a:endParaRPr lang="es-ES_tradnl" sz="1200" b="1" dirty="0">
              <a:solidFill>
                <a:schemeClr val="tx1"/>
              </a:solidFill>
            </a:endParaRPr>
          </a:p>
          <a:p>
            <a:pPr marL="0" indent="0" algn="just"/>
            <a:r>
              <a:rPr lang="es-ES_tradnl" sz="1200" dirty="0">
                <a:solidFill>
                  <a:schemeClr val="tx1"/>
                </a:solidFill>
              </a:rPr>
              <a:t>En estado el primer síntoma es que encontramos abejas con alas deformes, que no pueden volar, de tamaño reducido, tanto en el interior como en el exterior de la colmena. El abdomen y tamaño general de esta abejas se halla reducido hasta en un tercio.</a:t>
            </a:r>
          </a:p>
          <a:p>
            <a:pPr marL="0" indent="0" algn="just"/>
            <a:endParaRPr lang="es-ES_tradnl" sz="1200" dirty="0">
              <a:solidFill>
                <a:schemeClr val="tx1"/>
              </a:solidFill>
            </a:endParaRPr>
          </a:p>
          <a:p>
            <a:pPr marL="0" indent="0" algn="just"/>
            <a:r>
              <a:rPr lang="es-ES_tradnl" sz="1200" dirty="0">
                <a:solidFill>
                  <a:schemeClr val="tx1"/>
                </a:solidFill>
              </a:rPr>
              <a:t>La falta de vitalidad, muerte prematura y debilitamiento de la colmena son características típicas de la enfermedad. La colmena desaparece lentamente, no quedan abejas en su interior cuando las encontramos. </a:t>
            </a:r>
          </a:p>
          <a:p>
            <a:pPr marL="0" indent="0" algn="just"/>
            <a:endParaRPr lang="es-ES_tradnl" sz="1200" dirty="0">
              <a:solidFill>
                <a:schemeClr val="tx1"/>
              </a:solidFill>
            </a:endParaRPr>
          </a:p>
          <a:p>
            <a:pPr marL="0" indent="0" algn="just"/>
            <a:endParaRPr lang="es-ES_tradnl" sz="1200" dirty="0">
              <a:solidFill>
                <a:schemeClr val="tx1"/>
              </a:solidFill>
            </a:endParaRPr>
          </a:p>
        </p:txBody>
      </p:sp>
      <p:pic>
        <p:nvPicPr>
          <p:cNvPr id="12" name="Imagen 11">
            <a:extLst>
              <a:ext uri="{FF2B5EF4-FFF2-40B4-BE49-F238E27FC236}">
                <a16:creationId xmlns:a16="http://schemas.microsoft.com/office/drawing/2014/main" id="{439ABAD2-4FB2-E349-8C58-39F203AE3884}"/>
              </a:ext>
            </a:extLst>
          </p:cNvPr>
          <p:cNvPicPr>
            <a:picLocks noChangeAspect="1"/>
          </p:cNvPicPr>
          <p:nvPr/>
        </p:nvPicPr>
        <p:blipFill>
          <a:blip r:embed="rId3"/>
          <a:stretch>
            <a:fillRect/>
          </a:stretch>
        </p:blipFill>
        <p:spPr>
          <a:xfrm>
            <a:off x="144372" y="1631958"/>
            <a:ext cx="2246561" cy="2009651"/>
          </a:xfrm>
          <a:prstGeom prst="rect">
            <a:avLst/>
          </a:prstGeom>
        </p:spPr>
      </p:pic>
      <p:pic>
        <p:nvPicPr>
          <p:cNvPr id="9" name="Imagen 8">
            <a:extLst>
              <a:ext uri="{FF2B5EF4-FFF2-40B4-BE49-F238E27FC236}">
                <a16:creationId xmlns:a16="http://schemas.microsoft.com/office/drawing/2014/main" id="{C3CE0234-EA04-544F-A6F0-3947D1C74F10}"/>
              </a:ext>
            </a:extLst>
          </p:cNvPr>
          <p:cNvPicPr>
            <a:picLocks noChangeAspect="1"/>
          </p:cNvPicPr>
          <p:nvPr/>
        </p:nvPicPr>
        <p:blipFill>
          <a:blip r:embed="rId4"/>
          <a:stretch>
            <a:fillRect/>
          </a:stretch>
        </p:blipFill>
        <p:spPr>
          <a:xfrm>
            <a:off x="2043093" y="3339886"/>
            <a:ext cx="1995507" cy="1567898"/>
          </a:xfrm>
          <a:prstGeom prst="rect">
            <a:avLst/>
          </a:prstGeom>
        </p:spPr>
      </p:pic>
    </p:spTree>
    <p:extLst>
      <p:ext uri="{BB962C8B-B14F-4D97-AF65-F5344CB8AC3E}">
        <p14:creationId xmlns:p14="http://schemas.microsoft.com/office/powerpoint/2010/main" val="2308688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90999" y="1591392"/>
            <a:ext cx="47286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rPr>
              <a:t>VARROA</a:t>
            </a:r>
          </a:p>
          <a:p>
            <a:pPr marL="0" indent="0" algn="just"/>
            <a:endParaRPr lang="es-ES_tradnl" sz="1200" b="1" dirty="0">
              <a:solidFill>
                <a:schemeClr val="tx1"/>
              </a:solidFill>
            </a:endParaRPr>
          </a:p>
          <a:p>
            <a:pPr marL="0" indent="0" algn="just"/>
            <a:r>
              <a:rPr lang="es-ES_tradnl" sz="1200" b="1" dirty="0">
                <a:solidFill>
                  <a:schemeClr val="tx1"/>
                </a:solidFill>
              </a:rPr>
              <a:t>Diagnóstico</a:t>
            </a:r>
          </a:p>
          <a:p>
            <a:pPr marL="0" indent="0" algn="just"/>
            <a:endParaRPr lang="es-ES_tradnl" sz="1200" dirty="0">
              <a:solidFill>
                <a:schemeClr val="tx1"/>
              </a:solidFill>
            </a:endParaRPr>
          </a:p>
          <a:p>
            <a:pPr marL="0" indent="0" algn="just"/>
            <a:r>
              <a:rPr lang="es-ES_tradnl" sz="1200" dirty="0">
                <a:solidFill>
                  <a:schemeClr val="tx1"/>
                </a:solidFill>
              </a:rPr>
              <a:t>Se basa en detectar visualmente el ácaros.</a:t>
            </a:r>
          </a:p>
          <a:p>
            <a:pPr marL="0" indent="0" algn="just"/>
            <a:endParaRPr lang="es-ES_tradnl" sz="1200" dirty="0">
              <a:solidFill>
                <a:schemeClr val="tx1"/>
              </a:solidFill>
            </a:endParaRPr>
          </a:p>
          <a:p>
            <a:pPr marL="0" indent="0" algn="just"/>
            <a:r>
              <a:rPr lang="es-ES_tradnl" sz="1200" dirty="0">
                <a:solidFill>
                  <a:schemeClr val="tx1"/>
                </a:solidFill>
              </a:rPr>
              <a:t>En algunas circunstancias, el ácaro </a:t>
            </a:r>
            <a:r>
              <a:rPr lang="es-ES_tradnl" sz="1200" dirty="0" err="1">
                <a:solidFill>
                  <a:schemeClr val="tx1"/>
                </a:solidFill>
              </a:rPr>
              <a:t>Varroa</a:t>
            </a:r>
            <a:r>
              <a:rPr lang="es-ES_tradnl" sz="1200" dirty="0">
                <a:solidFill>
                  <a:schemeClr val="tx1"/>
                </a:solidFill>
              </a:rPr>
              <a:t> puede confundirse con el piojo de la abeja, </a:t>
            </a:r>
            <a:r>
              <a:rPr lang="es-ES_tradnl" sz="1200" dirty="0" err="1">
                <a:solidFill>
                  <a:schemeClr val="tx1"/>
                </a:solidFill>
              </a:rPr>
              <a:t>Braula</a:t>
            </a:r>
            <a:r>
              <a:rPr lang="es-ES_tradnl" sz="1200" dirty="0">
                <a:solidFill>
                  <a:schemeClr val="tx1"/>
                </a:solidFill>
              </a:rPr>
              <a:t> </a:t>
            </a:r>
            <a:r>
              <a:rPr lang="es-ES_tradnl" sz="1200" dirty="0" err="1">
                <a:solidFill>
                  <a:schemeClr val="tx1"/>
                </a:solidFill>
              </a:rPr>
              <a:t>coeca</a:t>
            </a:r>
            <a:r>
              <a:rPr lang="es-ES_tradnl" sz="1200" dirty="0">
                <a:solidFill>
                  <a:schemeClr val="tx1"/>
                </a:solidFill>
              </a:rPr>
              <a:t> (Figura 7).</a:t>
            </a:r>
            <a:br>
              <a:rPr lang="es-ES_tradnl" sz="1200" dirty="0">
                <a:solidFill>
                  <a:schemeClr val="tx1"/>
                </a:solidFill>
              </a:rPr>
            </a:br>
            <a:r>
              <a:rPr lang="es-ES_tradnl" sz="1200" dirty="0">
                <a:solidFill>
                  <a:schemeClr val="tx1"/>
                </a:solidFill>
              </a:rPr>
              <a:t>Este último es redondo, no ovalado, y al ser un insecto, solo tiene tres pares de patas.</a:t>
            </a:r>
          </a:p>
        </p:txBody>
      </p:sp>
      <p:pic>
        <p:nvPicPr>
          <p:cNvPr id="3" name="Imagen 2">
            <a:extLst>
              <a:ext uri="{FF2B5EF4-FFF2-40B4-BE49-F238E27FC236}">
                <a16:creationId xmlns:a16="http://schemas.microsoft.com/office/drawing/2014/main" id="{A7715307-083C-A14E-AB06-094ED747BE0D}"/>
              </a:ext>
            </a:extLst>
          </p:cNvPr>
          <p:cNvPicPr>
            <a:picLocks noChangeAspect="1"/>
          </p:cNvPicPr>
          <p:nvPr/>
        </p:nvPicPr>
        <p:blipFill>
          <a:blip r:embed="rId3"/>
          <a:stretch>
            <a:fillRect/>
          </a:stretch>
        </p:blipFill>
        <p:spPr>
          <a:xfrm>
            <a:off x="501650" y="1691202"/>
            <a:ext cx="3347050" cy="3147497"/>
          </a:xfrm>
          <a:prstGeom prst="rect">
            <a:avLst/>
          </a:prstGeom>
        </p:spPr>
      </p:pic>
      <p:pic>
        <p:nvPicPr>
          <p:cNvPr id="8" name="Imagen 7">
            <a:extLst>
              <a:ext uri="{FF2B5EF4-FFF2-40B4-BE49-F238E27FC236}">
                <a16:creationId xmlns:a16="http://schemas.microsoft.com/office/drawing/2014/main" id="{F5208D87-CF63-8347-93DC-0030C0D7916E}"/>
              </a:ext>
            </a:extLst>
          </p:cNvPr>
          <p:cNvPicPr>
            <a:picLocks noChangeAspect="1"/>
          </p:cNvPicPr>
          <p:nvPr/>
        </p:nvPicPr>
        <p:blipFill>
          <a:blip r:embed="rId4"/>
          <a:stretch>
            <a:fillRect/>
          </a:stretch>
        </p:blipFill>
        <p:spPr>
          <a:xfrm>
            <a:off x="5722088" y="3559307"/>
            <a:ext cx="1329705" cy="1279392"/>
          </a:xfrm>
          <a:prstGeom prst="rect">
            <a:avLst/>
          </a:prstGeom>
        </p:spPr>
      </p:pic>
    </p:spTree>
    <p:extLst>
      <p:ext uri="{BB962C8B-B14F-4D97-AF65-F5344CB8AC3E}">
        <p14:creationId xmlns:p14="http://schemas.microsoft.com/office/powerpoint/2010/main" val="2344366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90999" y="1591392"/>
            <a:ext cx="47286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rPr>
              <a:t>VARROA</a:t>
            </a:r>
          </a:p>
          <a:p>
            <a:pPr marL="0" indent="0" algn="just"/>
            <a:endParaRPr lang="es-ES_tradnl" sz="1200" b="1" dirty="0">
              <a:solidFill>
                <a:schemeClr val="tx1"/>
              </a:solidFill>
            </a:endParaRPr>
          </a:p>
          <a:p>
            <a:pPr marL="0" indent="0" algn="just"/>
            <a:r>
              <a:rPr lang="es-ES_tradnl" sz="1200" b="1" dirty="0">
                <a:solidFill>
                  <a:schemeClr val="tx1"/>
                </a:solidFill>
              </a:rPr>
              <a:t>Tratamiento</a:t>
            </a:r>
          </a:p>
          <a:p>
            <a:pPr marL="0" indent="0" algn="just"/>
            <a:endParaRPr lang="es-ES_tradnl" sz="1200" b="1" dirty="0">
              <a:solidFill>
                <a:schemeClr val="tx1"/>
              </a:solidFill>
            </a:endParaRPr>
          </a:p>
          <a:p>
            <a:pPr marL="0" indent="0" algn="just"/>
            <a:r>
              <a:rPr lang="es-ES_tradnl" sz="1200" dirty="0">
                <a:solidFill>
                  <a:schemeClr val="tx1"/>
                </a:solidFill>
              </a:rPr>
              <a:t>1. Productos que pueden ser utilizados en producción ecológica: Leves grados de toxicidad</a:t>
            </a:r>
          </a:p>
          <a:p>
            <a:pPr marL="0" indent="0" algn="just"/>
            <a:endParaRPr lang="es-ES_tradnl" sz="1200" dirty="0">
              <a:solidFill>
                <a:schemeClr val="tx1"/>
              </a:solidFill>
            </a:endParaRPr>
          </a:p>
          <a:p>
            <a:pPr marL="0" indent="0" algn="just"/>
            <a:r>
              <a:rPr lang="es-ES_tradnl" sz="1200" dirty="0">
                <a:solidFill>
                  <a:schemeClr val="tx1"/>
                </a:solidFill>
              </a:rPr>
              <a:t>1.1.Ácidos orgánicos:</a:t>
            </a:r>
          </a:p>
          <a:p>
            <a:pPr marL="0" indent="0" algn="just"/>
            <a:endParaRPr lang="es-ES_tradnl" sz="1200" dirty="0">
              <a:solidFill>
                <a:schemeClr val="tx1"/>
              </a:solidFill>
            </a:endParaRPr>
          </a:p>
          <a:p>
            <a:pPr marL="0" indent="0" algn="just"/>
            <a:r>
              <a:rPr lang="es-ES_tradnl" sz="1200" b="1" dirty="0">
                <a:solidFill>
                  <a:schemeClr val="tx1"/>
                </a:solidFill>
              </a:rPr>
              <a:t>    Ácido oxálico</a:t>
            </a:r>
          </a:p>
          <a:p>
            <a:pPr marL="0" indent="0" algn="just"/>
            <a:r>
              <a:rPr lang="es-ES_tradnl" sz="1200" dirty="0">
                <a:solidFill>
                  <a:schemeClr val="tx1"/>
                </a:solidFill>
              </a:rPr>
              <a:t>    Ácido fórmico</a:t>
            </a:r>
          </a:p>
          <a:p>
            <a:pPr marL="0" indent="0" algn="just"/>
            <a:r>
              <a:rPr lang="es-ES_tradnl" sz="1200" dirty="0">
                <a:solidFill>
                  <a:schemeClr val="tx1"/>
                </a:solidFill>
              </a:rPr>
              <a:t>    Ácido láctico</a:t>
            </a:r>
          </a:p>
          <a:p>
            <a:pPr marL="0" indent="0" algn="just"/>
            <a:endParaRPr lang="es-ES_tradnl" sz="1200" dirty="0">
              <a:solidFill>
                <a:schemeClr val="tx1"/>
              </a:solidFill>
            </a:endParaRPr>
          </a:p>
          <a:p>
            <a:pPr marL="0" indent="0" algn="just"/>
            <a:r>
              <a:rPr lang="es-ES_tradnl" sz="1200" dirty="0">
                <a:solidFill>
                  <a:schemeClr val="tx1"/>
                </a:solidFill>
              </a:rPr>
              <a:t>1.2. Extractos vegetales</a:t>
            </a:r>
          </a:p>
          <a:p>
            <a:pPr marL="0" indent="0" algn="just"/>
            <a:endParaRPr lang="es-ES_tradnl" sz="1200" dirty="0">
              <a:solidFill>
                <a:schemeClr val="tx1"/>
              </a:solidFill>
            </a:endParaRPr>
          </a:p>
          <a:p>
            <a:pPr marL="0" indent="0" algn="just"/>
            <a:r>
              <a:rPr lang="es-ES_tradnl" sz="1200" dirty="0">
                <a:solidFill>
                  <a:schemeClr val="tx1"/>
                </a:solidFill>
              </a:rPr>
              <a:t>    Timol</a:t>
            </a:r>
          </a:p>
          <a:p>
            <a:pPr marL="0" indent="0" algn="just"/>
            <a:r>
              <a:rPr lang="es-ES_tradnl" sz="1200" dirty="0">
                <a:solidFill>
                  <a:schemeClr val="tx1"/>
                </a:solidFill>
              </a:rPr>
              <a:t>    Rotenona</a:t>
            </a:r>
          </a:p>
        </p:txBody>
      </p:sp>
      <p:pic>
        <p:nvPicPr>
          <p:cNvPr id="5" name="Imagen 4">
            <a:extLst>
              <a:ext uri="{FF2B5EF4-FFF2-40B4-BE49-F238E27FC236}">
                <a16:creationId xmlns:a16="http://schemas.microsoft.com/office/drawing/2014/main" id="{C59F06B7-F839-5C4E-8D9F-5A2A3FE2E477}"/>
              </a:ext>
            </a:extLst>
          </p:cNvPr>
          <p:cNvPicPr>
            <a:picLocks noChangeAspect="1"/>
          </p:cNvPicPr>
          <p:nvPr/>
        </p:nvPicPr>
        <p:blipFill>
          <a:blip r:embed="rId3"/>
          <a:stretch>
            <a:fillRect/>
          </a:stretch>
        </p:blipFill>
        <p:spPr>
          <a:xfrm>
            <a:off x="325750" y="1745484"/>
            <a:ext cx="3702050" cy="2692400"/>
          </a:xfrm>
          <a:prstGeom prst="rect">
            <a:avLst/>
          </a:prstGeom>
        </p:spPr>
      </p:pic>
    </p:spTree>
    <p:extLst>
      <p:ext uri="{BB962C8B-B14F-4D97-AF65-F5344CB8AC3E}">
        <p14:creationId xmlns:p14="http://schemas.microsoft.com/office/powerpoint/2010/main" val="3790387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Tipos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highlight>
                  <a:srgbClr val="FFFF00"/>
                </a:highlight>
              </a:rPr>
              <a:t>COLMENAS RACIONALES</a:t>
            </a:r>
          </a:p>
          <a:p>
            <a:pPr marL="0" indent="0" algn="just"/>
            <a:endParaRPr lang="es-ES_tradnl" sz="1300" dirty="0">
              <a:solidFill>
                <a:schemeClr val="tx1"/>
              </a:solidFill>
            </a:endParaRPr>
          </a:p>
          <a:p>
            <a:pPr marL="0" indent="0" algn="just"/>
            <a:r>
              <a:rPr lang="es-ES_tradnl" sz="1300" b="1" dirty="0">
                <a:solidFill>
                  <a:schemeClr val="tx1"/>
                </a:solidFill>
              </a:rPr>
              <a:t>Colmena </a:t>
            </a:r>
            <a:r>
              <a:rPr lang="es-ES_tradnl" sz="1300" b="1" dirty="0" err="1">
                <a:solidFill>
                  <a:schemeClr val="tx1"/>
                </a:solidFill>
              </a:rPr>
              <a:t>Langstroth</a:t>
            </a:r>
            <a:r>
              <a:rPr lang="es-ES_tradnl" sz="1300" b="1" dirty="0">
                <a:solidFill>
                  <a:schemeClr val="tx1"/>
                </a:solidFill>
              </a:rPr>
              <a:t>: </a:t>
            </a:r>
          </a:p>
          <a:p>
            <a:pPr marL="0" indent="0" algn="just"/>
            <a:endParaRPr lang="es-ES_tradnl" sz="1300" dirty="0">
              <a:solidFill>
                <a:schemeClr val="tx1"/>
              </a:solidFill>
            </a:endParaRPr>
          </a:p>
          <a:p>
            <a:pPr marL="0" indent="0" algn="just"/>
            <a:r>
              <a:rPr lang="es-ES_tradnl" sz="1300" dirty="0">
                <a:solidFill>
                  <a:schemeClr val="tx1"/>
                </a:solidFill>
              </a:rPr>
              <a:t>Fue patentada por Lawrence </a:t>
            </a:r>
            <a:r>
              <a:rPr lang="es-ES_tradnl" sz="1300" dirty="0" err="1">
                <a:solidFill>
                  <a:schemeClr val="tx1"/>
                </a:solidFill>
              </a:rPr>
              <a:t>Langstroth</a:t>
            </a:r>
            <a:r>
              <a:rPr lang="es-ES_tradnl" sz="1300" dirty="0">
                <a:solidFill>
                  <a:schemeClr val="tx1"/>
                </a:solidFill>
              </a:rPr>
              <a:t> en Estados Unidos el 1852.</a:t>
            </a:r>
          </a:p>
          <a:p>
            <a:pPr marL="0" indent="0" algn="just"/>
            <a:endParaRPr lang="es-ES_tradnl" sz="1300" dirty="0">
              <a:solidFill>
                <a:schemeClr val="tx1"/>
              </a:solidFill>
            </a:endParaRPr>
          </a:p>
          <a:p>
            <a:pPr marL="0" indent="0" algn="just"/>
            <a:r>
              <a:rPr lang="es-ES_tradnl" sz="1300" dirty="0">
                <a:solidFill>
                  <a:schemeClr val="tx1"/>
                </a:solidFill>
              </a:rPr>
              <a:t>Es de crecimiento vertical por el uso de alzas, eso quiere decir, que el crecimiento de la colmena en la temporada apícola, es hacia arriba. Su característica principal es la idéntica medida entre los cajones para la cría y los de producción.</a:t>
            </a:r>
          </a:p>
          <a:p>
            <a:pPr marL="0" indent="0" algn="just"/>
            <a:endParaRPr lang="es-ES_tradnl" sz="1300" dirty="0">
              <a:solidFill>
                <a:schemeClr val="tx1"/>
              </a:solidFill>
            </a:endParaRPr>
          </a:p>
        </p:txBody>
      </p:sp>
      <p:pic>
        <p:nvPicPr>
          <p:cNvPr id="4" name="Imagen 3">
            <a:extLst>
              <a:ext uri="{FF2B5EF4-FFF2-40B4-BE49-F238E27FC236}">
                <a16:creationId xmlns:a16="http://schemas.microsoft.com/office/drawing/2014/main" id="{40B7A736-8ECB-0742-B2FD-71EC46F0B3DE}"/>
              </a:ext>
            </a:extLst>
          </p:cNvPr>
          <p:cNvPicPr>
            <a:picLocks noChangeAspect="1"/>
          </p:cNvPicPr>
          <p:nvPr/>
        </p:nvPicPr>
        <p:blipFill>
          <a:blip r:embed="rId3"/>
          <a:stretch>
            <a:fillRect/>
          </a:stretch>
        </p:blipFill>
        <p:spPr>
          <a:xfrm>
            <a:off x="1267044" y="2071583"/>
            <a:ext cx="1980690" cy="2609850"/>
          </a:xfrm>
          <a:prstGeom prst="rect">
            <a:avLst/>
          </a:prstGeom>
        </p:spPr>
      </p:pic>
    </p:spTree>
    <p:extLst>
      <p:ext uri="{BB962C8B-B14F-4D97-AF65-F5344CB8AC3E}">
        <p14:creationId xmlns:p14="http://schemas.microsoft.com/office/powerpoint/2010/main" val="2821327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90999" y="1591392"/>
            <a:ext cx="47286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rPr>
              <a:t>VARROA</a:t>
            </a:r>
          </a:p>
          <a:p>
            <a:pPr marL="0" indent="0" algn="just"/>
            <a:endParaRPr lang="es-ES_tradnl" sz="1200" b="1" dirty="0">
              <a:solidFill>
                <a:schemeClr val="tx1"/>
              </a:solidFill>
            </a:endParaRPr>
          </a:p>
          <a:p>
            <a:pPr marL="0" indent="0" algn="just"/>
            <a:r>
              <a:rPr lang="es-ES_tradnl" sz="1200" b="1" dirty="0">
                <a:solidFill>
                  <a:schemeClr val="tx1"/>
                </a:solidFill>
              </a:rPr>
              <a:t>Tratamiento</a:t>
            </a:r>
          </a:p>
          <a:p>
            <a:pPr marL="0" indent="0" algn="just"/>
            <a:endParaRPr lang="es-ES_tradnl" sz="1200" b="1" dirty="0">
              <a:solidFill>
                <a:schemeClr val="tx1"/>
              </a:solidFill>
            </a:endParaRPr>
          </a:p>
          <a:p>
            <a:pPr marL="0" indent="0" algn="just"/>
            <a:r>
              <a:rPr lang="es-ES_tradnl" sz="1200" dirty="0">
                <a:solidFill>
                  <a:schemeClr val="tx1"/>
                </a:solidFill>
              </a:rPr>
              <a:t>2. Productos químicos que no pueden ser utilizados en producción ecológica: Diferentes grados de toxicidad</a:t>
            </a:r>
          </a:p>
          <a:p>
            <a:pPr marL="0" indent="0" algn="just"/>
            <a:endParaRPr lang="es-ES_tradnl" sz="1200" dirty="0">
              <a:solidFill>
                <a:schemeClr val="tx1"/>
              </a:solidFill>
            </a:endParaRPr>
          </a:p>
          <a:p>
            <a:pPr marL="0" indent="0" algn="just"/>
            <a:r>
              <a:rPr lang="es-ES_tradnl" sz="1200" dirty="0">
                <a:solidFill>
                  <a:schemeClr val="tx1"/>
                </a:solidFill>
              </a:rPr>
              <a:t>    </a:t>
            </a:r>
            <a:r>
              <a:rPr lang="es-ES_tradnl" sz="1200" dirty="0" err="1">
                <a:solidFill>
                  <a:schemeClr val="tx1"/>
                </a:solidFill>
              </a:rPr>
              <a:t>Fluvalinato</a:t>
            </a:r>
            <a:endParaRPr lang="es-ES_tradnl" sz="1200" dirty="0">
              <a:solidFill>
                <a:schemeClr val="tx1"/>
              </a:solidFill>
            </a:endParaRPr>
          </a:p>
          <a:p>
            <a:pPr marL="0" indent="0" algn="just"/>
            <a:r>
              <a:rPr lang="es-ES_tradnl" sz="1200" dirty="0">
                <a:solidFill>
                  <a:schemeClr val="tx1"/>
                </a:solidFill>
              </a:rPr>
              <a:t>    </a:t>
            </a:r>
            <a:r>
              <a:rPr lang="es-ES_tradnl" sz="1200" dirty="0" err="1">
                <a:solidFill>
                  <a:schemeClr val="tx1"/>
                </a:solidFill>
              </a:rPr>
              <a:t>Flumetrina</a:t>
            </a:r>
            <a:endParaRPr lang="es-ES_tradnl" sz="1200" dirty="0">
              <a:solidFill>
                <a:schemeClr val="tx1"/>
              </a:solidFill>
            </a:endParaRPr>
          </a:p>
          <a:p>
            <a:pPr marL="0" indent="0" algn="just"/>
            <a:r>
              <a:rPr lang="es-ES_tradnl" sz="1200" dirty="0">
                <a:solidFill>
                  <a:schemeClr val="tx1"/>
                </a:solidFill>
              </a:rPr>
              <a:t>    </a:t>
            </a:r>
            <a:r>
              <a:rPr lang="es-ES_tradnl" sz="1200" b="1" dirty="0" err="1">
                <a:solidFill>
                  <a:schemeClr val="tx1"/>
                </a:solidFill>
              </a:rPr>
              <a:t>Amitraz</a:t>
            </a:r>
            <a:endParaRPr lang="es-ES_tradnl" sz="1200" b="1" dirty="0">
              <a:solidFill>
                <a:schemeClr val="tx1"/>
              </a:solidFill>
            </a:endParaRPr>
          </a:p>
          <a:p>
            <a:pPr marL="0" indent="0" algn="just"/>
            <a:r>
              <a:rPr lang="es-ES_tradnl" sz="1200" dirty="0">
                <a:solidFill>
                  <a:schemeClr val="tx1"/>
                </a:solidFill>
              </a:rPr>
              <a:t>    </a:t>
            </a:r>
            <a:r>
              <a:rPr lang="es-ES_tradnl" sz="1200" dirty="0" err="1">
                <a:solidFill>
                  <a:schemeClr val="tx1"/>
                </a:solidFill>
              </a:rPr>
              <a:t>Coumafos</a:t>
            </a:r>
            <a:r>
              <a:rPr lang="es-ES_tradnl" sz="1200" dirty="0">
                <a:solidFill>
                  <a:schemeClr val="tx1"/>
                </a:solidFill>
              </a:rPr>
              <a:t> o </a:t>
            </a:r>
            <a:r>
              <a:rPr lang="es-ES_tradnl" sz="1200" dirty="0" err="1">
                <a:solidFill>
                  <a:schemeClr val="tx1"/>
                </a:solidFill>
              </a:rPr>
              <a:t>Coumaphos</a:t>
            </a:r>
            <a:endParaRPr lang="es-ES_tradnl" sz="1200" dirty="0">
              <a:solidFill>
                <a:schemeClr val="tx1"/>
              </a:solidFill>
            </a:endParaRPr>
          </a:p>
        </p:txBody>
      </p:sp>
      <p:pic>
        <p:nvPicPr>
          <p:cNvPr id="3" name="Imagen 2">
            <a:extLst>
              <a:ext uri="{FF2B5EF4-FFF2-40B4-BE49-F238E27FC236}">
                <a16:creationId xmlns:a16="http://schemas.microsoft.com/office/drawing/2014/main" id="{35014E62-5D0B-414F-8706-AE6C640F3927}"/>
              </a:ext>
            </a:extLst>
          </p:cNvPr>
          <p:cNvPicPr>
            <a:picLocks noChangeAspect="1"/>
          </p:cNvPicPr>
          <p:nvPr/>
        </p:nvPicPr>
        <p:blipFill>
          <a:blip r:embed="rId3"/>
          <a:stretch>
            <a:fillRect/>
          </a:stretch>
        </p:blipFill>
        <p:spPr>
          <a:xfrm>
            <a:off x="165930" y="1901346"/>
            <a:ext cx="4025069" cy="2672646"/>
          </a:xfrm>
          <a:prstGeom prst="rect">
            <a:avLst/>
          </a:prstGeom>
        </p:spPr>
      </p:pic>
    </p:spTree>
    <p:extLst>
      <p:ext uri="{BB962C8B-B14F-4D97-AF65-F5344CB8AC3E}">
        <p14:creationId xmlns:p14="http://schemas.microsoft.com/office/powerpoint/2010/main" val="2280772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pic>
        <p:nvPicPr>
          <p:cNvPr id="8" name="Imagen 7">
            <a:extLst>
              <a:ext uri="{FF2B5EF4-FFF2-40B4-BE49-F238E27FC236}">
                <a16:creationId xmlns:a16="http://schemas.microsoft.com/office/drawing/2014/main" id="{5AA4CA53-FC1B-0541-8BFA-6794B15398BE}"/>
              </a:ext>
            </a:extLst>
          </p:cNvPr>
          <p:cNvPicPr>
            <a:picLocks noChangeAspect="1"/>
          </p:cNvPicPr>
          <p:nvPr/>
        </p:nvPicPr>
        <p:blipFill>
          <a:blip r:embed="rId3"/>
          <a:stretch>
            <a:fillRect/>
          </a:stretch>
        </p:blipFill>
        <p:spPr>
          <a:xfrm>
            <a:off x="995257" y="0"/>
            <a:ext cx="7153485" cy="5143500"/>
          </a:xfrm>
          <a:prstGeom prst="rect">
            <a:avLst/>
          </a:prstGeom>
        </p:spPr>
      </p:pic>
    </p:spTree>
    <p:extLst>
      <p:ext uri="{BB962C8B-B14F-4D97-AF65-F5344CB8AC3E}">
        <p14:creationId xmlns:p14="http://schemas.microsoft.com/office/powerpoint/2010/main" val="1850281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90999" y="1609376"/>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rPr>
              <a:t>LOQUE AMERICANA (AFB)</a:t>
            </a:r>
          </a:p>
          <a:p>
            <a:pPr marL="0" indent="0" algn="just"/>
            <a:r>
              <a:rPr lang="es-ES_tradnl" sz="1300" b="1" dirty="0">
                <a:solidFill>
                  <a:schemeClr val="tx1"/>
                </a:solidFill>
              </a:rPr>
              <a:t>“American </a:t>
            </a:r>
            <a:r>
              <a:rPr lang="es-ES_tradnl" sz="1300" b="1" dirty="0" err="1">
                <a:solidFill>
                  <a:schemeClr val="tx1"/>
                </a:solidFill>
              </a:rPr>
              <a:t>foulbrood</a:t>
            </a:r>
            <a:r>
              <a:rPr lang="es-ES_tradnl" sz="1300" b="1" dirty="0">
                <a:solidFill>
                  <a:schemeClr val="tx1"/>
                </a:solidFill>
              </a:rPr>
              <a:t>”.(A.F.B.)</a:t>
            </a:r>
          </a:p>
          <a:p>
            <a:pPr marL="0" indent="0" algn="just"/>
            <a:r>
              <a:rPr lang="es-ES_tradnl" sz="1300" b="1" dirty="0">
                <a:solidFill>
                  <a:schemeClr val="tx1"/>
                </a:solidFill>
              </a:rPr>
              <a:t> </a:t>
            </a:r>
          </a:p>
          <a:p>
            <a:pPr marL="0" indent="0" algn="just"/>
            <a:endParaRPr lang="es-ES_tradnl" sz="1300" b="1" dirty="0">
              <a:solidFill>
                <a:schemeClr val="tx1"/>
              </a:solidFill>
            </a:endParaRPr>
          </a:p>
          <a:p>
            <a:pPr marL="0" indent="0" algn="just"/>
            <a:r>
              <a:rPr lang="es-ES_tradnl" sz="1300" dirty="0">
                <a:solidFill>
                  <a:schemeClr val="tx1"/>
                </a:solidFill>
              </a:rPr>
              <a:t>Es una enfermedad bacteriana de las crías de abejas que resulta de la infección de larvas de abejas productoras de miel con </a:t>
            </a:r>
            <a:r>
              <a:rPr lang="es-ES_tradnl" sz="1300" dirty="0" err="1">
                <a:solidFill>
                  <a:schemeClr val="tx1"/>
                </a:solidFill>
              </a:rPr>
              <a:t>Paenibacillus</a:t>
            </a:r>
            <a:r>
              <a:rPr lang="es-ES_tradnl" sz="1300" dirty="0">
                <a:solidFill>
                  <a:schemeClr val="tx1"/>
                </a:solidFill>
              </a:rPr>
              <a:t> </a:t>
            </a:r>
            <a:r>
              <a:rPr lang="es-ES_tradnl" sz="1300" dirty="0" err="1">
                <a:solidFill>
                  <a:schemeClr val="tx1"/>
                </a:solidFill>
              </a:rPr>
              <a:t>larvae</a:t>
            </a:r>
            <a:endParaRPr lang="es-ES_tradnl" sz="1300" dirty="0">
              <a:solidFill>
                <a:schemeClr val="tx1"/>
              </a:solidFill>
            </a:endParaRPr>
          </a:p>
          <a:p>
            <a:pPr marL="0" indent="0" algn="just"/>
            <a:endParaRPr lang="es-ES_tradnl" sz="1300" dirty="0">
              <a:solidFill>
                <a:schemeClr val="tx1"/>
              </a:solidFill>
            </a:endParaRPr>
          </a:p>
          <a:p>
            <a:pPr marL="0" indent="0" algn="just"/>
            <a:endParaRPr lang="es-ES_tradnl" sz="1300" dirty="0">
              <a:solidFill>
                <a:schemeClr val="tx1"/>
              </a:solidFill>
            </a:endParaRPr>
          </a:p>
        </p:txBody>
      </p:sp>
      <p:pic>
        <p:nvPicPr>
          <p:cNvPr id="5" name="Imagen 4">
            <a:extLst>
              <a:ext uri="{FF2B5EF4-FFF2-40B4-BE49-F238E27FC236}">
                <a16:creationId xmlns:a16="http://schemas.microsoft.com/office/drawing/2014/main" id="{E1BA99AF-DE53-6140-ACC1-7E843FCC8765}"/>
              </a:ext>
            </a:extLst>
          </p:cNvPr>
          <p:cNvPicPr>
            <a:picLocks noChangeAspect="1"/>
          </p:cNvPicPr>
          <p:nvPr/>
        </p:nvPicPr>
        <p:blipFill>
          <a:blip r:embed="rId3"/>
          <a:stretch>
            <a:fillRect/>
          </a:stretch>
        </p:blipFill>
        <p:spPr>
          <a:xfrm>
            <a:off x="429683" y="1915868"/>
            <a:ext cx="3655409" cy="2387600"/>
          </a:xfrm>
          <a:prstGeom prst="rect">
            <a:avLst/>
          </a:prstGeom>
        </p:spPr>
      </p:pic>
    </p:spTree>
    <p:extLst>
      <p:ext uri="{BB962C8B-B14F-4D97-AF65-F5344CB8AC3E}">
        <p14:creationId xmlns:p14="http://schemas.microsoft.com/office/powerpoint/2010/main" val="2018691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43389" y="1591392"/>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rPr>
              <a:t>LOQUE AMERICANA (AFB)</a:t>
            </a:r>
          </a:p>
          <a:p>
            <a:pPr marL="0" indent="0" algn="just"/>
            <a:r>
              <a:rPr lang="es-ES_tradnl" sz="1300" b="1" dirty="0">
                <a:solidFill>
                  <a:schemeClr val="tx1"/>
                </a:solidFill>
              </a:rPr>
              <a:t>“American </a:t>
            </a:r>
            <a:r>
              <a:rPr lang="es-ES_tradnl" sz="1300" b="1" dirty="0" err="1">
                <a:solidFill>
                  <a:schemeClr val="tx1"/>
                </a:solidFill>
              </a:rPr>
              <a:t>foulbrood</a:t>
            </a:r>
            <a:r>
              <a:rPr lang="es-ES_tradnl" sz="1300" b="1" dirty="0">
                <a:solidFill>
                  <a:schemeClr val="tx1"/>
                </a:solidFill>
              </a:rPr>
              <a:t>”.(A.F.B.)</a:t>
            </a:r>
          </a:p>
          <a:p>
            <a:pPr marL="0" indent="0" algn="just"/>
            <a:r>
              <a:rPr lang="es-ES_tradnl" sz="1300" b="1" dirty="0">
                <a:solidFill>
                  <a:schemeClr val="tx1"/>
                </a:solidFill>
              </a:rPr>
              <a:t> </a:t>
            </a:r>
          </a:p>
          <a:p>
            <a:pPr marL="0" indent="0" algn="just"/>
            <a:r>
              <a:rPr lang="es-ES_tradnl" sz="1300" b="1" dirty="0">
                <a:solidFill>
                  <a:schemeClr val="tx1"/>
                </a:solidFill>
              </a:rPr>
              <a:t>Transmisión</a:t>
            </a:r>
            <a:endParaRPr lang="es-ES_tradnl" sz="1300" dirty="0">
              <a:solidFill>
                <a:schemeClr val="tx1"/>
              </a:solidFill>
            </a:endParaRPr>
          </a:p>
          <a:p>
            <a:pPr marL="0" indent="0" algn="just"/>
            <a:endParaRPr lang="es-ES_tradnl" sz="1300" b="1" dirty="0">
              <a:solidFill>
                <a:schemeClr val="tx1"/>
              </a:solidFill>
            </a:endParaRPr>
          </a:p>
          <a:p>
            <a:pPr marL="0" indent="0" algn="just"/>
            <a:r>
              <a:rPr lang="es-ES_tradnl" sz="1300" dirty="0">
                <a:solidFill>
                  <a:schemeClr val="tx1"/>
                </a:solidFill>
              </a:rPr>
              <a:t>La </a:t>
            </a:r>
            <a:r>
              <a:rPr lang="es-ES_tradnl" sz="1300" dirty="0" err="1">
                <a:solidFill>
                  <a:schemeClr val="tx1"/>
                </a:solidFill>
              </a:rPr>
              <a:t>loque</a:t>
            </a:r>
            <a:r>
              <a:rPr lang="es-ES_tradnl" sz="1300" dirty="0">
                <a:solidFill>
                  <a:schemeClr val="tx1"/>
                </a:solidFill>
              </a:rPr>
              <a:t> americana se transmite más comúnmente a través de esporas de la bacteria que pueden estar latentes por 70 años o más en las colonias o equipos utilizados. </a:t>
            </a:r>
          </a:p>
          <a:p>
            <a:pPr marL="0" indent="0" algn="just"/>
            <a:endParaRPr lang="es-ES_tradnl" sz="1300" dirty="0">
              <a:solidFill>
                <a:schemeClr val="tx1"/>
              </a:solidFill>
            </a:endParaRPr>
          </a:p>
          <a:p>
            <a:pPr marL="0" indent="0" algn="just"/>
            <a:r>
              <a:rPr lang="es-ES_tradnl" sz="1300" dirty="0">
                <a:solidFill>
                  <a:schemeClr val="tx1"/>
                </a:solidFill>
              </a:rPr>
              <a:t>La alimentación de larvas por las abejas nodrizas con alimentos contaminados con esporas de la </a:t>
            </a:r>
            <a:r>
              <a:rPr lang="es-ES_tradnl" sz="1300" dirty="0" err="1">
                <a:solidFill>
                  <a:schemeClr val="tx1"/>
                </a:solidFill>
              </a:rPr>
              <a:t>loque</a:t>
            </a:r>
            <a:r>
              <a:rPr lang="es-ES_tradnl" sz="1300" dirty="0">
                <a:solidFill>
                  <a:schemeClr val="tx1"/>
                </a:solidFill>
              </a:rPr>
              <a:t> americana hace que estas esporas pasen a una etapa vegetativa que se replica en el tejido larvario y conduce a su muerte. </a:t>
            </a:r>
          </a:p>
          <a:p>
            <a:pPr marL="0" indent="0" algn="just"/>
            <a:endParaRPr lang="es-ES_tradnl" sz="1300" dirty="0">
              <a:solidFill>
                <a:schemeClr val="tx1"/>
              </a:solidFill>
            </a:endParaRPr>
          </a:p>
          <a:p>
            <a:pPr marL="0" indent="0" algn="just"/>
            <a:r>
              <a:rPr lang="es-ES_tradnl" sz="1300" dirty="0">
                <a:solidFill>
                  <a:schemeClr val="tx1"/>
                </a:solidFill>
              </a:rPr>
              <a:t>Las larvas muertas por estas bacterias tienen un olor único muy desagradable (“</a:t>
            </a:r>
            <a:r>
              <a:rPr lang="es-ES_tradnl" sz="1300" dirty="0" err="1">
                <a:solidFill>
                  <a:schemeClr val="tx1"/>
                </a:solidFill>
              </a:rPr>
              <a:t>foul</a:t>
            </a:r>
            <a:r>
              <a:rPr lang="es-ES_tradnl" sz="1300" dirty="0">
                <a:solidFill>
                  <a:schemeClr val="tx1"/>
                </a:solidFill>
              </a:rPr>
              <a:t>" en inglés).</a:t>
            </a:r>
          </a:p>
          <a:p>
            <a:pPr marL="0" indent="0" algn="just"/>
            <a:endParaRPr lang="es-ES_tradnl" sz="1300" dirty="0">
              <a:solidFill>
                <a:schemeClr val="tx1"/>
              </a:solidFill>
            </a:endParaRPr>
          </a:p>
          <a:p>
            <a:pPr marL="0" indent="0" algn="just"/>
            <a:endParaRPr lang="es-ES_tradnl" sz="1300" dirty="0">
              <a:solidFill>
                <a:schemeClr val="tx1"/>
              </a:solidFill>
            </a:endParaRPr>
          </a:p>
        </p:txBody>
      </p:sp>
      <p:pic>
        <p:nvPicPr>
          <p:cNvPr id="5" name="Imagen 4">
            <a:extLst>
              <a:ext uri="{FF2B5EF4-FFF2-40B4-BE49-F238E27FC236}">
                <a16:creationId xmlns:a16="http://schemas.microsoft.com/office/drawing/2014/main" id="{E1BA99AF-DE53-6140-ACC1-7E843FCC8765}"/>
              </a:ext>
            </a:extLst>
          </p:cNvPr>
          <p:cNvPicPr>
            <a:picLocks noChangeAspect="1"/>
          </p:cNvPicPr>
          <p:nvPr/>
        </p:nvPicPr>
        <p:blipFill>
          <a:blip r:embed="rId3"/>
          <a:stretch>
            <a:fillRect/>
          </a:stretch>
        </p:blipFill>
        <p:spPr>
          <a:xfrm>
            <a:off x="429683" y="1915868"/>
            <a:ext cx="3655409" cy="2387600"/>
          </a:xfrm>
          <a:prstGeom prst="rect">
            <a:avLst/>
          </a:prstGeom>
        </p:spPr>
      </p:pic>
    </p:spTree>
    <p:extLst>
      <p:ext uri="{BB962C8B-B14F-4D97-AF65-F5344CB8AC3E}">
        <p14:creationId xmlns:p14="http://schemas.microsoft.com/office/powerpoint/2010/main" val="36202416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pic>
        <p:nvPicPr>
          <p:cNvPr id="11" name="Imagen 10">
            <a:extLst>
              <a:ext uri="{FF2B5EF4-FFF2-40B4-BE49-F238E27FC236}">
                <a16:creationId xmlns:a16="http://schemas.microsoft.com/office/drawing/2014/main" id="{3ED41CA6-89D4-F442-9AA8-99B84A32F682}"/>
              </a:ext>
            </a:extLst>
          </p:cNvPr>
          <p:cNvPicPr>
            <a:picLocks noChangeAspect="1"/>
          </p:cNvPicPr>
          <p:nvPr/>
        </p:nvPicPr>
        <p:blipFill>
          <a:blip r:embed="rId3"/>
          <a:stretch>
            <a:fillRect/>
          </a:stretch>
        </p:blipFill>
        <p:spPr>
          <a:xfrm>
            <a:off x="1042252" y="142034"/>
            <a:ext cx="6882548" cy="4823666"/>
          </a:xfrm>
          <a:prstGeom prst="rect">
            <a:avLst/>
          </a:prstGeom>
        </p:spPr>
      </p:pic>
    </p:spTree>
    <p:extLst>
      <p:ext uri="{BB962C8B-B14F-4D97-AF65-F5344CB8AC3E}">
        <p14:creationId xmlns:p14="http://schemas.microsoft.com/office/powerpoint/2010/main" val="2167763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pic>
        <p:nvPicPr>
          <p:cNvPr id="3" name="Imagen 2">
            <a:extLst>
              <a:ext uri="{FF2B5EF4-FFF2-40B4-BE49-F238E27FC236}">
                <a16:creationId xmlns:a16="http://schemas.microsoft.com/office/drawing/2014/main" id="{A873E555-D126-3D42-B77E-348CBE51A319}"/>
              </a:ext>
            </a:extLst>
          </p:cNvPr>
          <p:cNvPicPr>
            <a:picLocks noChangeAspect="1"/>
          </p:cNvPicPr>
          <p:nvPr/>
        </p:nvPicPr>
        <p:blipFill>
          <a:blip r:embed="rId3"/>
          <a:stretch>
            <a:fillRect/>
          </a:stretch>
        </p:blipFill>
        <p:spPr>
          <a:xfrm>
            <a:off x="82221" y="690754"/>
            <a:ext cx="8966200" cy="3581400"/>
          </a:xfrm>
          <a:prstGeom prst="rect">
            <a:avLst/>
          </a:prstGeom>
        </p:spPr>
      </p:pic>
    </p:spTree>
    <p:extLst>
      <p:ext uri="{BB962C8B-B14F-4D97-AF65-F5344CB8AC3E}">
        <p14:creationId xmlns:p14="http://schemas.microsoft.com/office/powerpoint/2010/main" val="1616801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pic>
        <p:nvPicPr>
          <p:cNvPr id="4" name="Imagen 3">
            <a:extLst>
              <a:ext uri="{FF2B5EF4-FFF2-40B4-BE49-F238E27FC236}">
                <a16:creationId xmlns:a16="http://schemas.microsoft.com/office/drawing/2014/main" id="{20B634F7-A528-E648-8E01-7A66011FD6E0}"/>
              </a:ext>
            </a:extLst>
          </p:cNvPr>
          <p:cNvPicPr>
            <a:picLocks noChangeAspect="1"/>
          </p:cNvPicPr>
          <p:nvPr/>
        </p:nvPicPr>
        <p:blipFill>
          <a:blip r:embed="rId3"/>
          <a:stretch>
            <a:fillRect/>
          </a:stretch>
        </p:blipFill>
        <p:spPr>
          <a:xfrm>
            <a:off x="1031405" y="0"/>
            <a:ext cx="7081189" cy="5143500"/>
          </a:xfrm>
          <a:prstGeom prst="rect">
            <a:avLst/>
          </a:prstGeom>
        </p:spPr>
      </p:pic>
    </p:spTree>
    <p:extLst>
      <p:ext uri="{BB962C8B-B14F-4D97-AF65-F5344CB8AC3E}">
        <p14:creationId xmlns:p14="http://schemas.microsoft.com/office/powerpoint/2010/main" val="2971211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pic>
        <p:nvPicPr>
          <p:cNvPr id="3" name="Imagen 2">
            <a:extLst>
              <a:ext uri="{FF2B5EF4-FFF2-40B4-BE49-F238E27FC236}">
                <a16:creationId xmlns:a16="http://schemas.microsoft.com/office/drawing/2014/main" id="{77BE2976-12A0-B340-9D79-1E88D673E589}"/>
              </a:ext>
            </a:extLst>
          </p:cNvPr>
          <p:cNvPicPr>
            <a:picLocks noChangeAspect="1"/>
          </p:cNvPicPr>
          <p:nvPr/>
        </p:nvPicPr>
        <p:blipFill>
          <a:blip r:embed="rId3"/>
          <a:stretch>
            <a:fillRect/>
          </a:stretch>
        </p:blipFill>
        <p:spPr>
          <a:xfrm>
            <a:off x="518322" y="0"/>
            <a:ext cx="8107355" cy="5143500"/>
          </a:xfrm>
          <a:prstGeom prst="rect">
            <a:avLst/>
          </a:prstGeom>
        </p:spPr>
      </p:pic>
    </p:spTree>
    <p:extLst>
      <p:ext uri="{BB962C8B-B14F-4D97-AF65-F5344CB8AC3E}">
        <p14:creationId xmlns:p14="http://schemas.microsoft.com/office/powerpoint/2010/main" val="68230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43389" y="1591392"/>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rPr>
              <a:t>LOQUE AMERICANA (AFB)</a:t>
            </a:r>
          </a:p>
          <a:p>
            <a:pPr marL="0" indent="0" algn="just"/>
            <a:r>
              <a:rPr lang="es-ES_tradnl" sz="1300" b="1" dirty="0">
                <a:solidFill>
                  <a:schemeClr val="tx1"/>
                </a:solidFill>
              </a:rPr>
              <a:t>“American </a:t>
            </a:r>
            <a:r>
              <a:rPr lang="es-ES_tradnl" sz="1300" b="1" dirty="0" err="1">
                <a:solidFill>
                  <a:schemeClr val="tx1"/>
                </a:solidFill>
              </a:rPr>
              <a:t>foulbrood</a:t>
            </a:r>
            <a:r>
              <a:rPr lang="es-ES_tradnl" sz="1300" b="1" dirty="0">
                <a:solidFill>
                  <a:schemeClr val="tx1"/>
                </a:solidFill>
              </a:rPr>
              <a:t>”.(A.F.B.)</a:t>
            </a:r>
          </a:p>
          <a:p>
            <a:pPr marL="0" indent="0" algn="just"/>
            <a:r>
              <a:rPr lang="es-ES_tradnl" sz="1300" b="1" dirty="0">
                <a:solidFill>
                  <a:schemeClr val="tx1"/>
                </a:solidFill>
              </a:rPr>
              <a:t> </a:t>
            </a:r>
          </a:p>
          <a:p>
            <a:pPr marL="0" indent="0" algn="just"/>
            <a:r>
              <a:rPr lang="es-ES_tradnl" sz="1300" b="1" dirty="0">
                <a:solidFill>
                  <a:schemeClr val="tx1"/>
                </a:solidFill>
              </a:rPr>
              <a:t>Diagnóstico</a:t>
            </a:r>
            <a:endParaRPr lang="es-ES_tradnl" sz="1300" dirty="0">
              <a:solidFill>
                <a:schemeClr val="tx1"/>
              </a:solidFill>
            </a:endParaRPr>
          </a:p>
          <a:p>
            <a:pPr marL="0" indent="0" algn="just"/>
            <a:endParaRPr lang="es-ES_tradnl" sz="1300" b="1" dirty="0">
              <a:solidFill>
                <a:schemeClr val="tx1"/>
              </a:solidFill>
            </a:endParaRPr>
          </a:p>
          <a:p>
            <a:pPr marL="0" indent="0" algn="just"/>
            <a:r>
              <a:rPr lang="es-ES_tradnl" sz="1300" dirty="0">
                <a:solidFill>
                  <a:schemeClr val="tx1"/>
                </a:solidFill>
              </a:rPr>
              <a:t>Prueba de palillo</a:t>
            </a:r>
          </a:p>
          <a:p>
            <a:pPr marL="0" indent="0" algn="just"/>
            <a:endParaRPr lang="es-ES_tradnl" sz="1300" dirty="0">
              <a:solidFill>
                <a:schemeClr val="tx1"/>
              </a:solidFill>
            </a:endParaRPr>
          </a:p>
          <a:p>
            <a:pPr marL="0" indent="0" algn="just"/>
            <a:r>
              <a:rPr lang="es-ES_tradnl" sz="1300" dirty="0">
                <a:solidFill>
                  <a:schemeClr val="tx1"/>
                </a:solidFill>
              </a:rPr>
              <a:t>-Usando un palillo de dientes, palillo de fósforo, tallo de una hoja, o una ramita pequeña; toque la masa de pupa color marrón.</a:t>
            </a:r>
          </a:p>
          <a:p>
            <a:pPr marL="0" indent="0" algn="just"/>
            <a:r>
              <a:rPr lang="es-ES_tradnl" sz="1300" dirty="0">
                <a:solidFill>
                  <a:schemeClr val="tx1"/>
                </a:solidFill>
              </a:rPr>
              <a:t>-Tire lentamente el palillo de dientes de la celda.</a:t>
            </a:r>
          </a:p>
          <a:p>
            <a:pPr marL="0" indent="0" algn="just"/>
            <a:r>
              <a:rPr lang="es-ES_tradnl" sz="1300" dirty="0">
                <a:solidFill>
                  <a:schemeClr val="tx1"/>
                </a:solidFill>
              </a:rPr>
              <a:t>-Una prueba es positiva cuando la masa pegajosa color marrón sale de la celda (cómo goma de mascar) por ½ pulgada (1.3 cm) o más (Imagen 5).</a:t>
            </a:r>
          </a:p>
          <a:p>
            <a:pPr marL="0" indent="0" algn="just"/>
            <a:r>
              <a:rPr lang="es-ES_tradnl" sz="1300" dirty="0">
                <a:solidFill>
                  <a:schemeClr val="tx1"/>
                </a:solidFill>
              </a:rPr>
              <a:t>-Una prueba es negativa cuando la masa de pupa se libera del palillo de dientes.</a:t>
            </a:r>
          </a:p>
          <a:p>
            <a:pPr marL="0" indent="0" algn="just"/>
            <a:endParaRPr lang="es-ES_tradnl" sz="1300" dirty="0">
              <a:solidFill>
                <a:schemeClr val="tx1"/>
              </a:solidFill>
            </a:endParaRPr>
          </a:p>
          <a:p>
            <a:pPr marL="0" indent="0" algn="just"/>
            <a:r>
              <a:rPr lang="es-ES_tradnl" sz="1300" dirty="0">
                <a:solidFill>
                  <a:schemeClr val="tx1"/>
                </a:solidFill>
              </a:rPr>
              <a:t> </a:t>
            </a:r>
          </a:p>
          <a:p>
            <a:pPr marL="0" indent="0" algn="just"/>
            <a:endParaRPr lang="es-ES_tradnl" sz="1300" dirty="0">
              <a:solidFill>
                <a:schemeClr val="tx1"/>
              </a:solidFill>
            </a:endParaRPr>
          </a:p>
        </p:txBody>
      </p:sp>
      <p:pic>
        <p:nvPicPr>
          <p:cNvPr id="5" name="Imagen 4">
            <a:extLst>
              <a:ext uri="{FF2B5EF4-FFF2-40B4-BE49-F238E27FC236}">
                <a16:creationId xmlns:a16="http://schemas.microsoft.com/office/drawing/2014/main" id="{E1BA99AF-DE53-6140-ACC1-7E843FCC8765}"/>
              </a:ext>
            </a:extLst>
          </p:cNvPr>
          <p:cNvPicPr>
            <a:picLocks noChangeAspect="1"/>
          </p:cNvPicPr>
          <p:nvPr/>
        </p:nvPicPr>
        <p:blipFill>
          <a:blip r:embed="rId3"/>
          <a:stretch>
            <a:fillRect/>
          </a:stretch>
        </p:blipFill>
        <p:spPr>
          <a:xfrm>
            <a:off x="429683" y="1915868"/>
            <a:ext cx="3655409" cy="2387600"/>
          </a:xfrm>
          <a:prstGeom prst="rect">
            <a:avLst/>
          </a:prstGeom>
        </p:spPr>
      </p:pic>
    </p:spTree>
    <p:extLst>
      <p:ext uri="{BB962C8B-B14F-4D97-AF65-F5344CB8AC3E}">
        <p14:creationId xmlns:p14="http://schemas.microsoft.com/office/powerpoint/2010/main" val="3012533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43389" y="1591392"/>
            <a:ext cx="47286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rPr>
              <a:t>LOQUE AMERICANA (AFB)</a:t>
            </a:r>
          </a:p>
          <a:p>
            <a:pPr marL="0" indent="0" algn="just"/>
            <a:r>
              <a:rPr lang="es-ES_tradnl" sz="1200" b="1" dirty="0">
                <a:solidFill>
                  <a:schemeClr val="tx1"/>
                </a:solidFill>
              </a:rPr>
              <a:t>“American </a:t>
            </a:r>
            <a:r>
              <a:rPr lang="es-ES_tradnl" sz="1200" b="1" dirty="0" err="1">
                <a:solidFill>
                  <a:schemeClr val="tx1"/>
                </a:solidFill>
              </a:rPr>
              <a:t>foulbrood</a:t>
            </a:r>
            <a:r>
              <a:rPr lang="es-ES_tradnl" sz="1200" b="1" dirty="0">
                <a:solidFill>
                  <a:schemeClr val="tx1"/>
                </a:solidFill>
              </a:rPr>
              <a:t>”.(A.F.B.)</a:t>
            </a:r>
          </a:p>
          <a:p>
            <a:pPr marL="0" indent="0" algn="just"/>
            <a:r>
              <a:rPr lang="es-ES_tradnl" sz="1200" b="1" dirty="0">
                <a:solidFill>
                  <a:schemeClr val="tx1"/>
                </a:solidFill>
              </a:rPr>
              <a:t> </a:t>
            </a:r>
          </a:p>
          <a:p>
            <a:pPr marL="0" indent="0" algn="just"/>
            <a:r>
              <a:rPr lang="es-ES_tradnl" sz="1200" b="1" dirty="0">
                <a:solidFill>
                  <a:schemeClr val="tx1"/>
                </a:solidFill>
              </a:rPr>
              <a:t>Tratamiento</a:t>
            </a:r>
            <a:endParaRPr lang="es-ES_tradnl" sz="1200" dirty="0">
              <a:solidFill>
                <a:schemeClr val="tx1"/>
              </a:solidFill>
            </a:endParaRPr>
          </a:p>
          <a:p>
            <a:pPr marL="0" indent="0" algn="just"/>
            <a:endParaRPr lang="es-ES_tradnl" sz="1200" b="1" dirty="0">
              <a:solidFill>
                <a:schemeClr val="tx1"/>
              </a:solidFill>
            </a:endParaRPr>
          </a:p>
          <a:p>
            <a:pPr marL="0" indent="0" algn="just"/>
            <a:r>
              <a:rPr lang="es-ES_tradnl" sz="1200" dirty="0">
                <a:solidFill>
                  <a:schemeClr val="tx1"/>
                </a:solidFill>
              </a:rPr>
              <a:t>Actualmente no existe un control químico para las esporas de la </a:t>
            </a:r>
            <a:r>
              <a:rPr lang="es-ES_tradnl" sz="1200" dirty="0" err="1">
                <a:solidFill>
                  <a:schemeClr val="tx1"/>
                </a:solidFill>
              </a:rPr>
              <a:t>loque</a:t>
            </a:r>
            <a:r>
              <a:rPr lang="es-ES_tradnl" sz="1200" dirty="0">
                <a:solidFill>
                  <a:schemeClr val="tx1"/>
                </a:solidFill>
              </a:rPr>
              <a:t> americana. </a:t>
            </a:r>
          </a:p>
          <a:p>
            <a:pPr marL="0" indent="0" algn="just"/>
            <a:endParaRPr lang="es-ES_tradnl" sz="1200" dirty="0">
              <a:solidFill>
                <a:schemeClr val="tx1"/>
              </a:solidFill>
            </a:endParaRPr>
          </a:p>
          <a:p>
            <a:pPr marL="0" indent="0" algn="just"/>
            <a:r>
              <a:rPr lang="es-ES_tradnl" sz="1200" b="1" dirty="0">
                <a:solidFill>
                  <a:schemeClr val="tx1"/>
                </a:solidFill>
              </a:rPr>
              <a:t>Prevención</a:t>
            </a:r>
          </a:p>
          <a:p>
            <a:pPr marL="0" indent="0" algn="just"/>
            <a:endParaRPr lang="es-ES_tradnl" sz="1200" dirty="0">
              <a:solidFill>
                <a:schemeClr val="tx1"/>
              </a:solidFill>
            </a:endParaRPr>
          </a:p>
          <a:p>
            <a:pPr marL="0" indent="0" algn="just"/>
            <a:r>
              <a:rPr lang="es-ES_tradnl" sz="1200" dirty="0">
                <a:solidFill>
                  <a:schemeClr val="tx1"/>
                </a:solidFill>
              </a:rPr>
              <a:t>-Evite compartir equipo entre colmenas o con otros apicultores.</a:t>
            </a:r>
          </a:p>
          <a:p>
            <a:pPr marL="0" indent="0" algn="just"/>
            <a:r>
              <a:rPr lang="es-ES_tradnl" sz="1200" dirty="0">
                <a:solidFill>
                  <a:schemeClr val="tx1"/>
                </a:solidFill>
              </a:rPr>
              <a:t>- Cada año, remueva y reemplace los tres a cuatro panales más viejos en cada caja</a:t>
            </a:r>
          </a:p>
          <a:p>
            <a:pPr marL="0" indent="0" algn="just"/>
            <a:r>
              <a:rPr lang="es-ES_tradnl" sz="1200" dirty="0">
                <a:solidFill>
                  <a:schemeClr val="tx1"/>
                </a:solidFill>
              </a:rPr>
              <a:t>-Comprar equipo nuevo es lo más seguro.</a:t>
            </a:r>
          </a:p>
          <a:p>
            <a:pPr marL="0" indent="0" algn="just"/>
            <a:r>
              <a:rPr lang="es-ES_tradnl" sz="1200" dirty="0">
                <a:solidFill>
                  <a:schemeClr val="tx1"/>
                </a:solidFill>
              </a:rPr>
              <a:t>-La destrucción de abejas y equipos infectados es la forma más segura de controlar la propagación de la enfermedad.</a:t>
            </a:r>
          </a:p>
          <a:p>
            <a:pPr marL="0" indent="0" algn="just"/>
            <a:r>
              <a:rPr lang="es-ES_tradnl" sz="1200" dirty="0">
                <a:solidFill>
                  <a:schemeClr val="tx1"/>
                </a:solidFill>
              </a:rPr>
              <a:t> </a:t>
            </a:r>
          </a:p>
          <a:p>
            <a:pPr marL="0" indent="0" algn="just"/>
            <a:endParaRPr lang="es-ES_tradnl" sz="1200" dirty="0">
              <a:solidFill>
                <a:schemeClr val="tx1"/>
              </a:solidFill>
            </a:endParaRPr>
          </a:p>
        </p:txBody>
      </p:sp>
      <p:pic>
        <p:nvPicPr>
          <p:cNvPr id="11" name="Imagen 10">
            <a:extLst>
              <a:ext uri="{FF2B5EF4-FFF2-40B4-BE49-F238E27FC236}">
                <a16:creationId xmlns:a16="http://schemas.microsoft.com/office/drawing/2014/main" id="{F0A9FC06-7767-494D-9F0A-E1C3DA103B63}"/>
              </a:ext>
            </a:extLst>
          </p:cNvPr>
          <p:cNvPicPr>
            <a:picLocks noChangeAspect="1"/>
          </p:cNvPicPr>
          <p:nvPr/>
        </p:nvPicPr>
        <p:blipFill>
          <a:blip r:embed="rId3"/>
          <a:stretch>
            <a:fillRect/>
          </a:stretch>
        </p:blipFill>
        <p:spPr>
          <a:xfrm>
            <a:off x="429683" y="1915868"/>
            <a:ext cx="3655409" cy="2387600"/>
          </a:xfrm>
          <a:prstGeom prst="rect">
            <a:avLst/>
          </a:prstGeom>
        </p:spPr>
      </p:pic>
    </p:spTree>
    <p:extLst>
      <p:ext uri="{BB962C8B-B14F-4D97-AF65-F5344CB8AC3E}">
        <p14:creationId xmlns:p14="http://schemas.microsoft.com/office/powerpoint/2010/main" val="1821243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Tipos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highlight>
                  <a:srgbClr val="FFFF00"/>
                </a:highlight>
              </a:rPr>
              <a:t>COLMENAS RACIONALES</a:t>
            </a:r>
          </a:p>
          <a:p>
            <a:pPr marL="0" indent="0" algn="just"/>
            <a:endParaRPr lang="es-ES_tradnl" sz="1300" dirty="0">
              <a:solidFill>
                <a:schemeClr val="tx1"/>
              </a:solidFill>
            </a:endParaRPr>
          </a:p>
          <a:p>
            <a:pPr marL="0" indent="0" algn="just"/>
            <a:r>
              <a:rPr lang="es-ES_tradnl" sz="1300" b="1" dirty="0">
                <a:solidFill>
                  <a:schemeClr val="tx1"/>
                </a:solidFill>
              </a:rPr>
              <a:t>Colmena </a:t>
            </a:r>
            <a:r>
              <a:rPr lang="es-ES_tradnl" sz="1300" b="1" dirty="0" err="1">
                <a:solidFill>
                  <a:schemeClr val="tx1"/>
                </a:solidFill>
              </a:rPr>
              <a:t>Dadant</a:t>
            </a:r>
            <a:r>
              <a:rPr lang="es-ES_tradnl" sz="1300" dirty="0">
                <a:solidFill>
                  <a:schemeClr val="tx1"/>
                </a:solidFill>
              </a:rPr>
              <a:t>: es, como la anterior, de crecimiento vertical y nace como perfeccionamiento de la colmena </a:t>
            </a:r>
            <a:r>
              <a:rPr lang="es-ES_tradnl" sz="1300" dirty="0" err="1">
                <a:solidFill>
                  <a:schemeClr val="tx1"/>
                </a:solidFill>
              </a:rPr>
              <a:t>Langstroth</a:t>
            </a:r>
            <a:r>
              <a:rPr lang="es-ES_tradnl" sz="1300" dirty="0">
                <a:solidFill>
                  <a:schemeClr val="tx1"/>
                </a:solidFill>
              </a:rPr>
              <a:t> para evitar que la abeja reina pase a la alza de producción. </a:t>
            </a:r>
          </a:p>
          <a:p>
            <a:pPr marL="0" indent="0" algn="just"/>
            <a:endParaRPr lang="es-ES_tradnl" sz="1300" dirty="0">
              <a:solidFill>
                <a:schemeClr val="tx1"/>
              </a:solidFill>
            </a:endParaRPr>
          </a:p>
          <a:p>
            <a:pPr marL="0" indent="0" algn="just"/>
            <a:r>
              <a:rPr lang="es-ES_tradnl" sz="1300" dirty="0">
                <a:solidFill>
                  <a:schemeClr val="tx1"/>
                </a:solidFill>
              </a:rPr>
              <a:t>En la </a:t>
            </a:r>
            <a:r>
              <a:rPr lang="es-ES_tradnl" sz="1300" dirty="0" err="1">
                <a:solidFill>
                  <a:schemeClr val="tx1"/>
                </a:solidFill>
              </a:rPr>
              <a:t>Langstroth</a:t>
            </a:r>
            <a:r>
              <a:rPr lang="es-ES_tradnl" sz="1300" dirty="0">
                <a:solidFill>
                  <a:schemeClr val="tx1"/>
                </a:solidFill>
              </a:rPr>
              <a:t> se soluciona con un excluidor de reina, que hace un poco más dificultoso el trabajo. En la colmena </a:t>
            </a:r>
            <a:r>
              <a:rPr lang="es-ES_tradnl" sz="1300" dirty="0" err="1">
                <a:solidFill>
                  <a:schemeClr val="tx1"/>
                </a:solidFill>
              </a:rPr>
              <a:t>Dadant</a:t>
            </a:r>
            <a:r>
              <a:rPr lang="es-ES_tradnl" sz="1300" dirty="0">
                <a:solidFill>
                  <a:schemeClr val="tx1"/>
                </a:solidFill>
              </a:rPr>
              <a:t>, el alza de producción tiene menos profundidad, así su tamaño no es agradable para la reina y ya no sube. </a:t>
            </a:r>
          </a:p>
          <a:p>
            <a:pPr marL="0" indent="0" algn="just"/>
            <a:endParaRPr lang="es-ES_tradnl" sz="1300" dirty="0">
              <a:solidFill>
                <a:schemeClr val="tx1"/>
              </a:solidFill>
            </a:endParaRPr>
          </a:p>
          <a:p>
            <a:pPr marL="0" indent="0" algn="just"/>
            <a:r>
              <a:rPr lang="es-ES_tradnl" sz="1300" dirty="0">
                <a:solidFill>
                  <a:schemeClr val="tx1"/>
                </a:solidFill>
              </a:rPr>
              <a:t>También presenta un tamaño de cámara de cría mayor.</a:t>
            </a:r>
          </a:p>
        </p:txBody>
      </p:sp>
      <p:pic>
        <p:nvPicPr>
          <p:cNvPr id="3" name="Imagen 2">
            <a:extLst>
              <a:ext uri="{FF2B5EF4-FFF2-40B4-BE49-F238E27FC236}">
                <a16:creationId xmlns:a16="http://schemas.microsoft.com/office/drawing/2014/main" id="{205E81EF-2B39-8249-9A78-9DC4C14B4570}"/>
              </a:ext>
            </a:extLst>
          </p:cNvPr>
          <p:cNvPicPr>
            <a:picLocks noChangeAspect="1"/>
          </p:cNvPicPr>
          <p:nvPr/>
        </p:nvPicPr>
        <p:blipFill>
          <a:blip r:embed="rId3"/>
          <a:stretch>
            <a:fillRect/>
          </a:stretch>
        </p:blipFill>
        <p:spPr>
          <a:xfrm>
            <a:off x="1775322" y="2084997"/>
            <a:ext cx="1620944" cy="2550724"/>
          </a:xfrm>
          <a:prstGeom prst="rect">
            <a:avLst/>
          </a:prstGeom>
        </p:spPr>
      </p:pic>
    </p:spTree>
    <p:extLst>
      <p:ext uri="{BB962C8B-B14F-4D97-AF65-F5344CB8AC3E}">
        <p14:creationId xmlns:p14="http://schemas.microsoft.com/office/powerpoint/2010/main" val="17074148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43389" y="1591392"/>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rPr>
              <a:t>LOQUE EUROPEA (EFH)</a:t>
            </a:r>
          </a:p>
          <a:p>
            <a:pPr marL="0" indent="0" algn="just"/>
            <a:r>
              <a:rPr lang="es-ES_tradnl" sz="1300" b="1" dirty="0">
                <a:solidFill>
                  <a:schemeClr val="tx1"/>
                </a:solidFill>
              </a:rPr>
              <a:t>“</a:t>
            </a:r>
            <a:r>
              <a:rPr lang="es-ES_tradnl" sz="1300" b="1" dirty="0" err="1">
                <a:solidFill>
                  <a:schemeClr val="tx1"/>
                </a:solidFill>
              </a:rPr>
              <a:t>European</a:t>
            </a:r>
            <a:r>
              <a:rPr lang="es-ES_tradnl" sz="1300" b="1" dirty="0">
                <a:solidFill>
                  <a:schemeClr val="tx1"/>
                </a:solidFill>
              </a:rPr>
              <a:t> </a:t>
            </a:r>
            <a:r>
              <a:rPr lang="es-ES_tradnl" sz="1300" b="1" dirty="0" err="1">
                <a:solidFill>
                  <a:schemeClr val="tx1"/>
                </a:solidFill>
              </a:rPr>
              <a:t>foul</a:t>
            </a:r>
            <a:r>
              <a:rPr lang="es-ES_tradnl" sz="1300" b="1" dirty="0">
                <a:solidFill>
                  <a:schemeClr val="tx1"/>
                </a:solidFill>
              </a:rPr>
              <a:t> </a:t>
            </a:r>
            <a:r>
              <a:rPr lang="es-ES_tradnl" sz="1300" b="1" dirty="0" err="1">
                <a:solidFill>
                  <a:schemeClr val="tx1"/>
                </a:solidFill>
              </a:rPr>
              <a:t>brood</a:t>
            </a:r>
            <a:r>
              <a:rPr lang="es-ES_tradnl" sz="1300" b="1" dirty="0">
                <a:solidFill>
                  <a:schemeClr val="tx1"/>
                </a:solidFill>
              </a:rPr>
              <a:t>”.(E.F.B.)</a:t>
            </a:r>
          </a:p>
          <a:p>
            <a:pPr marL="0" indent="0" algn="just"/>
            <a:r>
              <a:rPr lang="es-ES_tradnl" sz="1300" b="1" dirty="0">
                <a:solidFill>
                  <a:schemeClr val="tx1"/>
                </a:solidFill>
              </a:rPr>
              <a:t> </a:t>
            </a:r>
          </a:p>
          <a:p>
            <a:pPr marL="0" indent="0" algn="just"/>
            <a:r>
              <a:rPr lang="es-ES_tradnl" sz="1300" dirty="0">
                <a:solidFill>
                  <a:schemeClr val="tx1"/>
                </a:solidFill>
              </a:rPr>
              <a:t>Es una enfermedad bacteriana producida por la bacteria </a:t>
            </a:r>
            <a:r>
              <a:rPr lang="es-ES_tradnl" sz="1300" dirty="0" err="1">
                <a:solidFill>
                  <a:schemeClr val="tx1"/>
                </a:solidFill>
              </a:rPr>
              <a:t>Melissococcus</a:t>
            </a:r>
            <a:r>
              <a:rPr lang="es-ES_tradnl" sz="1300" dirty="0">
                <a:solidFill>
                  <a:schemeClr val="tx1"/>
                </a:solidFill>
              </a:rPr>
              <a:t> </a:t>
            </a:r>
            <a:r>
              <a:rPr lang="es-ES_tradnl" sz="1300" dirty="0" err="1">
                <a:solidFill>
                  <a:schemeClr val="tx1"/>
                </a:solidFill>
              </a:rPr>
              <a:t>plutonius</a:t>
            </a:r>
            <a:r>
              <a:rPr lang="es-ES_tradnl" sz="1300" dirty="0">
                <a:solidFill>
                  <a:schemeClr val="tx1"/>
                </a:solidFill>
              </a:rPr>
              <a:t>, que ataca a la cría de obreras abierta, las larvas.</a:t>
            </a:r>
          </a:p>
          <a:p>
            <a:pPr marL="0" indent="0" algn="just"/>
            <a:endParaRPr lang="es-ES_tradnl" sz="1300" dirty="0">
              <a:solidFill>
                <a:schemeClr val="tx1"/>
              </a:solidFill>
            </a:endParaRPr>
          </a:p>
          <a:p>
            <a:pPr marL="0" indent="0" algn="just"/>
            <a:r>
              <a:rPr lang="es-ES_tradnl" sz="1300" dirty="0">
                <a:solidFill>
                  <a:schemeClr val="tx1"/>
                </a:solidFill>
              </a:rPr>
              <a:t>En las colmenas sanas se puede ver alguna larva afectada, pero normalmente no suele generar problemas, y suelen desaparecer con un buen flujo de néctar y polen.</a:t>
            </a:r>
          </a:p>
          <a:p>
            <a:pPr marL="0" indent="0" algn="just"/>
            <a:endParaRPr lang="es-ES_tradnl" sz="1300" dirty="0">
              <a:solidFill>
                <a:schemeClr val="tx1"/>
              </a:solidFill>
            </a:endParaRPr>
          </a:p>
          <a:p>
            <a:pPr marL="0" indent="0" algn="just"/>
            <a:r>
              <a:rPr lang="es-ES_tradnl" sz="1300" dirty="0">
                <a:solidFill>
                  <a:schemeClr val="tx1"/>
                </a:solidFill>
              </a:rPr>
              <a:t>Aunque aparentemente desaparezca, puede volver a surgir en otro momento de debilidad de la colonia.</a:t>
            </a:r>
          </a:p>
          <a:p>
            <a:pPr marL="0" indent="0" algn="just"/>
            <a:endParaRPr lang="es-ES_tradnl" sz="1300" dirty="0">
              <a:solidFill>
                <a:schemeClr val="tx1"/>
              </a:solidFill>
            </a:endParaRPr>
          </a:p>
          <a:p>
            <a:pPr marL="0" indent="0" algn="just"/>
            <a:r>
              <a:rPr lang="es-ES_tradnl" sz="1300" dirty="0">
                <a:solidFill>
                  <a:schemeClr val="tx1"/>
                </a:solidFill>
              </a:rPr>
              <a:t> </a:t>
            </a:r>
          </a:p>
          <a:p>
            <a:pPr marL="0" indent="0" algn="just"/>
            <a:endParaRPr lang="es-ES_tradnl" sz="1300" dirty="0">
              <a:solidFill>
                <a:schemeClr val="tx1"/>
              </a:solidFill>
            </a:endParaRPr>
          </a:p>
        </p:txBody>
      </p:sp>
      <p:pic>
        <p:nvPicPr>
          <p:cNvPr id="3" name="Imagen 2">
            <a:extLst>
              <a:ext uri="{FF2B5EF4-FFF2-40B4-BE49-F238E27FC236}">
                <a16:creationId xmlns:a16="http://schemas.microsoft.com/office/drawing/2014/main" id="{A535F4F6-A92A-B542-AC09-52B67E13393A}"/>
              </a:ext>
            </a:extLst>
          </p:cNvPr>
          <p:cNvPicPr>
            <a:picLocks noChangeAspect="1"/>
          </p:cNvPicPr>
          <p:nvPr/>
        </p:nvPicPr>
        <p:blipFill>
          <a:blip r:embed="rId3"/>
          <a:stretch>
            <a:fillRect/>
          </a:stretch>
        </p:blipFill>
        <p:spPr>
          <a:xfrm>
            <a:off x="148399" y="1691203"/>
            <a:ext cx="3994990" cy="2925107"/>
          </a:xfrm>
          <a:prstGeom prst="rect">
            <a:avLst/>
          </a:prstGeom>
        </p:spPr>
      </p:pic>
    </p:spTree>
    <p:extLst>
      <p:ext uri="{BB962C8B-B14F-4D97-AF65-F5344CB8AC3E}">
        <p14:creationId xmlns:p14="http://schemas.microsoft.com/office/powerpoint/2010/main" val="41317155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43389" y="1591392"/>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rPr>
              <a:t>LOQUE EUROPEA (EFH)</a:t>
            </a:r>
          </a:p>
          <a:p>
            <a:pPr marL="0" indent="0" algn="just"/>
            <a:r>
              <a:rPr lang="es-ES_tradnl" sz="1300" b="1" dirty="0">
                <a:solidFill>
                  <a:schemeClr val="tx1"/>
                </a:solidFill>
              </a:rPr>
              <a:t>“</a:t>
            </a:r>
            <a:r>
              <a:rPr lang="es-ES_tradnl" sz="1300" b="1" dirty="0" err="1">
                <a:solidFill>
                  <a:schemeClr val="tx1"/>
                </a:solidFill>
              </a:rPr>
              <a:t>European</a:t>
            </a:r>
            <a:r>
              <a:rPr lang="es-ES_tradnl" sz="1300" b="1" dirty="0">
                <a:solidFill>
                  <a:schemeClr val="tx1"/>
                </a:solidFill>
              </a:rPr>
              <a:t> </a:t>
            </a:r>
            <a:r>
              <a:rPr lang="es-ES_tradnl" sz="1300" b="1" dirty="0" err="1">
                <a:solidFill>
                  <a:schemeClr val="tx1"/>
                </a:solidFill>
              </a:rPr>
              <a:t>foul</a:t>
            </a:r>
            <a:r>
              <a:rPr lang="es-ES_tradnl" sz="1300" b="1" dirty="0">
                <a:solidFill>
                  <a:schemeClr val="tx1"/>
                </a:solidFill>
              </a:rPr>
              <a:t> </a:t>
            </a:r>
            <a:r>
              <a:rPr lang="es-ES_tradnl" sz="1300" b="1" dirty="0" err="1">
                <a:solidFill>
                  <a:schemeClr val="tx1"/>
                </a:solidFill>
              </a:rPr>
              <a:t>brood</a:t>
            </a:r>
            <a:r>
              <a:rPr lang="es-ES_tradnl" sz="1300" b="1" dirty="0">
                <a:solidFill>
                  <a:schemeClr val="tx1"/>
                </a:solidFill>
              </a:rPr>
              <a:t>”.(E.F.B.)</a:t>
            </a:r>
          </a:p>
          <a:p>
            <a:pPr marL="0" indent="0" algn="just"/>
            <a:r>
              <a:rPr lang="es-ES_tradnl" sz="1300" b="1" dirty="0">
                <a:solidFill>
                  <a:schemeClr val="tx1"/>
                </a:solidFill>
              </a:rPr>
              <a:t> </a:t>
            </a:r>
          </a:p>
          <a:p>
            <a:pPr marL="0" indent="0" algn="just"/>
            <a:r>
              <a:rPr lang="es-ES_tradnl" sz="1300" dirty="0">
                <a:solidFill>
                  <a:schemeClr val="tx1"/>
                </a:solidFill>
              </a:rPr>
              <a:t>La colmena presenta:</a:t>
            </a:r>
          </a:p>
          <a:p>
            <a:pPr marL="0" indent="0" algn="just"/>
            <a:endParaRPr lang="es-ES_tradnl" sz="1300" dirty="0">
              <a:solidFill>
                <a:schemeClr val="tx1"/>
              </a:solidFill>
            </a:endParaRPr>
          </a:p>
          <a:p>
            <a:pPr marL="0" indent="0" algn="just"/>
            <a:r>
              <a:rPr lang="es-ES_tradnl" sz="1300" dirty="0">
                <a:solidFill>
                  <a:schemeClr val="tx1"/>
                </a:solidFill>
              </a:rPr>
              <a:t>-Cría salpicada, se ven fallos de supervivencia en la cría.</a:t>
            </a:r>
          </a:p>
          <a:p>
            <a:pPr marL="0" indent="0" algn="just"/>
            <a:r>
              <a:rPr lang="es-ES_tradnl" sz="1300" dirty="0">
                <a:solidFill>
                  <a:schemeClr val="tx1"/>
                </a:solidFill>
              </a:rPr>
              <a:t>-Larvas en posiciones anormales en la celdilla.</a:t>
            </a:r>
          </a:p>
          <a:p>
            <a:pPr marL="0" indent="0" algn="just"/>
            <a:r>
              <a:rPr lang="es-ES_tradnl" sz="1300" dirty="0">
                <a:solidFill>
                  <a:schemeClr val="tx1"/>
                </a:solidFill>
              </a:rPr>
              <a:t>-Cambio de color en las larvas, pierden el brillo y se tornan de color marfil, beis o marrón claro</a:t>
            </a:r>
          </a:p>
          <a:p>
            <a:pPr marL="0" indent="0" algn="just"/>
            <a:r>
              <a:rPr lang="es-ES_tradnl" sz="1300" dirty="0">
                <a:solidFill>
                  <a:schemeClr val="tx1"/>
                </a:solidFill>
              </a:rPr>
              <a:t>-No huele, generalmente, a no ser que sea un ataque muy fuerte, y ese caso lo hace a fermentado</a:t>
            </a:r>
          </a:p>
          <a:p>
            <a:pPr marL="0" indent="0" algn="just"/>
            <a:r>
              <a:rPr lang="es-ES_tradnl" sz="1300" dirty="0">
                <a:solidFill>
                  <a:schemeClr val="tx1"/>
                </a:solidFill>
              </a:rPr>
              <a:t>-Escamas secas al fondo de las celdas que han tenido larvas muertas y no han sido limpiadas.</a:t>
            </a:r>
          </a:p>
          <a:p>
            <a:pPr marL="0" indent="0" algn="just"/>
            <a:r>
              <a:rPr lang="es-ES_tradnl" sz="1300" dirty="0">
                <a:solidFill>
                  <a:schemeClr val="tx1"/>
                </a:solidFill>
              </a:rPr>
              <a:t> </a:t>
            </a:r>
          </a:p>
          <a:p>
            <a:pPr marL="0" indent="0" algn="just"/>
            <a:endParaRPr lang="es-ES_tradnl" sz="1300" dirty="0">
              <a:solidFill>
                <a:schemeClr val="tx1"/>
              </a:solidFill>
            </a:endParaRPr>
          </a:p>
        </p:txBody>
      </p:sp>
      <p:pic>
        <p:nvPicPr>
          <p:cNvPr id="9" name="Imagen 8">
            <a:extLst>
              <a:ext uri="{FF2B5EF4-FFF2-40B4-BE49-F238E27FC236}">
                <a16:creationId xmlns:a16="http://schemas.microsoft.com/office/drawing/2014/main" id="{BA119946-2156-514B-97ED-C9AF81AF165F}"/>
              </a:ext>
            </a:extLst>
          </p:cNvPr>
          <p:cNvPicPr>
            <a:picLocks noChangeAspect="1"/>
          </p:cNvPicPr>
          <p:nvPr/>
        </p:nvPicPr>
        <p:blipFill>
          <a:blip r:embed="rId3"/>
          <a:stretch>
            <a:fillRect/>
          </a:stretch>
        </p:blipFill>
        <p:spPr>
          <a:xfrm>
            <a:off x="148399" y="1691203"/>
            <a:ext cx="3994990" cy="2925107"/>
          </a:xfrm>
          <a:prstGeom prst="rect">
            <a:avLst/>
          </a:prstGeom>
        </p:spPr>
      </p:pic>
    </p:spTree>
    <p:extLst>
      <p:ext uri="{BB962C8B-B14F-4D97-AF65-F5344CB8AC3E}">
        <p14:creationId xmlns:p14="http://schemas.microsoft.com/office/powerpoint/2010/main" val="36772212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pic>
        <p:nvPicPr>
          <p:cNvPr id="5" name="Imagen 4">
            <a:extLst>
              <a:ext uri="{FF2B5EF4-FFF2-40B4-BE49-F238E27FC236}">
                <a16:creationId xmlns:a16="http://schemas.microsoft.com/office/drawing/2014/main" id="{3D284905-78EF-F74A-B260-9EFDCE48070D}"/>
              </a:ext>
            </a:extLst>
          </p:cNvPr>
          <p:cNvPicPr>
            <a:picLocks noChangeAspect="1"/>
          </p:cNvPicPr>
          <p:nvPr/>
        </p:nvPicPr>
        <p:blipFill>
          <a:blip r:embed="rId3"/>
          <a:stretch>
            <a:fillRect/>
          </a:stretch>
        </p:blipFill>
        <p:spPr>
          <a:xfrm>
            <a:off x="1059610" y="0"/>
            <a:ext cx="7024780" cy="5143500"/>
          </a:xfrm>
          <a:prstGeom prst="rect">
            <a:avLst/>
          </a:prstGeom>
        </p:spPr>
      </p:pic>
    </p:spTree>
    <p:extLst>
      <p:ext uri="{BB962C8B-B14F-4D97-AF65-F5344CB8AC3E}">
        <p14:creationId xmlns:p14="http://schemas.microsoft.com/office/powerpoint/2010/main" val="2896504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pic>
        <p:nvPicPr>
          <p:cNvPr id="3" name="Imagen 2">
            <a:extLst>
              <a:ext uri="{FF2B5EF4-FFF2-40B4-BE49-F238E27FC236}">
                <a16:creationId xmlns:a16="http://schemas.microsoft.com/office/drawing/2014/main" id="{EBEF832E-63F1-8A4B-84B4-6ADB97D5D088}"/>
              </a:ext>
            </a:extLst>
          </p:cNvPr>
          <p:cNvPicPr>
            <a:picLocks noChangeAspect="1"/>
          </p:cNvPicPr>
          <p:nvPr/>
        </p:nvPicPr>
        <p:blipFill>
          <a:blip r:embed="rId3"/>
          <a:stretch>
            <a:fillRect/>
          </a:stretch>
        </p:blipFill>
        <p:spPr>
          <a:xfrm>
            <a:off x="1125174" y="0"/>
            <a:ext cx="6893651" cy="5143500"/>
          </a:xfrm>
          <a:prstGeom prst="rect">
            <a:avLst/>
          </a:prstGeom>
        </p:spPr>
      </p:pic>
    </p:spTree>
    <p:extLst>
      <p:ext uri="{BB962C8B-B14F-4D97-AF65-F5344CB8AC3E}">
        <p14:creationId xmlns:p14="http://schemas.microsoft.com/office/powerpoint/2010/main" val="426912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43389" y="1591392"/>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rPr>
              <a:t>LOQUE EUROPEA (EFH)</a:t>
            </a:r>
          </a:p>
          <a:p>
            <a:pPr marL="0" indent="0" algn="just"/>
            <a:r>
              <a:rPr lang="es-ES_tradnl" sz="1300" b="1" dirty="0">
                <a:solidFill>
                  <a:schemeClr val="tx1"/>
                </a:solidFill>
              </a:rPr>
              <a:t>“</a:t>
            </a:r>
            <a:r>
              <a:rPr lang="es-ES_tradnl" sz="1300" b="1" dirty="0" err="1">
                <a:solidFill>
                  <a:schemeClr val="tx1"/>
                </a:solidFill>
              </a:rPr>
              <a:t>European</a:t>
            </a:r>
            <a:r>
              <a:rPr lang="es-ES_tradnl" sz="1300" b="1" dirty="0">
                <a:solidFill>
                  <a:schemeClr val="tx1"/>
                </a:solidFill>
              </a:rPr>
              <a:t> </a:t>
            </a:r>
            <a:r>
              <a:rPr lang="es-ES_tradnl" sz="1300" b="1" dirty="0" err="1">
                <a:solidFill>
                  <a:schemeClr val="tx1"/>
                </a:solidFill>
              </a:rPr>
              <a:t>foul</a:t>
            </a:r>
            <a:r>
              <a:rPr lang="es-ES_tradnl" sz="1300" b="1" dirty="0">
                <a:solidFill>
                  <a:schemeClr val="tx1"/>
                </a:solidFill>
              </a:rPr>
              <a:t> </a:t>
            </a:r>
            <a:r>
              <a:rPr lang="es-ES_tradnl" sz="1300" b="1" dirty="0" err="1">
                <a:solidFill>
                  <a:schemeClr val="tx1"/>
                </a:solidFill>
              </a:rPr>
              <a:t>brood</a:t>
            </a:r>
            <a:r>
              <a:rPr lang="es-ES_tradnl" sz="1300" b="1" dirty="0">
                <a:solidFill>
                  <a:schemeClr val="tx1"/>
                </a:solidFill>
              </a:rPr>
              <a:t>”.(E.F.B.)</a:t>
            </a:r>
          </a:p>
          <a:p>
            <a:pPr marL="0" indent="0" algn="just"/>
            <a:r>
              <a:rPr lang="es-ES_tradnl" sz="1300" b="1" dirty="0">
                <a:solidFill>
                  <a:schemeClr val="tx1"/>
                </a:solidFill>
              </a:rPr>
              <a:t> </a:t>
            </a:r>
          </a:p>
          <a:p>
            <a:pPr marL="0" indent="0" algn="just"/>
            <a:r>
              <a:rPr lang="es-ES_tradnl" sz="1300" dirty="0">
                <a:solidFill>
                  <a:schemeClr val="tx1"/>
                </a:solidFill>
              </a:rPr>
              <a:t>Es posible determinar la presencia de EFB en nuestro colmenar, observando la cría. </a:t>
            </a:r>
          </a:p>
          <a:p>
            <a:pPr marL="0" indent="0" algn="just"/>
            <a:endParaRPr lang="es-ES_tradnl" sz="1300" dirty="0">
              <a:solidFill>
                <a:schemeClr val="tx1"/>
              </a:solidFill>
            </a:endParaRPr>
          </a:p>
          <a:p>
            <a:pPr marL="0" indent="0" algn="just"/>
            <a:r>
              <a:rPr lang="es-ES_tradnl" sz="1300" dirty="0">
                <a:solidFill>
                  <a:schemeClr val="tx1"/>
                </a:solidFill>
              </a:rPr>
              <a:t>Pero para mayor seguridad podemos hacer un test con el  Kit de diagnóstico de </a:t>
            </a:r>
            <a:r>
              <a:rPr lang="es-ES_tradnl" sz="1300" dirty="0" err="1">
                <a:solidFill>
                  <a:schemeClr val="tx1"/>
                </a:solidFill>
              </a:rPr>
              <a:t>loque</a:t>
            </a:r>
            <a:r>
              <a:rPr lang="es-ES_tradnl" sz="1300" dirty="0">
                <a:solidFill>
                  <a:schemeClr val="tx1"/>
                </a:solidFill>
              </a:rPr>
              <a:t> europea.</a:t>
            </a:r>
          </a:p>
        </p:txBody>
      </p:sp>
      <p:pic>
        <p:nvPicPr>
          <p:cNvPr id="3" name="Imagen 2">
            <a:extLst>
              <a:ext uri="{FF2B5EF4-FFF2-40B4-BE49-F238E27FC236}">
                <a16:creationId xmlns:a16="http://schemas.microsoft.com/office/drawing/2014/main" id="{A189EA65-2DED-AB42-AE17-22C5C2A8A69C}"/>
              </a:ext>
            </a:extLst>
          </p:cNvPr>
          <p:cNvPicPr>
            <a:picLocks noChangeAspect="1"/>
          </p:cNvPicPr>
          <p:nvPr/>
        </p:nvPicPr>
        <p:blipFill>
          <a:blip r:embed="rId3"/>
          <a:stretch>
            <a:fillRect/>
          </a:stretch>
        </p:blipFill>
        <p:spPr>
          <a:xfrm>
            <a:off x="92089" y="2290427"/>
            <a:ext cx="4051300" cy="1602514"/>
          </a:xfrm>
          <a:prstGeom prst="rect">
            <a:avLst/>
          </a:prstGeom>
        </p:spPr>
      </p:pic>
    </p:spTree>
    <p:extLst>
      <p:ext uri="{BB962C8B-B14F-4D97-AF65-F5344CB8AC3E}">
        <p14:creationId xmlns:p14="http://schemas.microsoft.com/office/powerpoint/2010/main" val="1264177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18503"/>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018692"/>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43389" y="1591392"/>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rPr>
              <a:t>LOQUE EUROPEA (EFH)</a:t>
            </a:r>
          </a:p>
          <a:p>
            <a:pPr marL="0" indent="0" algn="just"/>
            <a:r>
              <a:rPr lang="es-ES_tradnl" sz="1300" b="1" dirty="0">
                <a:solidFill>
                  <a:schemeClr val="tx1"/>
                </a:solidFill>
              </a:rPr>
              <a:t>“</a:t>
            </a:r>
            <a:r>
              <a:rPr lang="es-ES_tradnl" sz="1300" b="1" dirty="0" err="1">
                <a:solidFill>
                  <a:schemeClr val="tx1"/>
                </a:solidFill>
              </a:rPr>
              <a:t>European</a:t>
            </a:r>
            <a:r>
              <a:rPr lang="es-ES_tradnl" sz="1300" b="1" dirty="0">
                <a:solidFill>
                  <a:schemeClr val="tx1"/>
                </a:solidFill>
              </a:rPr>
              <a:t> </a:t>
            </a:r>
            <a:r>
              <a:rPr lang="es-ES_tradnl" sz="1300" b="1" dirty="0" err="1">
                <a:solidFill>
                  <a:schemeClr val="tx1"/>
                </a:solidFill>
              </a:rPr>
              <a:t>foul</a:t>
            </a:r>
            <a:r>
              <a:rPr lang="es-ES_tradnl" sz="1300" b="1" dirty="0">
                <a:solidFill>
                  <a:schemeClr val="tx1"/>
                </a:solidFill>
              </a:rPr>
              <a:t> </a:t>
            </a:r>
            <a:r>
              <a:rPr lang="es-ES_tradnl" sz="1300" b="1" dirty="0" err="1">
                <a:solidFill>
                  <a:schemeClr val="tx1"/>
                </a:solidFill>
              </a:rPr>
              <a:t>brood</a:t>
            </a:r>
            <a:r>
              <a:rPr lang="es-ES_tradnl" sz="1300" b="1" dirty="0">
                <a:solidFill>
                  <a:schemeClr val="tx1"/>
                </a:solidFill>
              </a:rPr>
              <a:t>”.(E.F.B.)</a:t>
            </a:r>
          </a:p>
          <a:p>
            <a:pPr marL="0" indent="0" algn="just"/>
            <a:r>
              <a:rPr lang="es-ES_tradnl" sz="1300" b="1" dirty="0">
                <a:solidFill>
                  <a:schemeClr val="tx1"/>
                </a:solidFill>
              </a:rPr>
              <a:t> </a:t>
            </a:r>
          </a:p>
          <a:p>
            <a:pPr marL="0" indent="0" algn="just"/>
            <a:r>
              <a:rPr lang="es-ES_tradnl" sz="1300" b="1" dirty="0">
                <a:solidFill>
                  <a:schemeClr val="tx1"/>
                </a:solidFill>
              </a:rPr>
              <a:t>Tratamiento</a:t>
            </a:r>
          </a:p>
          <a:p>
            <a:pPr marL="0" indent="0" algn="just"/>
            <a:endParaRPr lang="es-ES_tradnl" sz="1300" dirty="0">
              <a:solidFill>
                <a:schemeClr val="tx1"/>
              </a:solidFill>
            </a:endParaRPr>
          </a:p>
          <a:p>
            <a:pPr marL="0" indent="0" algn="just"/>
            <a:r>
              <a:rPr lang="es-ES_tradnl" sz="1300" dirty="0">
                <a:solidFill>
                  <a:schemeClr val="tx1"/>
                </a:solidFill>
              </a:rPr>
              <a:t>-La única solución es destruirlas.</a:t>
            </a:r>
          </a:p>
          <a:p>
            <a:pPr marL="0" indent="0" algn="just"/>
            <a:r>
              <a:rPr lang="es-ES_tradnl" sz="1300" dirty="0">
                <a:solidFill>
                  <a:schemeClr val="tx1"/>
                </a:solidFill>
              </a:rPr>
              <a:t>-Importante desinfectar todo el material.</a:t>
            </a:r>
          </a:p>
          <a:p>
            <a:pPr marL="0" indent="0" algn="just"/>
            <a:r>
              <a:rPr lang="es-ES_tradnl" sz="1300" dirty="0">
                <a:solidFill>
                  <a:schemeClr val="tx1"/>
                </a:solidFill>
              </a:rPr>
              <a:t>-Quemar los cuadros de cría y polen.</a:t>
            </a:r>
          </a:p>
          <a:p>
            <a:pPr marL="0" indent="0" algn="just"/>
            <a:r>
              <a:rPr lang="es-ES_tradnl" sz="1300" dirty="0">
                <a:solidFill>
                  <a:schemeClr val="tx1"/>
                </a:solidFill>
              </a:rPr>
              <a:t>-La miel podemos usarla para para consumo humano, sin ningún problema, pero nunca se debe utilizar para suministrar a otras colonias porque podemos propagar la enfermedad. </a:t>
            </a:r>
          </a:p>
          <a:p>
            <a:pPr marL="0" indent="0" algn="just"/>
            <a:endParaRPr lang="es-ES_tradnl" sz="1300" dirty="0">
              <a:solidFill>
                <a:schemeClr val="tx1"/>
              </a:solidFill>
            </a:endParaRPr>
          </a:p>
        </p:txBody>
      </p:sp>
      <p:pic>
        <p:nvPicPr>
          <p:cNvPr id="9" name="Imagen 8">
            <a:extLst>
              <a:ext uri="{FF2B5EF4-FFF2-40B4-BE49-F238E27FC236}">
                <a16:creationId xmlns:a16="http://schemas.microsoft.com/office/drawing/2014/main" id="{BA119946-2156-514B-97ED-C9AF81AF165F}"/>
              </a:ext>
            </a:extLst>
          </p:cNvPr>
          <p:cNvPicPr>
            <a:picLocks noChangeAspect="1"/>
          </p:cNvPicPr>
          <p:nvPr/>
        </p:nvPicPr>
        <p:blipFill>
          <a:blip r:embed="rId3"/>
          <a:stretch>
            <a:fillRect/>
          </a:stretch>
        </p:blipFill>
        <p:spPr>
          <a:xfrm>
            <a:off x="148399" y="1691203"/>
            <a:ext cx="3994990" cy="2925107"/>
          </a:xfrm>
          <a:prstGeom prst="rect">
            <a:avLst/>
          </a:prstGeom>
        </p:spPr>
      </p:pic>
    </p:spTree>
    <p:extLst>
      <p:ext uri="{BB962C8B-B14F-4D97-AF65-F5344CB8AC3E}">
        <p14:creationId xmlns:p14="http://schemas.microsoft.com/office/powerpoint/2010/main" val="15849825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pic>
        <p:nvPicPr>
          <p:cNvPr id="5" name="Imagen 4">
            <a:extLst>
              <a:ext uri="{FF2B5EF4-FFF2-40B4-BE49-F238E27FC236}">
                <a16:creationId xmlns:a16="http://schemas.microsoft.com/office/drawing/2014/main" id="{46EC0DFE-4C68-854D-9076-316CBA678868}"/>
              </a:ext>
            </a:extLst>
          </p:cNvPr>
          <p:cNvPicPr>
            <a:picLocks noChangeAspect="1"/>
          </p:cNvPicPr>
          <p:nvPr/>
        </p:nvPicPr>
        <p:blipFill>
          <a:blip r:embed="rId3"/>
          <a:stretch>
            <a:fillRect/>
          </a:stretch>
        </p:blipFill>
        <p:spPr>
          <a:xfrm>
            <a:off x="4089334" y="1818819"/>
            <a:ext cx="4318066" cy="3324681"/>
          </a:xfrm>
          <a:prstGeom prst="rect">
            <a:avLst/>
          </a:prstGeom>
        </p:spPr>
      </p:pic>
      <p:pic>
        <p:nvPicPr>
          <p:cNvPr id="11" name="Imagen 10">
            <a:extLst>
              <a:ext uri="{FF2B5EF4-FFF2-40B4-BE49-F238E27FC236}">
                <a16:creationId xmlns:a16="http://schemas.microsoft.com/office/drawing/2014/main" id="{3760F973-C338-5A4E-BC72-FC2E4A6CAFD5}"/>
              </a:ext>
            </a:extLst>
          </p:cNvPr>
          <p:cNvPicPr>
            <a:picLocks noChangeAspect="1"/>
          </p:cNvPicPr>
          <p:nvPr/>
        </p:nvPicPr>
        <p:blipFill>
          <a:blip r:embed="rId4"/>
          <a:stretch>
            <a:fillRect/>
          </a:stretch>
        </p:blipFill>
        <p:spPr>
          <a:xfrm>
            <a:off x="227028" y="1989526"/>
            <a:ext cx="3544898" cy="2658674"/>
          </a:xfrm>
          <a:prstGeom prst="rect">
            <a:avLst/>
          </a:prstGeom>
        </p:spPr>
      </p:pic>
    </p:spTree>
    <p:extLst>
      <p:ext uri="{BB962C8B-B14F-4D97-AF65-F5344CB8AC3E}">
        <p14:creationId xmlns:p14="http://schemas.microsoft.com/office/powerpoint/2010/main" val="5277556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enfermedades</a:t>
            </a:r>
          </a:p>
        </p:txBody>
      </p:sp>
      <p:pic>
        <p:nvPicPr>
          <p:cNvPr id="3" name="Imagen 2">
            <a:extLst>
              <a:ext uri="{FF2B5EF4-FFF2-40B4-BE49-F238E27FC236}">
                <a16:creationId xmlns:a16="http://schemas.microsoft.com/office/drawing/2014/main" id="{3AE2E0C1-5195-CF4A-A8C1-6E58A8015284}"/>
              </a:ext>
            </a:extLst>
          </p:cNvPr>
          <p:cNvPicPr>
            <a:picLocks noChangeAspect="1"/>
          </p:cNvPicPr>
          <p:nvPr/>
        </p:nvPicPr>
        <p:blipFill>
          <a:blip r:embed="rId3"/>
          <a:stretch>
            <a:fillRect/>
          </a:stretch>
        </p:blipFill>
        <p:spPr>
          <a:xfrm>
            <a:off x="2856758" y="2142820"/>
            <a:ext cx="5803900" cy="2391176"/>
          </a:xfrm>
          <a:prstGeom prst="rect">
            <a:avLst/>
          </a:prstGeom>
        </p:spPr>
      </p:pic>
      <p:pic>
        <p:nvPicPr>
          <p:cNvPr id="8" name="Imagen 7">
            <a:extLst>
              <a:ext uri="{FF2B5EF4-FFF2-40B4-BE49-F238E27FC236}">
                <a16:creationId xmlns:a16="http://schemas.microsoft.com/office/drawing/2014/main" id="{6E39B9C8-C3DC-D840-A2E4-FE1BB1354B24}"/>
              </a:ext>
            </a:extLst>
          </p:cNvPr>
          <p:cNvPicPr>
            <a:picLocks noChangeAspect="1"/>
          </p:cNvPicPr>
          <p:nvPr/>
        </p:nvPicPr>
        <p:blipFill>
          <a:blip r:embed="rId4"/>
          <a:stretch>
            <a:fillRect/>
          </a:stretch>
        </p:blipFill>
        <p:spPr>
          <a:xfrm>
            <a:off x="273725" y="2365171"/>
            <a:ext cx="2519050" cy="1904647"/>
          </a:xfrm>
          <a:prstGeom prst="rect">
            <a:avLst/>
          </a:prstGeom>
        </p:spPr>
      </p:pic>
    </p:spTree>
    <p:extLst>
      <p:ext uri="{BB962C8B-B14F-4D97-AF65-F5344CB8AC3E}">
        <p14:creationId xmlns:p14="http://schemas.microsoft.com/office/powerpoint/2010/main" val="7900915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773"/>
        <p:cNvGrpSpPr/>
        <p:nvPr/>
      </p:nvGrpSpPr>
      <p:grpSpPr>
        <a:xfrm>
          <a:off x="0" y="0"/>
          <a:ext cx="0" cy="0"/>
          <a:chOff x="0" y="0"/>
          <a:chExt cx="0" cy="0"/>
        </a:xfrm>
      </p:grpSpPr>
      <p:pic>
        <p:nvPicPr>
          <p:cNvPr id="3" name="Imagen 3" descr="pg.jpg">
            <a:extLst>
              <a:ext uri="{FF2B5EF4-FFF2-40B4-BE49-F238E27FC236}">
                <a16:creationId xmlns:a16="http://schemas.microsoft.com/office/drawing/2014/main" id="{66FC2685-C3BA-C94A-A583-87768DF55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489" y="1640594"/>
            <a:ext cx="4164422" cy="188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1458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características</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2619583"/>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rPr>
              <a:t>Abeja europea </a:t>
            </a:r>
            <a:r>
              <a:rPr lang="es-ES_tradnl" sz="1300" dirty="0">
                <a:solidFill>
                  <a:schemeClr val="tx1"/>
                </a:solidFill>
              </a:rPr>
              <a:t>(</a:t>
            </a:r>
            <a:r>
              <a:rPr lang="es-ES_tradnl" sz="1300" b="1" i="1" dirty="0">
                <a:solidFill>
                  <a:schemeClr val="tx1"/>
                </a:solidFill>
              </a:rPr>
              <a:t>Apis </a:t>
            </a:r>
            <a:r>
              <a:rPr lang="es-ES_tradnl" sz="1300" b="1" i="1" dirty="0" err="1">
                <a:solidFill>
                  <a:schemeClr val="tx1"/>
                </a:solidFill>
              </a:rPr>
              <a:t>mellifera</a:t>
            </a:r>
            <a:r>
              <a:rPr lang="es-ES_tradnl" sz="1300" dirty="0">
                <a:solidFill>
                  <a:schemeClr val="tx1"/>
                </a:solidFill>
              </a:rPr>
              <a:t>), también conocida como </a:t>
            </a:r>
            <a:r>
              <a:rPr lang="es-ES_tradnl" sz="1300" b="1" dirty="0">
                <a:solidFill>
                  <a:schemeClr val="tx1"/>
                </a:solidFill>
              </a:rPr>
              <a:t>abeja doméstica </a:t>
            </a:r>
            <a:r>
              <a:rPr lang="es-ES_tradnl" sz="1300" dirty="0">
                <a:solidFill>
                  <a:schemeClr val="tx1"/>
                </a:solidFill>
              </a:rPr>
              <a:t>o </a:t>
            </a:r>
            <a:r>
              <a:rPr lang="es-ES_tradnl" sz="1300" b="1" dirty="0">
                <a:solidFill>
                  <a:schemeClr val="tx1"/>
                </a:solidFill>
              </a:rPr>
              <a:t>abeja melífera</a:t>
            </a:r>
            <a:r>
              <a:rPr lang="es-ES_tradnl" sz="1300" dirty="0">
                <a:solidFill>
                  <a:schemeClr val="tx1"/>
                </a:solidFill>
              </a:rPr>
              <a:t>.</a:t>
            </a:r>
          </a:p>
          <a:p>
            <a:pPr marL="0" indent="0" algn="just"/>
            <a:endParaRPr lang="es-ES_tradnl" sz="1300" dirty="0">
              <a:solidFill>
                <a:schemeClr val="tx1"/>
              </a:solidFill>
            </a:endParaRPr>
          </a:p>
          <a:p>
            <a:pPr marL="0" indent="0" algn="just"/>
            <a:r>
              <a:rPr lang="es-ES_tradnl" sz="1300" dirty="0">
                <a:solidFill>
                  <a:schemeClr val="tx1"/>
                </a:solidFill>
              </a:rPr>
              <a:t>Es la especie de abeja con mayor distribución en el mundo. </a:t>
            </a:r>
          </a:p>
          <a:p>
            <a:pPr marL="0" indent="0" algn="just"/>
            <a:endParaRPr lang="es-ES_tradnl" sz="1300" dirty="0">
              <a:solidFill>
                <a:schemeClr val="tx1"/>
              </a:solidFill>
            </a:endParaRPr>
          </a:p>
          <a:p>
            <a:pPr marL="0" indent="0" algn="just"/>
            <a:r>
              <a:rPr lang="es-ES_tradnl" sz="1300" dirty="0">
                <a:solidFill>
                  <a:schemeClr val="tx1"/>
                </a:solidFill>
              </a:rPr>
              <a:t>Originaria de Europa, África y parte de Asia, fue introducida en América y Oceanía.</a:t>
            </a:r>
          </a:p>
          <a:p>
            <a:pPr marL="0" indent="0" algn="just"/>
            <a:endParaRPr lang="es-ES_tradnl" sz="1300" dirty="0">
              <a:solidFill>
                <a:schemeClr val="tx1"/>
              </a:solidFill>
            </a:endParaRPr>
          </a:p>
        </p:txBody>
      </p:sp>
      <p:pic>
        <p:nvPicPr>
          <p:cNvPr id="4" name="Imagen 3">
            <a:extLst>
              <a:ext uri="{FF2B5EF4-FFF2-40B4-BE49-F238E27FC236}">
                <a16:creationId xmlns:a16="http://schemas.microsoft.com/office/drawing/2014/main" id="{6C5A41D1-8DD9-5E4D-B96E-B4D641CAFACA}"/>
              </a:ext>
            </a:extLst>
          </p:cNvPr>
          <p:cNvPicPr>
            <a:picLocks noChangeAspect="1"/>
          </p:cNvPicPr>
          <p:nvPr/>
        </p:nvPicPr>
        <p:blipFill>
          <a:blip r:embed="rId3"/>
          <a:stretch>
            <a:fillRect/>
          </a:stretch>
        </p:blipFill>
        <p:spPr>
          <a:xfrm>
            <a:off x="325750" y="1989526"/>
            <a:ext cx="3585635" cy="2689226"/>
          </a:xfrm>
          <a:prstGeom prst="rect">
            <a:avLst/>
          </a:prstGeom>
        </p:spPr>
      </p:pic>
    </p:spTree>
    <p:extLst>
      <p:ext uri="{BB962C8B-B14F-4D97-AF65-F5344CB8AC3E}">
        <p14:creationId xmlns:p14="http://schemas.microsoft.com/office/powerpoint/2010/main" val="1767525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Tipos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dirty="0">
                <a:solidFill>
                  <a:schemeClr val="tx1"/>
                </a:solidFill>
              </a:rPr>
              <a:t>COLMENAS RACIONALES</a:t>
            </a:r>
          </a:p>
          <a:p>
            <a:pPr marL="0" indent="0" algn="just"/>
            <a:endParaRPr lang="es-ES_tradnl" sz="1300" dirty="0">
              <a:solidFill>
                <a:schemeClr val="tx1"/>
              </a:solidFill>
            </a:endParaRPr>
          </a:p>
          <a:p>
            <a:pPr marL="0" indent="0" algn="just"/>
            <a:r>
              <a:rPr lang="es-ES_tradnl" sz="1300" b="1" dirty="0">
                <a:solidFill>
                  <a:schemeClr val="tx1"/>
                </a:solidFill>
              </a:rPr>
              <a:t>Colmena </a:t>
            </a:r>
            <a:r>
              <a:rPr lang="es-ES_tradnl" sz="1300" b="1" dirty="0" err="1">
                <a:solidFill>
                  <a:schemeClr val="tx1"/>
                </a:solidFill>
              </a:rPr>
              <a:t>Layens</a:t>
            </a:r>
            <a:r>
              <a:rPr lang="es-ES_tradnl" sz="1300" dirty="0">
                <a:solidFill>
                  <a:schemeClr val="tx1"/>
                </a:solidFill>
              </a:rPr>
              <a:t>: a diferencia de las anteriores es de crecimiento horizontal en una sola caja de grandes dimensiones. </a:t>
            </a:r>
          </a:p>
          <a:p>
            <a:pPr marL="0" indent="0" algn="just"/>
            <a:endParaRPr lang="es-ES_tradnl" sz="1300" dirty="0">
              <a:solidFill>
                <a:schemeClr val="tx1"/>
              </a:solidFill>
            </a:endParaRPr>
          </a:p>
          <a:p>
            <a:pPr marL="0" indent="0" algn="just"/>
            <a:r>
              <a:rPr lang="es-ES_tradnl" sz="1300" dirty="0">
                <a:solidFill>
                  <a:schemeClr val="tx1"/>
                </a:solidFill>
              </a:rPr>
              <a:t>Inventada por un campesino francés, esta colmena no distingue zona de cría y zona de miel. </a:t>
            </a:r>
          </a:p>
          <a:p>
            <a:pPr marL="0" indent="0" algn="just"/>
            <a:endParaRPr lang="es-ES_tradnl" sz="1300" dirty="0">
              <a:solidFill>
                <a:schemeClr val="tx1"/>
              </a:solidFill>
            </a:endParaRPr>
          </a:p>
          <a:p>
            <a:pPr marL="0" indent="0" algn="just"/>
            <a:r>
              <a:rPr lang="es-ES_tradnl" sz="1300" dirty="0">
                <a:solidFill>
                  <a:schemeClr val="tx1"/>
                </a:solidFill>
              </a:rPr>
              <a:t>Al ser una sola caja, es ideal para el transporte, y por lo tanto, para la apicultura trashumante.</a:t>
            </a:r>
          </a:p>
        </p:txBody>
      </p:sp>
      <p:pic>
        <p:nvPicPr>
          <p:cNvPr id="3" name="Imagen 2">
            <a:extLst>
              <a:ext uri="{FF2B5EF4-FFF2-40B4-BE49-F238E27FC236}">
                <a16:creationId xmlns:a16="http://schemas.microsoft.com/office/drawing/2014/main" id="{B7A3940E-87BA-4047-9FDF-06391174A8D5}"/>
              </a:ext>
            </a:extLst>
          </p:cNvPr>
          <p:cNvPicPr>
            <a:picLocks noChangeAspect="1"/>
          </p:cNvPicPr>
          <p:nvPr/>
        </p:nvPicPr>
        <p:blipFill>
          <a:blip r:embed="rId3"/>
          <a:stretch>
            <a:fillRect/>
          </a:stretch>
        </p:blipFill>
        <p:spPr>
          <a:xfrm>
            <a:off x="791890" y="1989526"/>
            <a:ext cx="3170510" cy="2708581"/>
          </a:xfrm>
          <a:prstGeom prst="rect">
            <a:avLst/>
          </a:prstGeom>
        </p:spPr>
      </p:pic>
    </p:spTree>
    <p:extLst>
      <p:ext uri="{BB962C8B-B14F-4D97-AF65-F5344CB8AC3E}">
        <p14:creationId xmlns:p14="http://schemas.microsoft.com/office/powerpoint/2010/main" val="25996315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anatomía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2619583"/>
          </a:xfrm>
          <a:prstGeom prst="rect">
            <a:avLst/>
          </a:prstGeom>
        </p:spPr>
        <p:txBody>
          <a:bodyPr spcFirstLastPara="1" wrap="square" lIns="91425" tIns="91425" rIns="91425" bIns="91425" anchor="t" anchorCtr="0">
            <a:noAutofit/>
          </a:bodyPr>
          <a:lstStyle/>
          <a:p>
            <a:pPr marL="0" indent="0" algn="just"/>
            <a:r>
              <a:rPr lang="es-ES_tradnl" sz="1300" dirty="0">
                <a:solidFill>
                  <a:schemeClr val="tx1"/>
                </a:solidFill>
              </a:rPr>
              <a:t>Tienen un duro escudo exterior llamado </a:t>
            </a:r>
            <a:r>
              <a:rPr lang="es-ES_tradnl" sz="1300" b="1" dirty="0">
                <a:solidFill>
                  <a:schemeClr val="tx1"/>
                </a:solidFill>
              </a:rPr>
              <a:t>exoesqueleto</a:t>
            </a:r>
            <a:r>
              <a:rPr lang="es-ES_tradnl" sz="1300" dirty="0">
                <a:solidFill>
                  <a:schemeClr val="tx1"/>
                </a:solidFill>
              </a:rPr>
              <a:t>.</a:t>
            </a:r>
          </a:p>
          <a:p>
            <a:pPr marL="0" indent="0" algn="just"/>
            <a:endParaRPr lang="es-ES_tradnl" sz="1300" dirty="0">
              <a:solidFill>
                <a:schemeClr val="tx1"/>
              </a:solidFill>
            </a:endParaRPr>
          </a:p>
          <a:p>
            <a:pPr marL="0" indent="0" algn="just"/>
            <a:r>
              <a:rPr lang="es-ES_tradnl" sz="1300" dirty="0">
                <a:solidFill>
                  <a:schemeClr val="tx1"/>
                </a:solidFill>
              </a:rPr>
              <a:t>Tienen tres partes del cuerpo principales: </a:t>
            </a:r>
            <a:r>
              <a:rPr lang="es-ES_tradnl" sz="1300" b="1" dirty="0">
                <a:solidFill>
                  <a:schemeClr val="tx1"/>
                </a:solidFill>
              </a:rPr>
              <a:t>cabeza</a:t>
            </a:r>
            <a:r>
              <a:rPr lang="es-ES_tradnl" sz="1300" dirty="0">
                <a:solidFill>
                  <a:schemeClr val="tx1"/>
                </a:solidFill>
              </a:rPr>
              <a:t>, </a:t>
            </a:r>
            <a:r>
              <a:rPr lang="es-ES_tradnl" sz="1300" b="1" dirty="0">
                <a:solidFill>
                  <a:schemeClr val="tx1"/>
                </a:solidFill>
              </a:rPr>
              <a:t>tórax</a:t>
            </a:r>
            <a:r>
              <a:rPr lang="es-ES_tradnl" sz="1300" dirty="0">
                <a:solidFill>
                  <a:schemeClr val="tx1"/>
                </a:solidFill>
              </a:rPr>
              <a:t> y </a:t>
            </a:r>
            <a:r>
              <a:rPr lang="es-ES_tradnl" sz="1300" b="1" dirty="0">
                <a:solidFill>
                  <a:schemeClr val="tx1"/>
                </a:solidFill>
              </a:rPr>
              <a:t>abdomen</a:t>
            </a:r>
            <a:r>
              <a:rPr lang="es-ES_tradnl" sz="1300" dirty="0">
                <a:solidFill>
                  <a:schemeClr val="tx1"/>
                </a:solidFill>
              </a:rPr>
              <a:t>.</a:t>
            </a:r>
          </a:p>
          <a:p>
            <a:pPr marL="0" indent="0" algn="just"/>
            <a:endParaRPr lang="es-ES_tradnl" sz="1300" dirty="0">
              <a:solidFill>
                <a:schemeClr val="tx1"/>
              </a:solidFill>
            </a:endParaRPr>
          </a:p>
          <a:p>
            <a:pPr marL="0" indent="0" algn="just"/>
            <a:r>
              <a:rPr lang="es-ES_tradnl" sz="1300" dirty="0">
                <a:solidFill>
                  <a:schemeClr val="tx1"/>
                </a:solidFill>
              </a:rPr>
              <a:t>Tienen un </a:t>
            </a:r>
            <a:r>
              <a:rPr lang="es-ES_tradnl" sz="1300" b="1" dirty="0">
                <a:solidFill>
                  <a:schemeClr val="tx1"/>
                </a:solidFill>
              </a:rPr>
              <a:t>par de antenas</a:t>
            </a:r>
            <a:r>
              <a:rPr lang="es-ES_tradnl" sz="1300" dirty="0">
                <a:solidFill>
                  <a:schemeClr val="tx1"/>
                </a:solidFill>
              </a:rPr>
              <a:t> que están unidas a su cabeza. Órganos sensoriales móviles que detectan olores en el aire y corrientes.</a:t>
            </a:r>
          </a:p>
          <a:p>
            <a:pPr marL="0" indent="0" algn="just"/>
            <a:endParaRPr lang="es-ES_tradnl" sz="1300" dirty="0">
              <a:solidFill>
                <a:schemeClr val="tx1"/>
              </a:solidFill>
            </a:endParaRPr>
          </a:p>
          <a:p>
            <a:pPr marL="0" indent="0" algn="just"/>
            <a:r>
              <a:rPr lang="es-ES_tradnl" sz="1300" dirty="0">
                <a:solidFill>
                  <a:schemeClr val="tx1"/>
                </a:solidFill>
              </a:rPr>
              <a:t>Tienen </a:t>
            </a:r>
            <a:r>
              <a:rPr lang="es-ES_tradnl" sz="1300" b="1" dirty="0">
                <a:solidFill>
                  <a:schemeClr val="tx1"/>
                </a:solidFill>
              </a:rPr>
              <a:t>tres pares de patas </a:t>
            </a:r>
            <a:r>
              <a:rPr lang="es-ES_tradnl" sz="1300" dirty="0">
                <a:solidFill>
                  <a:schemeClr val="tx1"/>
                </a:solidFill>
              </a:rPr>
              <a:t>que usan para caminar.</a:t>
            </a:r>
          </a:p>
          <a:p>
            <a:pPr marL="0" indent="0" algn="just"/>
            <a:endParaRPr lang="es-ES_tradnl" sz="1300" dirty="0">
              <a:solidFill>
                <a:schemeClr val="tx1"/>
              </a:solidFill>
            </a:endParaRPr>
          </a:p>
          <a:p>
            <a:pPr marL="0" indent="0" algn="just"/>
            <a:r>
              <a:rPr lang="es-ES_tradnl" sz="1300" dirty="0">
                <a:solidFill>
                  <a:schemeClr val="tx1"/>
                </a:solidFill>
              </a:rPr>
              <a:t>Tienen </a:t>
            </a:r>
            <a:r>
              <a:rPr lang="es-ES_tradnl" sz="1300" b="1" dirty="0">
                <a:solidFill>
                  <a:schemeClr val="tx1"/>
                </a:solidFill>
              </a:rPr>
              <a:t>dos pares de alas</a:t>
            </a:r>
            <a:r>
              <a:rPr lang="es-ES_tradnl" sz="1300" dirty="0">
                <a:solidFill>
                  <a:schemeClr val="tx1"/>
                </a:solidFill>
              </a:rPr>
              <a:t>.</a:t>
            </a:r>
          </a:p>
        </p:txBody>
      </p:sp>
      <p:pic>
        <p:nvPicPr>
          <p:cNvPr id="3" name="Imagen 2">
            <a:extLst>
              <a:ext uri="{FF2B5EF4-FFF2-40B4-BE49-F238E27FC236}">
                <a16:creationId xmlns:a16="http://schemas.microsoft.com/office/drawing/2014/main" id="{5FED9089-7196-C74B-AD4E-9027FF86FA3C}"/>
              </a:ext>
            </a:extLst>
          </p:cNvPr>
          <p:cNvPicPr>
            <a:picLocks noChangeAspect="1"/>
          </p:cNvPicPr>
          <p:nvPr/>
        </p:nvPicPr>
        <p:blipFill>
          <a:blip r:embed="rId3"/>
          <a:stretch>
            <a:fillRect/>
          </a:stretch>
        </p:blipFill>
        <p:spPr>
          <a:xfrm>
            <a:off x="325750" y="1876216"/>
            <a:ext cx="3228788" cy="2902754"/>
          </a:xfrm>
          <a:prstGeom prst="rect">
            <a:avLst/>
          </a:prstGeom>
        </p:spPr>
      </p:pic>
    </p:spTree>
    <p:extLst>
      <p:ext uri="{BB962C8B-B14F-4D97-AF65-F5344CB8AC3E}">
        <p14:creationId xmlns:p14="http://schemas.microsoft.com/office/powerpoint/2010/main" val="36749610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anatomía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2619583"/>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rPr>
              <a:t>Mandíbulas</a:t>
            </a:r>
            <a:r>
              <a:rPr lang="es-ES_tradnl" sz="1300" dirty="0">
                <a:solidFill>
                  <a:schemeClr val="tx1"/>
                </a:solidFill>
              </a:rPr>
              <a:t>: Parte poderosa bucal externa que ayudan a proteger la probóscide.</a:t>
            </a:r>
          </a:p>
          <a:p>
            <a:pPr marL="0" indent="0" algn="just"/>
            <a:endParaRPr lang="es-ES_tradnl" sz="1300" dirty="0">
              <a:solidFill>
                <a:schemeClr val="tx1"/>
              </a:solidFill>
            </a:endParaRPr>
          </a:p>
          <a:p>
            <a:pPr marL="0" indent="0" algn="just"/>
            <a:r>
              <a:rPr lang="es-ES_tradnl" sz="1300" b="1" dirty="0">
                <a:solidFill>
                  <a:schemeClr val="tx1"/>
                </a:solidFill>
              </a:rPr>
              <a:t>Probóscide</a:t>
            </a:r>
            <a:r>
              <a:rPr lang="es-ES_tradnl" sz="1300" dirty="0">
                <a:solidFill>
                  <a:schemeClr val="tx1"/>
                </a:solidFill>
              </a:rPr>
              <a:t>: Parte de la boca con forma de tubo que se usa para succionar fluidos.</a:t>
            </a:r>
          </a:p>
          <a:p>
            <a:pPr marL="0" indent="0" algn="just"/>
            <a:endParaRPr lang="es-ES_tradnl" sz="1300" dirty="0">
              <a:solidFill>
                <a:schemeClr val="tx1"/>
              </a:solidFill>
            </a:endParaRPr>
          </a:p>
          <a:p>
            <a:pPr marL="0" indent="0" algn="just"/>
            <a:r>
              <a:rPr lang="es-ES_tradnl" sz="1300" b="1" dirty="0">
                <a:solidFill>
                  <a:schemeClr val="tx1"/>
                </a:solidFill>
              </a:rPr>
              <a:t>Ocelo</a:t>
            </a:r>
            <a:r>
              <a:rPr lang="es-ES_tradnl" sz="1300" dirty="0">
                <a:solidFill>
                  <a:schemeClr val="tx1"/>
                </a:solidFill>
              </a:rPr>
              <a:t>: Uno de los dos tipos de ojos en los insectos usado para detectar el movimiento.</a:t>
            </a:r>
          </a:p>
          <a:p>
            <a:pPr marL="0" indent="0" algn="just"/>
            <a:endParaRPr lang="es-ES_tradnl" sz="1300" dirty="0">
              <a:solidFill>
                <a:schemeClr val="tx1"/>
              </a:solidFill>
            </a:endParaRPr>
          </a:p>
          <a:p>
            <a:pPr marL="0" indent="0" algn="just"/>
            <a:r>
              <a:rPr lang="es-ES_tradnl" sz="1300" b="1" dirty="0">
                <a:solidFill>
                  <a:schemeClr val="tx1"/>
                </a:solidFill>
              </a:rPr>
              <a:t>Ojo compuesto</a:t>
            </a:r>
            <a:r>
              <a:rPr lang="es-ES_tradnl" sz="1300" dirty="0">
                <a:solidFill>
                  <a:schemeClr val="tx1"/>
                </a:solidFill>
              </a:rPr>
              <a:t>: El segundo tipo de ojos formado por muchos detectores de luz llamados omatidios.</a:t>
            </a:r>
          </a:p>
          <a:p>
            <a:pPr marL="0" indent="0" algn="just"/>
            <a:endParaRPr lang="es-ES_tradnl" sz="1300" dirty="0">
              <a:solidFill>
                <a:schemeClr val="tx1"/>
              </a:solidFill>
            </a:endParaRPr>
          </a:p>
          <a:p>
            <a:pPr marL="0" indent="0" algn="just"/>
            <a:r>
              <a:rPr lang="es-ES_tradnl" sz="1300" dirty="0">
                <a:solidFill>
                  <a:schemeClr val="tx1"/>
                </a:solidFill>
              </a:rPr>
              <a:t>Las abejas son ciegas para el color rojo. Sin embargo, pueden percibir los </a:t>
            </a:r>
            <a:r>
              <a:rPr lang="es-ES_tradnl" sz="1300" b="1" dirty="0">
                <a:solidFill>
                  <a:schemeClr val="tx1"/>
                </a:solidFill>
              </a:rPr>
              <a:t>colores ultravioletas</a:t>
            </a:r>
            <a:r>
              <a:rPr lang="es-ES_tradnl" sz="1300" dirty="0">
                <a:solidFill>
                  <a:schemeClr val="tx1"/>
                </a:solidFill>
              </a:rPr>
              <a:t>, invisibles a nuestros ojos.</a:t>
            </a:r>
          </a:p>
          <a:p>
            <a:pPr marL="0" indent="0" algn="just"/>
            <a:endParaRPr lang="es-ES_tradnl" sz="1300" dirty="0">
              <a:solidFill>
                <a:schemeClr val="tx1"/>
              </a:solidFill>
            </a:endParaRPr>
          </a:p>
          <a:p>
            <a:pPr marL="0" indent="0" algn="just"/>
            <a:endParaRPr lang="es-ES_tradnl" sz="1300" dirty="0">
              <a:solidFill>
                <a:schemeClr val="tx1"/>
              </a:solidFill>
            </a:endParaRPr>
          </a:p>
        </p:txBody>
      </p:sp>
      <p:pic>
        <p:nvPicPr>
          <p:cNvPr id="4" name="Imagen 3">
            <a:extLst>
              <a:ext uri="{FF2B5EF4-FFF2-40B4-BE49-F238E27FC236}">
                <a16:creationId xmlns:a16="http://schemas.microsoft.com/office/drawing/2014/main" id="{742F33D7-464B-AF40-8810-34BBA3898D2B}"/>
              </a:ext>
            </a:extLst>
          </p:cNvPr>
          <p:cNvPicPr>
            <a:picLocks noChangeAspect="1"/>
          </p:cNvPicPr>
          <p:nvPr/>
        </p:nvPicPr>
        <p:blipFill>
          <a:blip r:embed="rId3"/>
          <a:stretch>
            <a:fillRect/>
          </a:stretch>
        </p:blipFill>
        <p:spPr>
          <a:xfrm>
            <a:off x="1001289" y="1973377"/>
            <a:ext cx="2512200" cy="2862739"/>
          </a:xfrm>
          <a:prstGeom prst="rect">
            <a:avLst/>
          </a:prstGeom>
        </p:spPr>
      </p:pic>
    </p:spTree>
    <p:extLst>
      <p:ext uri="{BB962C8B-B14F-4D97-AF65-F5344CB8AC3E}">
        <p14:creationId xmlns:p14="http://schemas.microsoft.com/office/powerpoint/2010/main" val="14560478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anatomía</a:t>
            </a:r>
          </a:p>
        </p:txBody>
      </p:sp>
      <p:pic>
        <p:nvPicPr>
          <p:cNvPr id="8" name="Imagen 7">
            <a:extLst>
              <a:ext uri="{FF2B5EF4-FFF2-40B4-BE49-F238E27FC236}">
                <a16:creationId xmlns:a16="http://schemas.microsoft.com/office/drawing/2014/main" id="{C53C4AD6-DB73-884A-927B-62BD89AC8002}"/>
              </a:ext>
            </a:extLst>
          </p:cNvPr>
          <p:cNvPicPr>
            <a:picLocks noChangeAspect="1"/>
          </p:cNvPicPr>
          <p:nvPr/>
        </p:nvPicPr>
        <p:blipFill>
          <a:blip r:embed="rId3"/>
          <a:stretch>
            <a:fillRect/>
          </a:stretch>
        </p:blipFill>
        <p:spPr>
          <a:xfrm>
            <a:off x="498439" y="1973377"/>
            <a:ext cx="3517900" cy="2814319"/>
          </a:xfrm>
          <a:prstGeom prst="rect">
            <a:avLst/>
          </a:prstGeom>
        </p:spPr>
      </p:pic>
      <p:pic>
        <p:nvPicPr>
          <p:cNvPr id="11" name="Imagen 10">
            <a:extLst>
              <a:ext uri="{FF2B5EF4-FFF2-40B4-BE49-F238E27FC236}">
                <a16:creationId xmlns:a16="http://schemas.microsoft.com/office/drawing/2014/main" id="{5C0CF809-36E0-4A4F-A848-359D6CA80D6D}"/>
              </a:ext>
            </a:extLst>
          </p:cNvPr>
          <p:cNvPicPr>
            <a:picLocks noChangeAspect="1"/>
          </p:cNvPicPr>
          <p:nvPr/>
        </p:nvPicPr>
        <p:blipFill>
          <a:blip r:embed="rId4"/>
          <a:stretch>
            <a:fillRect/>
          </a:stretch>
        </p:blipFill>
        <p:spPr>
          <a:xfrm>
            <a:off x="4165600" y="2067003"/>
            <a:ext cx="4838700" cy="2720693"/>
          </a:xfrm>
          <a:prstGeom prst="rect">
            <a:avLst/>
          </a:prstGeom>
        </p:spPr>
      </p:pic>
    </p:spTree>
    <p:extLst>
      <p:ext uri="{BB962C8B-B14F-4D97-AF65-F5344CB8AC3E}">
        <p14:creationId xmlns:p14="http://schemas.microsoft.com/office/powerpoint/2010/main" val="26543273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historia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dirty="0">
                <a:solidFill>
                  <a:schemeClr val="tx1"/>
                </a:solidFill>
              </a:rPr>
              <a:t>En las </a:t>
            </a:r>
            <a:r>
              <a:rPr lang="es-ES_tradnl" sz="1300" b="1" dirty="0">
                <a:solidFill>
                  <a:schemeClr val="tx1"/>
                </a:solidFill>
              </a:rPr>
              <a:t>civilizaciones mediterráneas </a:t>
            </a:r>
            <a:r>
              <a:rPr lang="es-ES_tradnl" sz="1300" dirty="0">
                <a:solidFill>
                  <a:schemeClr val="tx1"/>
                </a:solidFill>
              </a:rPr>
              <a:t>se fue gestando la apicultura durante el periodo comprendido entre los años 8000 y 4000 años antes de Cristo. </a:t>
            </a:r>
          </a:p>
          <a:p>
            <a:pPr marL="0" indent="0" algn="just"/>
            <a:endParaRPr lang="es-ES_tradnl" sz="1300" dirty="0">
              <a:solidFill>
                <a:schemeClr val="tx1"/>
              </a:solidFill>
            </a:endParaRPr>
          </a:p>
          <a:p>
            <a:pPr marL="0" indent="0" algn="just"/>
            <a:r>
              <a:rPr lang="es-ES_tradnl" sz="1300" dirty="0">
                <a:solidFill>
                  <a:schemeClr val="tx1"/>
                </a:solidFill>
              </a:rPr>
              <a:t>Los </a:t>
            </a:r>
            <a:r>
              <a:rPr lang="es-ES_tradnl" sz="1300" b="1" dirty="0">
                <a:solidFill>
                  <a:schemeClr val="tx1"/>
                </a:solidFill>
              </a:rPr>
              <a:t>Sumerios</a:t>
            </a:r>
            <a:r>
              <a:rPr lang="es-ES_tradnl" sz="1300" dirty="0">
                <a:solidFill>
                  <a:schemeClr val="tx1"/>
                </a:solidFill>
              </a:rPr>
              <a:t>, una de las civilizaciones mas antiguas surgida entre los ríos Tigris y </a:t>
            </a:r>
            <a:r>
              <a:rPr lang="es-ES_tradnl" sz="1300" dirty="0" err="1">
                <a:solidFill>
                  <a:schemeClr val="tx1"/>
                </a:solidFill>
              </a:rPr>
              <a:t>Eufrates</a:t>
            </a:r>
            <a:r>
              <a:rPr lang="es-ES_tradnl" sz="1300" dirty="0">
                <a:solidFill>
                  <a:schemeClr val="tx1"/>
                </a:solidFill>
              </a:rPr>
              <a:t> aproximadamente hacia 4000 a. C., conocían ya la miel y las abejas.</a:t>
            </a:r>
          </a:p>
          <a:p>
            <a:pPr marL="0" indent="0" algn="just"/>
            <a:endParaRPr lang="es-ES_tradnl" sz="1300" dirty="0">
              <a:solidFill>
                <a:schemeClr val="tx1"/>
              </a:solidFill>
            </a:endParaRPr>
          </a:p>
          <a:p>
            <a:pPr marL="0" indent="0" algn="just"/>
            <a:r>
              <a:rPr lang="es-ES_tradnl" sz="1300" dirty="0">
                <a:solidFill>
                  <a:schemeClr val="tx1"/>
                </a:solidFill>
              </a:rPr>
              <a:t>La </a:t>
            </a:r>
            <a:r>
              <a:rPr lang="es-ES_tradnl" sz="1300" b="1" dirty="0">
                <a:solidFill>
                  <a:schemeClr val="tx1"/>
                </a:solidFill>
              </a:rPr>
              <a:t>civilización Egipcia </a:t>
            </a:r>
            <a:r>
              <a:rPr lang="es-ES_tradnl" sz="1300" dirty="0">
                <a:solidFill>
                  <a:schemeClr val="tx1"/>
                </a:solidFill>
              </a:rPr>
              <a:t>nos ha dejado escenas  de recolección de miel en grabados y bajo relieves en las tumbas encontradas bajo las pirámides de 3500 AC. En el antiguo Egipto se creía que cuando el dios del Sol lloraba, sus lágrimas se transformaban en abejas al tocar el suelo.</a:t>
            </a:r>
          </a:p>
        </p:txBody>
      </p:sp>
      <p:pic>
        <p:nvPicPr>
          <p:cNvPr id="3" name="Imagen 2">
            <a:extLst>
              <a:ext uri="{FF2B5EF4-FFF2-40B4-BE49-F238E27FC236}">
                <a16:creationId xmlns:a16="http://schemas.microsoft.com/office/drawing/2014/main" id="{48737479-AC80-C943-96A6-9603AEDCB727}"/>
              </a:ext>
            </a:extLst>
          </p:cNvPr>
          <p:cNvPicPr>
            <a:picLocks noChangeAspect="1"/>
          </p:cNvPicPr>
          <p:nvPr/>
        </p:nvPicPr>
        <p:blipFill>
          <a:blip r:embed="rId3"/>
          <a:stretch>
            <a:fillRect/>
          </a:stretch>
        </p:blipFill>
        <p:spPr>
          <a:xfrm>
            <a:off x="669889" y="1942626"/>
            <a:ext cx="3175000" cy="2641600"/>
          </a:xfrm>
          <a:prstGeom prst="rect">
            <a:avLst/>
          </a:prstGeom>
        </p:spPr>
      </p:pic>
    </p:spTree>
    <p:extLst>
      <p:ext uri="{BB962C8B-B14F-4D97-AF65-F5344CB8AC3E}">
        <p14:creationId xmlns:p14="http://schemas.microsoft.com/office/powerpoint/2010/main" val="21164451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Miembros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rPr>
              <a:t>Enjambre o colonia</a:t>
            </a:r>
            <a:r>
              <a:rPr lang="es-ES_tradnl" sz="1300" dirty="0">
                <a:solidFill>
                  <a:schemeClr val="tx1"/>
                </a:solidFill>
              </a:rPr>
              <a:t>: conjunto de abejas. Las colonias de abejas pueden llegar a contener hasta 80.000 individuos, y está constituida por tres castas: las obreras, los zánganos y la abeja reina.</a:t>
            </a:r>
          </a:p>
          <a:p>
            <a:pPr marL="0" indent="0" algn="just"/>
            <a:endParaRPr lang="es-ES_tradnl" sz="1300" dirty="0">
              <a:solidFill>
                <a:schemeClr val="tx1"/>
              </a:solidFill>
            </a:endParaRPr>
          </a:p>
          <a:p>
            <a:pPr marL="0" indent="0" algn="just"/>
            <a:r>
              <a:rPr lang="es-ES_tradnl" sz="1300" b="1" dirty="0">
                <a:solidFill>
                  <a:schemeClr val="tx1"/>
                </a:solidFill>
              </a:rPr>
              <a:t>Colmena</a:t>
            </a:r>
            <a:r>
              <a:rPr lang="es-ES_tradnl" sz="1300" dirty="0">
                <a:solidFill>
                  <a:schemeClr val="tx1"/>
                </a:solidFill>
              </a:rPr>
              <a:t>: La colmena es el nido, constituido por panales de cera, de una colonia de abejas y, por extensión, la colonia que habita en ella.</a:t>
            </a:r>
          </a:p>
        </p:txBody>
      </p:sp>
      <p:pic>
        <p:nvPicPr>
          <p:cNvPr id="4" name="Imagen 3">
            <a:extLst>
              <a:ext uri="{FF2B5EF4-FFF2-40B4-BE49-F238E27FC236}">
                <a16:creationId xmlns:a16="http://schemas.microsoft.com/office/drawing/2014/main" id="{7DA576B9-158E-D24D-91A6-CDA3FC9B450F}"/>
              </a:ext>
            </a:extLst>
          </p:cNvPr>
          <p:cNvPicPr>
            <a:picLocks noChangeAspect="1"/>
          </p:cNvPicPr>
          <p:nvPr/>
        </p:nvPicPr>
        <p:blipFill>
          <a:blip r:embed="rId3"/>
          <a:stretch>
            <a:fillRect/>
          </a:stretch>
        </p:blipFill>
        <p:spPr>
          <a:xfrm>
            <a:off x="596048" y="1989526"/>
            <a:ext cx="3322681" cy="2421954"/>
          </a:xfrm>
          <a:prstGeom prst="rect">
            <a:avLst/>
          </a:prstGeom>
        </p:spPr>
      </p:pic>
    </p:spTree>
    <p:extLst>
      <p:ext uri="{BB962C8B-B14F-4D97-AF65-F5344CB8AC3E}">
        <p14:creationId xmlns:p14="http://schemas.microsoft.com/office/powerpoint/2010/main" val="16972218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Miembros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dirty="0">
                <a:solidFill>
                  <a:schemeClr val="tx1"/>
                </a:solidFill>
              </a:rPr>
              <a:t>Existen tres tipos de abejas dentro de una colmena: </a:t>
            </a:r>
          </a:p>
          <a:p>
            <a:pPr marL="0" indent="0" algn="just"/>
            <a:endParaRPr lang="es-ES_tradnl" sz="1300" dirty="0">
              <a:solidFill>
                <a:schemeClr val="tx1"/>
              </a:solidFill>
            </a:endParaRPr>
          </a:p>
          <a:p>
            <a:pPr marL="0" indent="0" algn="just"/>
            <a:r>
              <a:rPr lang="es-ES_tradnl" sz="1300" dirty="0">
                <a:solidFill>
                  <a:schemeClr val="tx1"/>
                </a:solidFill>
              </a:rPr>
              <a:t>-</a:t>
            </a:r>
            <a:r>
              <a:rPr lang="es-ES_tradnl" sz="1300" b="1" dirty="0">
                <a:solidFill>
                  <a:schemeClr val="tx1"/>
                </a:solidFill>
              </a:rPr>
              <a:t>La reina o Madre</a:t>
            </a:r>
          </a:p>
          <a:p>
            <a:pPr marL="0" indent="0" algn="just"/>
            <a:endParaRPr lang="es-ES_tradnl" sz="1300" dirty="0">
              <a:solidFill>
                <a:schemeClr val="tx1"/>
              </a:solidFill>
            </a:endParaRPr>
          </a:p>
          <a:p>
            <a:pPr marL="0" indent="0" algn="just"/>
            <a:r>
              <a:rPr lang="es-ES_tradnl" sz="1300" dirty="0">
                <a:solidFill>
                  <a:schemeClr val="tx1"/>
                </a:solidFill>
              </a:rPr>
              <a:t>-Las </a:t>
            </a:r>
            <a:r>
              <a:rPr lang="es-ES_tradnl" sz="1300" b="1" dirty="0">
                <a:solidFill>
                  <a:schemeClr val="tx1"/>
                </a:solidFill>
              </a:rPr>
              <a:t>obreras</a:t>
            </a:r>
          </a:p>
          <a:p>
            <a:pPr marL="0" indent="0" algn="just"/>
            <a:endParaRPr lang="es-ES_tradnl" sz="1300" dirty="0">
              <a:solidFill>
                <a:schemeClr val="tx1"/>
              </a:solidFill>
            </a:endParaRPr>
          </a:p>
          <a:p>
            <a:pPr marL="0" indent="0" algn="just"/>
            <a:r>
              <a:rPr lang="es-ES_tradnl" sz="1300" dirty="0">
                <a:solidFill>
                  <a:schemeClr val="tx1"/>
                </a:solidFill>
              </a:rPr>
              <a:t>-Los </a:t>
            </a:r>
            <a:r>
              <a:rPr lang="es-ES_tradnl" sz="1300" b="1" dirty="0">
                <a:solidFill>
                  <a:schemeClr val="tx1"/>
                </a:solidFill>
              </a:rPr>
              <a:t>zánganos</a:t>
            </a:r>
            <a:r>
              <a:rPr lang="es-ES_tradnl" sz="1300" dirty="0">
                <a:solidFill>
                  <a:schemeClr val="tx1"/>
                </a:solidFill>
              </a:rPr>
              <a:t>.</a:t>
            </a:r>
          </a:p>
          <a:p>
            <a:pPr marL="0" indent="0" algn="just"/>
            <a:endParaRPr lang="es-ES_tradnl" sz="1300" dirty="0">
              <a:solidFill>
                <a:schemeClr val="tx1"/>
              </a:solidFill>
            </a:endParaRPr>
          </a:p>
          <a:p>
            <a:pPr marL="0" indent="0" algn="just"/>
            <a:endParaRPr lang="es-ES_tradnl" sz="1300" dirty="0">
              <a:solidFill>
                <a:schemeClr val="tx1"/>
              </a:solidFill>
            </a:endParaRPr>
          </a:p>
        </p:txBody>
      </p:sp>
      <p:pic>
        <p:nvPicPr>
          <p:cNvPr id="3" name="Imagen 2">
            <a:extLst>
              <a:ext uri="{FF2B5EF4-FFF2-40B4-BE49-F238E27FC236}">
                <a16:creationId xmlns:a16="http://schemas.microsoft.com/office/drawing/2014/main" id="{FF6C68CB-DF37-4F47-B2EC-DE1DEF8EC7EB}"/>
              </a:ext>
            </a:extLst>
          </p:cNvPr>
          <p:cNvPicPr>
            <a:picLocks noChangeAspect="1"/>
          </p:cNvPicPr>
          <p:nvPr/>
        </p:nvPicPr>
        <p:blipFill>
          <a:blip r:embed="rId3"/>
          <a:stretch>
            <a:fillRect/>
          </a:stretch>
        </p:blipFill>
        <p:spPr>
          <a:xfrm>
            <a:off x="619088" y="1400677"/>
            <a:ext cx="3330611" cy="2246226"/>
          </a:xfrm>
          <a:prstGeom prst="rect">
            <a:avLst/>
          </a:prstGeom>
        </p:spPr>
      </p:pic>
      <p:pic>
        <p:nvPicPr>
          <p:cNvPr id="8" name="Imagen 7">
            <a:extLst>
              <a:ext uri="{FF2B5EF4-FFF2-40B4-BE49-F238E27FC236}">
                <a16:creationId xmlns:a16="http://schemas.microsoft.com/office/drawing/2014/main" id="{B52FEF00-B96D-FE44-B4A0-DFA56AC26D5B}"/>
              </a:ext>
            </a:extLst>
          </p:cNvPr>
          <p:cNvPicPr>
            <a:picLocks noChangeAspect="1"/>
          </p:cNvPicPr>
          <p:nvPr/>
        </p:nvPicPr>
        <p:blipFill>
          <a:blip r:embed="rId4"/>
          <a:stretch>
            <a:fillRect/>
          </a:stretch>
        </p:blipFill>
        <p:spPr>
          <a:xfrm>
            <a:off x="714099" y="3646902"/>
            <a:ext cx="3230339" cy="1026697"/>
          </a:xfrm>
          <a:prstGeom prst="rect">
            <a:avLst/>
          </a:prstGeom>
        </p:spPr>
      </p:pic>
    </p:spTree>
    <p:extLst>
      <p:ext uri="{BB962C8B-B14F-4D97-AF65-F5344CB8AC3E}">
        <p14:creationId xmlns:p14="http://schemas.microsoft.com/office/powerpoint/2010/main" val="24089202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Miembros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highlight>
                  <a:srgbClr val="FFFF00"/>
                </a:highlight>
              </a:rPr>
              <a:t>Reina o Madre</a:t>
            </a:r>
          </a:p>
          <a:p>
            <a:pPr marL="0" indent="0" algn="just"/>
            <a:endParaRPr lang="es-ES_tradnl" sz="1300" dirty="0">
              <a:solidFill>
                <a:schemeClr val="tx1"/>
              </a:solidFill>
            </a:endParaRPr>
          </a:p>
          <a:p>
            <a:pPr marL="0" indent="0" algn="just"/>
            <a:r>
              <a:rPr lang="es-ES_tradnl" sz="1300" dirty="0">
                <a:solidFill>
                  <a:schemeClr val="tx1"/>
                </a:solidFill>
              </a:rPr>
              <a:t>-Abdomen más largo que sus alas.</a:t>
            </a:r>
          </a:p>
          <a:p>
            <a:pPr marL="0" indent="0" algn="just"/>
            <a:r>
              <a:rPr lang="es-ES_tradnl" sz="1300" dirty="0">
                <a:solidFill>
                  <a:schemeClr val="tx1"/>
                </a:solidFill>
              </a:rPr>
              <a:t>-Es la única hembra fértil.</a:t>
            </a:r>
          </a:p>
          <a:p>
            <a:pPr marL="0" indent="0" algn="just"/>
            <a:r>
              <a:rPr lang="es-ES_tradnl" sz="1300" dirty="0">
                <a:solidFill>
                  <a:schemeClr val="tx1"/>
                </a:solidFill>
              </a:rPr>
              <a:t>-Controla a la colonia por medio de feromonas reales.</a:t>
            </a:r>
          </a:p>
          <a:p>
            <a:pPr marL="0" indent="0" algn="just"/>
            <a:r>
              <a:rPr lang="es-ES_tradnl" sz="1300" dirty="0">
                <a:solidFill>
                  <a:schemeClr val="tx1"/>
                </a:solidFill>
              </a:rPr>
              <a:t>-Su misión es </a:t>
            </a:r>
            <a:r>
              <a:rPr lang="es-ES_tradnl" sz="1300" dirty="0" err="1">
                <a:solidFill>
                  <a:schemeClr val="tx1"/>
                </a:solidFill>
              </a:rPr>
              <a:t>ovopositar</a:t>
            </a:r>
            <a:r>
              <a:rPr lang="es-ES_tradnl" sz="1300" dirty="0">
                <a:solidFill>
                  <a:schemeClr val="tx1"/>
                </a:solidFill>
              </a:rPr>
              <a:t> de 2000 a 3000 huevos por día.</a:t>
            </a:r>
          </a:p>
          <a:p>
            <a:pPr marL="0" indent="0" algn="just"/>
            <a:r>
              <a:rPr lang="es-ES_tradnl" sz="1300" dirty="0">
                <a:solidFill>
                  <a:schemeClr val="tx1"/>
                </a:solidFill>
              </a:rPr>
              <a:t>-La reina es creación de las obreras.</a:t>
            </a:r>
          </a:p>
          <a:p>
            <a:pPr marL="0" indent="0" algn="just"/>
            <a:r>
              <a:rPr lang="es-ES_tradnl" sz="1300" dirty="0">
                <a:solidFill>
                  <a:schemeClr val="tx1"/>
                </a:solidFill>
              </a:rPr>
              <a:t>-Vive de 3 – 4 años</a:t>
            </a:r>
          </a:p>
          <a:p>
            <a:pPr marL="0" indent="0" algn="just"/>
            <a:r>
              <a:rPr lang="es-ES_tradnl" sz="1300" dirty="0">
                <a:solidFill>
                  <a:schemeClr val="tx1"/>
                </a:solidFill>
              </a:rPr>
              <a:t>-Tiene aguijón, pero lo emplea solo para pelear con otras reinas</a:t>
            </a:r>
          </a:p>
          <a:p>
            <a:pPr marL="0" indent="0" algn="just"/>
            <a:r>
              <a:rPr lang="es-ES_tradnl" sz="1300" dirty="0">
                <a:solidFill>
                  <a:schemeClr val="tx1"/>
                </a:solidFill>
              </a:rPr>
              <a:t>-La abeja reina no abandona la colmena, salvo durante los </a:t>
            </a:r>
            <a:r>
              <a:rPr lang="es-ES_tradnl" sz="1300" b="1" dirty="0">
                <a:solidFill>
                  <a:schemeClr val="tx1"/>
                </a:solidFill>
              </a:rPr>
              <a:t>vuelos de fecundación</a:t>
            </a:r>
            <a:r>
              <a:rPr lang="es-ES_tradnl" sz="1300" dirty="0">
                <a:solidFill>
                  <a:schemeClr val="tx1"/>
                </a:solidFill>
              </a:rPr>
              <a:t>, o cuando se produce un enjambre para dar lugar a una nueva colonia.</a:t>
            </a:r>
          </a:p>
          <a:p>
            <a:pPr marL="0" indent="0" algn="just"/>
            <a:endParaRPr lang="es-ES_tradnl" sz="1300" dirty="0">
              <a:solidFill>
                <a:schemeClr val="tx1"/>
              </a:solidFill>
            </a:endParaRPr>
          </a:p>
          <a:p>
            <a:pPr marL="0" indent="0" algn="just"/>
            <a:endParaRPr lang="es-ES_tradnl" sz="1300" dirty="0">
              <a:solidFill>
                <a:schemeClr val="tx1"/>
              </a:solidFill>
            </a:endParaRPr>
          </a:p>
        </p:txBody>
      </p:sp>
      <p:pic>
        <p:nvPicPr>
          <p:cNvPr id="4" name="Imagen 3">
            <a:extLst>
              <a:ext uri="{FF2B5EF4-FFF2-40B4-BE49-F238E27FC236}">
                <a16:creationId xmlns:a16="http://schemas.microsoft.com/office/drawing/2014/main" id="{2FE8D9BC-AF0A-6343-BCDE-F3E755ABD063}"/>
              </a:ext>
            </a:extLst>
          </p:cNvPr>
          <p:cNvPicPr>
            <a:picLocks noChangeAspect="1"/>
          </p:cNvPicPr>
          <p:nvPr/>
        </p:nvPicPr>
        <p:blipFill>
          <a:blip r:embed="rId3"/>
          <a:stretch>
            <a:fillRect/>
          </a:stretch>
        </p:blipFill>
        <p:spPr>
          <a:xfrm>
            <a:off x="1340519" y="2001204"/>
            <a:ext cx="1833739" cy="2750608"/>
          </a:xfrm>
          <a:prstGeom prst="rect">
            <a:avLst/>
          </a:prstGeom>
        </p:spPr>
      </p:pic>
    </p:spTree>
    <p:extLst>
      <p:ext uri="{BB962C8B-B14F-4D97-AF65-F5344CB8AC3E}">
        <p14:creationId xmlns:p14="http://schemas.microsoft.com/office/powerpoint/2010/main" val="26279818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Miembros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highlight>
                  <a:srgbClr val="FFFF00"/>
                </a:highlight>
              </a:rPr>
              <a:t>Reina o Madre</a:t>
            </a:r>
          </a:p>
          <a:p>
            <a:pPr marL="0" indent="0" algn="just"/>
            <a:endParaRPr lang="es-ES_tradnl" sz="1300" dirty="0">
              <a:solidFill>
                <a:schemeClr val="tx1"/>
              </a:solidFill>
            </a:endParaRPr>
          </a:p>
          <a:p>
            <a:pPr marL="0" indent="0" algn="just"/>
            <a:r>
              <a:rPr lang="es-ES_tradnl" sz="1200" dirty="0">
                <a:solidFill>
                  <a:schemeClr val="tx1"/>
                </a:solidFill>
              </a:rPr>
              <a:t>Son alimentadas con con </a:t>
            </a:r>
            <a:r>
              <a:rPr lang="es-ES_tradnl" sz="1200" b="1" dirty="0">
                <a:solidFill>
                  <a:schemeClr val="tx1"/>
                </a:solidFill>
              </a:rPr>
              <a:t>jalea real</a:t>
            </a:r>
            <a:r>
              <a:rPr lang="es-ES_tradnl" sz="1200" dirty="0">
                <a:solidFill>
                  <a:schemeClr val="tx1"/>
                </a:solidFill>
              </a:rPr>
              <a:t>. Se ha demostrado que es esta alimentación especial hace que una hembra se desarrolle como reina y no como obrera. </a:t>
            </a:r>
          </a:p>
          <a:p>
            <a:pPr marL="0" indent="0" algn="just"/>
            <a:endParaRPr lang="es-ES_tradnl" sz="1200" dirty="0">
              <a:solidFill>
                <a:schemeClr val="tx1"/>
              </a:solidFill>
            </a:endParaRPr>
          </a:p>
          <a:p>
            <a:pPr marL="0" indent="0" algn="just"/>
            <a:r>
              <a:rPr lang="es-ES_tradnl" sz="1200" dirty="0">
                <a:solidFill>
                  <a:schemeClr val="tx1"/>
                </a:solidFill>
              </a:rPr>
              <a:t>Cuando la reina termina su etapa de alimentación larval y se convierte en pupa. </a:t>
            </a:r>
          </a:p>
          <a:p>
            <a:pPr marL="0" indent="0" algn="just"/>
            <a:endParaRPr lang="es-ES_tradnl" sz="1200" dirty="0">
              <a:solidFill>
                <a:schemeClr val="tx1"/>
              </a:solidFill>
            </a:endParaRPr>
          </a:p>
          <a:p>
            <a:pPr marL="0" indent="0" algn="just"/>
            <a:r>
              <a:rPr lang="es-ES_tradnl" sz="1200" dirty="0">
                <a:solidFill>
                  <a:schemeClr val="tx1"/>
                </a:solidFill>
              </a:rPr>
              <a:t>Durante la etapa de pupa, las abejas obreras tapan o sellan la celda real (</a:t>
            </a:r>
            <a:r>
              <a:rPr lang="es-ES_tradnl" sz="1200" b="1" dirty="0">
                <a:solidFill>
                  <a:schemeClr val="tx1"/>
                </a:solidFill>
              </a:rPr>
              <a:t>Operculado</a:t>
            </a:r>
            <a:r>
              <a:rPr lang="es-ES_tradnl" sz="1200" dirty="0">
                <a:solidFill>
                  <a:schemeClr val="tx1"/>
                </a:solidFill>
              </a:rPr>
              <a:t>)</a:t>
            </a:r>
          </a:p>
          <a:p>
            <a:pPr marL="0" indent="0" algn="just"/>
            <a:endParaRPr lang="es-ES_tradnl" sz="1200" dirty="0">
              <a:solidFill>
                <a:schemeClr val="tx1"/>
              </a:solidFill>
            </a:endParaRPr>
          </a:p>
          <a:p>
            <a:pPr marL="0" indent="0" algn="just"/>
            <a:r>
              <a:rPr lang="es-ES_tradnl" sz="1200" dirty="0">
                <a:solidFill>
                  <a:schemeClr val="tx1"/>
                </a:solidFill>
              </a:rPr>
              <a:t>Justo después de emerger de sus celdas, a menudo las abejas reinas producen un sonido el cual se cree que es un reto a otras reinas a batallar.</a:t>
            </a:r>
          </a:p>
        </p:txBody>
      </p:sp>
      <p:pic>
        <p:nvPicPr>
          <p:cNvPr id="3" name="Imagen 2">
            <a:extLst>
              <a:ext uri="{FF2B5EF4-FFF2-40B4-BE49-F238E27FC236}">
                <a16:creationId xmlns:a16="http://schemas.microsoft.com/office/drawing/2014/main" id="{025561DD-6D58-AE42-8AFF-E8223E433D30}"/>
              </a:ext>
            </a:extLst>
          </p:cNvPr>
          <p:cNvPicPr>
            <a:picLocks noChangeAspect="1"/>
          </p:cNvPicPr>
          <p:nvPr/>
        </p:nvPicPr>
        <p:blipFill>
          <a:blip r:embed="rId3"/>
          <a:stretch>
            <a:fillRect/>
          </a:stretch>
        </p:blipFill>
        <p:spPr>
          <a:xfrm>
            <a:off x="236850" y="1989526"/>
            <a:ext cx="3823332" cy="2545118"/>
          </a:xfrm>
          <a:prstGeom prst="rect">
            <a:avLst/>
          </a:prstGeom>
        </p:spPr>
      </p:pic>
    </p:spTree>
    <p:extLst>
      <p:ext uri="{BB962C8B-B14F-4D97-AF65-F5344CB8AC3E}">
        <p14:creationId xmlns:p14="http://schemas.microsoft.com/office/powerpoint/2010/main" val="26595116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156418"/>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17025" y="1044305"/>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Miembros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617005"/>
            <a:ext cx="47286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highlight>
                  <a:srgbClr val="FFFF00"/>
                </a:highlight>
              </a:rPr>
              <a:t>Reina o Madre</a:t>
            </a:r>
          </a:p>
          <a:p>
            <a:pPr marL="0" indent="0" algn="just"/>
            <a:endParaRPr lang="es-ES_tradnl" sz="1200" dirty="0">
              <a:solidFill>
                <a:schemeClr val="tx1"/>
              </a:solidFill>
            </a:endParaRPr>
          </a:p>
          <a:p>
            <a:pPr marL="0" indent="0" algn="just"/>
            <a:r>
              <a:rPr lang="es-ES_tradnl" sz="1200" dirty="0">
                <a:solidFill>
                  <a:schemeClr val="tx1"/>
                </a:solidFill>
              </a:rPr>
              <a:t>Se llama </a:t>
            </a:r>
            <a:r>
              <a:rPr lang="es-ES_tradnl" sz="1200" b="1" dirty="0">
                <a:solidFill>
                  <a:schemeClr val="tx1"/>
                </a:solidFill>
              </a:rPr>
              <a:t>vuelo nupcial </a:t>
            </a:r>
            <a:r>
              <a:rPr lang="es-ES_tradnl" sz="1200" dirty="0">
                <a:solidFill>
                  <a:schemeClr val="tx1"/>
                </a:solidFill>
              </a:rPr>
              <a:t>o </a:t>
            </a:r>
            <a:r>
              <a:rPr lang="es-ES_tradnl" sz="1200" b="1" dirty="0">
                <a:solidFill>
                  <a:schemeClr val="tx1"/>
                </a:solidFill>
              </a:rPr>
              <a:t>vuelo de fecundación </a:t>
            </a:r>
          </a:p>
          <a:p>
            <a:pPr marL="0" indent="0" algn="just"/>
            <a:endParaRPr lang="es-ES_tradnl" sz="1200" dirty="0">
              <a:solidFill>
                <a:schemeClr val="tx1"/>
              </a:solidFill>
            </a:endParaRPr>
          </a:p>
          <a:p>
            <a:pPr marL="0" indent="0" algn="just"/>
            <a:r>
              <a:rPr lang="es-ES_tradnl" sz="1200" dirty="0">
                <a:solidFill>
                  <a:schemeClr val="tx1"/>
                </a:solidFill>
              </a:rPr>
              <a:t>La abeja reina adulta virgen pasa aproximadamente </a:t>
            </a:r>
            <a:r>
              <a:rPr lang="es-ES_tradnl" sz="1200" b="1" dirty="0">
                <a:solidFill>
                  <a:schemeClr val="tx1"/>
                </a:solidFill>
              </a:rPr>
              <a:t>cinco días </a:t>
            </a:r>
            <a:r>
              <a:rPr lang="es-ES_tradnl" sz="1200" dirty="0">
                <a:solidFill>
                  <a:schemeClr val="tx1"/>
                </a:solidFill>
              </a:rPr>
              <a:t>en el interior de la colmena familiarizándose con su casa después de hacer eclosión y atacando a otras reinas vírgenes. </a:t>
            </a:r>
          </a:p>
          <a:p>
            <a:pPr marL="0" indent="0" algn="just"/>
            <a:endParaRPr lang="es-ES_tradnl" sz="1200" dirty="0">
              <a:solidFill>
                <a:schemeClr val="tx1"/>
              </a:solidFill>
            </a:endParaRPr>
          </a:p>
          <a:p>
            <a:pPr marL="0" indent="0" algn="just"/>
            <a:r>
              <a:rPr lang="es-ES_tradnl" sz="1200" dirty="0">
                <a:solidFill>
                  <a:schemeClr val="tx1"/>
                </a:solidFill>
              </a:rPr>
              <a:t>La </a:t>
            </a:r>
            <a:r>
              <a:rPr lang="es-ES_tradnl" sz="1200" b="1" dirty="0">
                <a:solidFill>
                  <a:schemeClr val="tx1"/>
                </a:solidFill>
              </a:rPr>
              <a:t>reina virgen </a:t>
            </a:r>
            <a:r>
              <a:rPr lang="es-ES_tradnl" sz="1200" dirty="0">
                <a:solidFill>
                  <a:schemeClr val="tx1"/>
                </a:solidFill>
              </a:rPr>
              <a:t>saldrá y realizará vuelos de fecundación con zánganos (machos) que se acoplarán en el aire con ella. En estos acoplamientos el zángano transfiere a la reina un paquete de semen que ella almacena dentro de un órgano llamado </a:t>
            </a:r>
            <a:r>
              <a:rPr lang="es-ES_tradnl" sz="1200" b="1" dirty="0" err="1">
                <a:solidFill>
                  <a:schemeClr val="tx1"/>
                </a:solidFill>
              </a:rPr>
              <a:t>espermateca</a:t>
            </a:r>
            <a:r>
              <a:rPr lang="es-ES_tradnl" sz="1200" dirty="0">
                <a:solidFill>
                  <a:schemeClr val="tx1"/>
                </a:solidFill>
              </a:rPr>
              <a:t>.</a:t>
            </a:r>
          </a:p>
          <a:p>
            <a:pPr marL="0" indent="0" algn="just"/>
            <a:endParaRPr lang="es-ES_tradnl" sz="1200" dirty="0">
              <a:solidFill>
                <a:schemeClr val="tx1"/>
              </a:solidFill>
            </a:endParaRPr>
          </a:p>
          <a:p>
            <a:pPr marL="0" indent="0" algn="just"/>
            <a:r>
              <a:rPr lang="es-ES_tradnl" sz="1200" dirty="0">
                <a:solidFill>
                  <a:schemeClr val="tx1"/>
                </a:solidFill>
              </a:rPr>
              <a:t>La </a:t>
            </a:r>
            <a:r>
              <a:rPr lang="es-ES_tradnl" sz="1200" b="1" dirty="0">
                <a:solidFill>
                  <a:schemeClr val="tx1"/>
                </a:solidFill>
              </a:rPr>
              <a:t>reina vieja </a:t>
            </a:r>
            <a:r>
              <a:rPr lang="es-ES_tradnl" sz="1200" dirty="0">
                <a:solidFill>
                  <a:schemeClr val="tx1"/>
                </a:solidFill>
              </a:rPr>
              <a:t>abandona esta colmena junto con obreras seguidoras que forman un enjambre, quedando una hija en su lugar.</a:t>
            </a:r>
          </a:p>
          <a:p>
            <a:pPr marL="0" indent="0" algn="just"/>
            <a:endParaRPr lang="es-ES_tradnl" sz="1200" dirty="0">
              <a:solidFill>
                <a:schemeClr val="tx1"/>
              </a:solidFill>
            </a:endParaRPr>
          </a:p>
        </p:txBody>
      </p:sp>
      <p:pic>
        <p:nvPicPr>
          <p:cNvPr id="3" name="Imagen 2">
            <a:extLst>
              <a:ext uri="{FF2B5EF4-FFF2-40B4-BE49-F238E27FC236}">
                <a16:creationId xmlns:a16="http://schemas.microsoft.com/office/drawing/2014/main" id="{85A9EE30-FC7D-9640-85BB-533A9EC0963C}"/>
              </a:ext>
            </a:extLst>
          </p:cNvPr>
          <p:cNvPicPr>
            <a:picLocks noChangeAspect="1"/>
          </p:cNvPicPr>
          <p:nvPr/>
        </p:nvPicPr>
        <p:blipFill>
          <a:blip r:embed="rId3"/>
          <a:stretch>
            <a:fillRect/>
          </a:stretch>
        </p:blipFill>
        <p:spPr>
          <a:xfrm>
            <a:off x="988326" y="0"/>
            <a:ext cx="2948940" cy="5143500"/>
          </a:xfrm>
          <a:prstGeom prst="rect">
            <a:avLst/>
          </a:prstGeom>
        </p:spPr>
      </p:pic>
    </p:spTree>
    <p:extLst>
      <p:ext uri="{BB962C8B-B14F-4D97-AF65-F5344CB8AC3E}">
        <p14:creationId xmlns:p14="http://schemas.microsoft.com/office/powerpoint/2010/main" val="39053078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Miembros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highlight>
                  <a:srgbClr val="FFFF00"/>
                </a:highlight>
              </a:rPr>
              <a:t>Abeja obrera</a:t>
            </a:r>
          </a:p>
          <a:p>
            <a:pPr marL="0" indent="0" algn="just"/>
            <a:endParaRPr lang="es-ES_tradnl" sz="1300" dirty="0">
              <a:solidFill>
                <a:schemeClr val="tx1"/>
              </a:solidFill>
            </a:endParaRPr>
          </a:p>
          <a:p>
            <a:pPr marL="0" indent="0" algn="just"/>
            <a:r>
              <a:rPr lang="es-ES_tradnl" sz="1300" dirty="0">
                <a:solidFill>
                  <a:schemeClr val="tx1"/>
                </a:solidFill>
              </a:rPr>
              <a:t>Son abejas </a:t>
            </a:r>
            <a:r>
              <a:rPr lang="es-ES_tradnl" sz="1300" b="1" dirty="0">
                <a:solidFill>
                  <a:schemeClr val="tx1"/>
                </a:solidFill>
              </a:rPr>
              <a:t>hembras infértiles</a:t>
            </a:r>
            <a:r>
              <a:rPr lang="es-ES_tradnl" sz="1300" dirty="0">
                <a:solidFill>
                  <a:schemeClr val="tx1"/>
                </a:solidFill>
              </a:rPr>
              <a:t>. </a:t>
            </a:r>
          </a:p>
          <a:p>
            <a:pPr marL="0" indent="0" algn="just"/>
            <a:endParaRPr lang="es-ES_tradnl" sz="1300" dirty="0">
              <a:solidFill>
                <a:schemeClr val="tx1"/>
              </a:solidFill>
            </a:endParaRPr>
          </a:p>
          <a:p>
            <a:pPr marL="0" indent="0" algn="just"/>
            <a:r>
              <a:rPr lang="es-ES_tradnl" sz="1300" dirty="0">
                <a:solidFill>
                  <a:schemeClr val="tx1"/>
                </a:solidFill>
              </a:rPr>
              <a:t>Las obreras son hembras </a:t>
            </a:r>
            <a:r>
              <a:rPr lang="es-ES_tradnl" sz="1300" b="1" dirty="0">
                <a:solidFill>
                  <a:schemeClr val="tx1"/>
                </a:solidFill>
              </a:rPr>
              <a:t>más pequeñas </a:t>
            </a:r>
            <a:r>
              <a:rPr lang="es-ES_tradnl" sz="1300" dirty="0">
                <a:solidFill>
                  <a:schemeClr val="tx1"/>
                </a:solidFill>
              </a:rPr>
              <a:t>que la reina.</a:t>
            </a:r>
          </a:p>
          <a:p>
            <a:pPr marL="0" indent="0" algn="just"/>
            <a:endParaRPr lang="es-ES_tradnl" sz="1300" dirty="0">
              <a:solidFill>
                <a:schemeClr val="tx1"/>
              </a:solidFill>
            </a:endParaRPr>
          </a:p>
          <a:p>
            <a:pPr marL="0" indent="0" algn="just"/>
            <a:r>
              <a:rPr lang="es-ES_tradnl" sz="1300" dirty="0">
                <a:solidFill>
                  <a:schemeClr val="tx1"/>
                </a:solidFill>
              </a:rPr>
              <a:t>Poseen en su abdomen </a:t>
            </a:r>
            <a:r>
              <a:rPr lang="es-ES_tradnl" sz="1300" b="1" dirty="0">
                <a:solidFill>
                  <a:schemeClr val="tx1"/>
                </a:solidFill>
              </a:rPr>
              <a:t>cuatro pares de glándulas cereras</a:t>
            </a:r>
            <a:r>
              <a:rPr lang="es-ES_tradnl" sz="1300" dirty="0">
                <a:solidFill>
                  <a:schemeClr val="tx1"/>
                </a:solidFill>
              </a:rPr>
              <a:t>, encargadas de producir la cera que se utiliza en la elaboración y arreglo de las celdillas de los panales. </a:t>
            </a:r>
          </a:p>
          <a:p>
            <a:pPr marL="0" indent="0" algn="just"/>
            <a:endParaRPr lang="es-ES_tradnl" sz="1300" dirty="0">
              <a:solidFill>
                <a:schemeClr val="tx1"/>
              </a:solidFill>
            </a:endParaRPr>
          </a:p>
          <a:p>
            <a:pPr marL="0" indent="0" algn="just"/>
            <a:r>
              <a:rPr lang="es-ES_tradnl" sz="1300" dirty="0">
                <a:solidFill>
                  <a:schemeClr val="tx1"/>
                </a:solidFill>
              </a:rPr>
              <a:t>Las </a:t>
            </a:r>
            <a:r>
              <a:rPr lang="es-ES_tradnl" sz="1300" b="1" dirty="0">
                <a:solidFill>
                  <a:schemeClr val="tx1"/>
                </a:solidFill>
              </a:rPr>
              <a:t>glándulas </a:t>
            </a:r>
            <a:r>
              <a:rPr lang="es-ES_tradnl" sz="1300" b="1" dirty="0" err="1">
                <a:solidFill>
                  <a:schemeClr val="tx1"/>
                </a:solidFill>
              </a:rPr>
              <a:t>hipofaríngeas</a:t>
            </a:r>
            <a:r>
              <a:rPr lang="es-ES_tradnl" sz="1300" b="1" dirty="0">
                <a:solidFill>
                  <a:schemeClr val="tx1"/>
                </a:solidFill>
              </a:rPr>
              <a:t> </a:t>
            </a:r>
            <a:r>
              <a:rPr lang="es-ES_tradnl" sz="1300" dirty="0">
                <a:solidFill>
                  <a:schemeClr val="tx1"/>
                </a:solidFill>
              </a:rPr>
              <a:t>están presentes en la parte superior delantera de la cabeza. Son las encargadas de producir la </a:t>
            </a:r>
            <a:r>
              <a:rPr lang="es-ES_tradnl" sz="1300" b="1" dirty="0">
                <a:solidFill>
                  <a:schemeClr val="tx1"/>
                </a:solidFill>
              </a:rPr>
              <a:t>jalea real </a:t>
            </a:r>
            <a:r>
              <a:rPr lang="es-ES_tradnl" sz="1300" dirty="0">
                <a:solidFill>
                  <a:schemeClr val="tx1"/>
                </a:solidFill>
              </a:rPr>
              <a:t>que es el alimento de las crías en sus primeros tres días, y el de la abeja reina durante toda su vida. </a:t>
            </a:r>
          </a:p>
          <a:p>
            <a:pPr marL="0" indent="0" algn="just"/>
            <a:endParaRPr lang="es-ES_tradnl" sz="1300" dirty="0">
              <a:solidFill>
                <a:schemeClr val="tx1"/>
              </a:solidFill>
            </a:endParaRPr>
          </a:p>
          <a:p>
            <a:pPr marL="0" indent="0" algn="just"/>
            <a:endParaRPr lang="es-ES_tradnl" sz="1300" dirty="0">
              <a:solidFill>
                <a:schemeClr val="tx1"/>
              </a:solidFill>
            </a:endParaRPr>
          </a:p>
          <a:p>
            <a:pPr marL="0" indent="0" algn="just"/>
            <a:endParaRPr lang="es-ES_tradnl" sz="1300" dirty="0">
              <a:solidFill>
                <a:schemeClr val="tx1"/>
              </a:solidFill>
            </a:endParaRPr>
          </a:p>
        </p:txBody>
      </p:sp>
      <p:pic>
        <p:nvPicPr>
          <p:cNvPr id="3" name="Imagen 2">
            <a:extLst>
              <a:ext uri="{FF2B5EF4-FFF2-40B4-BE49-F238E27FC236}">
                <a16:creationId xmlns:a16="http://schemas.microsoft.com/office/drawing/2014/main" id="{F2BA827F-26C9-B049-BC68-6EED3781FD53}"/>
              </a:ext>
            </a:extLst>
          </p:cNvPr>
          <p:cNvPicPr>
            <a:picLocks noChangeAspect="1"/>
          </p:cNvPicPr>
          <p:nvPr/>
        </p:nvPicPr>
        <p:blipFill>
          <a:blip r:embed="rId3"/>
          <a:stretch>
            <a:fillRect/>
          </a:stretch>
        </p:blipFill>
        <p:spPr>
          <a:xfrm>
            <a:off x="539267" y="1989526"/>
            <a:ext cx="2230999" cy="1782374"/>
          </a:xfrm>
          <a:prstGeom prst="rect">
            <a:avLst/>
          </a:prstGeom>
        </p:spPr>
      </p:pic>
      <p:pic>
        <p:nvPicPr>
          <p:cNvPr id="8" name="Imagen 7">
            <a:extLst>
              <a:ext uri="{FF2B5EF4-FFF2-40B4-BE49-F238E27FC236}">
                <a16:creationId xmlns:a16="http://schemas.microsoft.com/office/drawing/2014/main" id="{0A7365BB-FBDC-2844-ACED-C2E3411AFAEA}"/>
              </a:ext>
            </a:extLst>
          </p:cNvPr>
          <p:cNvPicPr>
            <a:picLocks noChangeAspect="1"/>
          </p:cNvPicPr>
          <p:nvPr/>
        </p:nvPicPr>
        <p:blipFill rotWithShape="1">
          <a:blip r:embed="rId4"/>
          <a:srcRect l="12784" t="19411" r="30405" b="10371"/>
          <a:stretch/>
        </p:blipFill>
        <p:spPr>
          <a:xfrm>
            <a:off x="2257389" y="3195289"/>
            <a:ext cx="1694115" cy="1567711"/>
          </a:xfrm>
          <a:prstGeom prst="rect">
            <a:avLst/>
          </a:prstGeom>
        </p:spPr>
      </p:pic>
    </p:spTree>
    <p:extLst>
      <p:ext uri="{BB962C8B-B14F-4D97-AF65-F5344CB8AC3E}">
        <p14:creationId xmlns:p14="http://schemas.microsoft.com/office/powerpoint/2010/main" val="1840649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COLMENA LANGSTROTH</a:t>
            </a:r>
          </a:p>
        </p:txBody>
      </p:sp>
      <p:pic>
        <p:nvPicPr>
          <p:cNvPr id="8" name="Imagen 7">
            <a:extLst>
              <a:ext uri="{FF2B5EF4-FFF2-40B4-BE49-F238E27FC236}">
                <a16:creationId xmlns:a16="http://schemas.microsoft.com/office/drawing/2014/main" id="{7FCFDF44-B871-E745-8817-9814EAF55B9A}"/>
              </a:ext>
            </a:extLst>
          </p:cNvPr>
          <p:cNvPicPr>
            <a:picLocks noChangeAspect="1"/>
          </p:cNvPicPr>
          <p:nvPr/>
        </p:nvPicPr>
        <p:blipFill>
          <a:blip r:embed="rId3"/>
          <a:stretch>
            <a:fillRect/>
          </a:stretch>
        </p:blipFill>
        <p:spPr>
          <a:xfrm>
            <a:off x="1140775" y="1904022"/>
            <a:ext cx="2531725" cy="2912674"/>
          </a:xfrm>
          <a:prstGeom prst="rect">
            <a:avLst/>
          </a:prstGeom>
        </p:spPr>
      </p:pic>
      <p:sp>
        <p:nvSpPr>
          <p:cNvPr id="13" name="Google Shape;411;p47">
            <a:extLst>
              <a:ext uri="{FF2B5EF4-FFF2-40B4-BE49-F238E27FC236}">
                <a16:creationId xmlns:a16="http://schemas.microsoft.com/office/drawing/2014/main" id="{5A33B7CB-A5B1-0E46-851A-473BD781B558}"/>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dirty="0">
                <a:solidFill>
                  <a:schemeClr val="tx1"/>
                </a:solidFill>
              </a:rPr>
              <a:t>Este tipo de colmena está constituido básicamente por cajas iguales, generalmente de madera, colocadas en orden vertical, permitiendo así el crecimiento vertical de la colmena. </a:t>
            </a:r>
          </a:p>
          <a:p>
            <a:pPr marL="0" indent="0" algn="just"/>
            <a:endParaRPr lang="es-ES_tradnl" sz="1300" dirty="0">
              <a:solidFill>
                <a:schemeClr val="tx1"/>
              </a:solidFill>
            </a:endParaRPr>
          </a:p>
          <a:p>
            <a:pPr marL="0" indent="0" algn="just"/>
            <a:r>
              <a:rPr lang="es-ES_tradnl" sz="1300" dirty="0">
                <a:solidFill>
                  <a:schemeClr val="tx1"/>
                </a:solidFill>
              </a:rPr>
              <a:t>La caja inferior se usa para la reproducción, es donde la reina deposita sus huevos y se desarrollan las nuevas abejas, y las superiores, para la producción de miel. </a:t>
            </a:r>
          </a:p>
          <a:p>
            <a:pPr marL="0" indent="0" algn="just"/>
            <a:endParaRPr lang="es-ES_tradnl" sz="1300" dirty="0">
              <a:solidFill>
                <a:schemeClr val="tx1"/>
              </a:solidFill>
            </a:endParaRPr>
          </a:p>
          <a:p>
            <a:pPr marL="0" indent="0" algn="just"/>
            <a:r>
              <a:rPr lang="es-ES_tradnl" sz="1300" dirty="0">
                <a:solidFill>
                  <a:schemeClr val="tx1"/>
                </a:solidFill>
              </a:rPr>
              <a:t>Para evitar que la reina suba a niveles superiores, se coloca un tamiz con un paso suficiente para las abejas obreras, pero no para la reina. Así se asegura que los pisos superiores son exclusivamente para producción de miel.</a:t>
            </a:r>
          </a:p>
        </p:txBody>
      </p:sp>
    </p:spTree>
    <p:extLst>
      <p:ext uri="{BB962C8B-B14F-4D97-AF65-F5344CB8AC3E}">
        <p14:creationId xmlns:p14="http://schemas.microsoft.com/office/powerpoint/2010/main" val="29447238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Miembros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highlight>
                  <a:srgbClr val="FFFF00"/>
                </a:highlight>
              </a:rPr>
              <a:t>Abeja obrera</a:t>
            </a:r>
          </a:p>
          <a:p>
            <a:pPr marL="0" indent="0" algn="just"/>
            <a:endParaRPr lang="es-ES_tradnl" sz="1300" dirty="0">
              <a:solidFill>
                <a:schemeClr val="tx1"/>
              </a:solidFill>
            </a:endParaRPr>
          </a:p>
          <a:p>
            <a:pPr marL="0" indent="0" algn="just"/>
            <a:r>
              <a:rPr lang="es-ES_tradnl" sz="1300" dirty="0">
                <a:solidFill>
                  <a:schemeClr val="tx1"/>
                </a:solidFill>
              </a:rPr>
              <a:t>El </a:t>
            </a:r>
            <a:r>
              <a:rPr lang="es-ES_tradnl" sz="1300" b="1" dirty="0">
                <a:solidFill>
                  <a:schemeClr val="tx1"/>
                </a:solidFill>
              </a:rPr>
              <a:t>aparato </a:t>
            </a:r>
            <a:r>
              <a:rPr lang="es-ES_tradnl" sz="1300" b="1" dirty="0" err="1">
                <a:solidFill>
                  <a:schemeClr val="tx1"/>
                </a:solidFill>
              </a:rPr>
              <a:t>ovipositor</a:t>
            </a:r>
            <a:r>
              <a:rPr lang="es-ES_tradnl" sz="1300" b="1" dirty="0">
                <a:solidFill>
                  <a:schemeClr val="tx1"/>
                </a:solidFill>
              </a:rPr>
              <a:t> atrofiado </a:t>
            </a:r>
            <a:r>
              <a:rPr lang="es-ES_tradnl" sz="1300" dirty="0">
                <a:solidFill>
                  <a:schemeClr val="tx1"/>
                </a:solidFill>
              </a:rPr>
              <a:t>se ha convertido en un </a:t>
            </a:r>
            <a:r>
              <a:rPr lang="es-ES_tradnl" sz="1300" b="1" dirty="0">
                <a:solidFill>
                  <a:schemeClr val="tx1"/>
                </a:solidFill>
              </a:rPr>
              <a:t>aguijón</a:t>
            </a:r>
            <a:r>
              <a:rPr lang="es-ES_tradnl" sz="1300" dirty="0">
                <a:solidFill>
                  <a:schemeClr val="tx1"/>
                </a:solidFill>
              </a:rPr>
              <a:t> que utilizan como aparato defensivo. Este tiene forma arponeada y ganchuda. Al final del aguijón se puede ver una bolsita blanquecina (</a:t>
            </a:r>
            <a:r>
              <a:rPr lang="es-ES_tradnl" sz="1300" b="1" dirty="0">
                <a:solidFill>
                  <a:schemeClr val="tx1"/>
                </a:solidFill>
              </a:rPr>
              <a:t>vesícula del veneno</a:t>
            </a:r>
            <a:r>
              <a:rPr lang="es-ES_tradnl" sz="1300" dirty="0">
                <a:solidFill>
                  <a:schemeClr val="tx1"/>
                </a:solidFill>
              </a:rPr>
              <a:t>) encargada de introducir el veneno de abeja (</a:t>
            </a:r>
            <a:r>
              <a:rPr lang="es-ES_tradnl" sz="1300" b="1" dirty="0" err="1">
                <a:solidFill>
                  <a:schemeClr val="tx1"/>
                </a:solidFill>
              </a:rPr>
              <a:t>apitoxina</a:t>
            </a:r>
            <a:r>
              <a:rPr lang="es-ES_tradnl" sz="1300" dirty="0">
                <a:solidFill>
                  <a:schemeClr val="tx1"/>
                </a:solidFill>
              </a:rPr>
              <a:t>) mediante movimientos contráctiles. </a:t>
            </a:r>
          </a:p>
          <a:p>
            <a:pPr marL="0" indent="0" algn="just"/>
            <a:endParaRPr lang="es-ES_tradnl" sz="1300" dirty="0">
              <a:solidFill>
                <a:schemeClr val="tx1"/>
              </a:solidFill>
            </a:endParaRPr>
          </a:p>
          <a:p>
            <a:pPr marL="0" indent="0" algn="just"/>
            <a:r>
              <a:rPr lang="es-ES_tradnl" sz="1300" dirty="0">
                <a:solidFill>
                  <a:schemeClr val="tx1"/>
                </a:solidFill>
              </a:rPr>
              <a:t>En el tercer par de patas hay una adaptación especial denominada </a:t>
            </a:r>
            <a:r>
              <a:rPr lang="es-ES_tradnl" sz="1300" b="1" dirty="0">
                <a:solidFill>
                  <a:schemeClr val="tx1"/>
                </a:solidFill>
              </a:rPr>
              <a:t>cestilla</a:t>
            </a:r>
            <a:r>
              <a:rPr lang="es-ES_tradnl" sz="1300" dirty="0">
                <a:solidFill>
                  <a:schemeClr val="tx1"/>
                </a:solidFill>
              </a:rPr>
              <a:t> o </a:t>
            </a:r>
            <a:r>
              <a:rPr lang="es-ES_tradnl" sz="1300" b="1" dirty="0">
                <a:solidFill>
                  <a:schemeClr val="tx1"/>
                </a:solidFill>
              </a:rPr>
              <a:t>corbícula</a:t>
            </a:r>
            <a:r>
              <a:rPr lang="es-ES_tradnl" sz="1300" dirty="0">
                <a:solidFill>
                  <a:schemeClr val="tx1"/>
                </a:solidFill>
              </a:rPr>
              <a:t> que es donde la abeja por medio de peines raspadores, aglutina los granos de polen, que transporta a su colonia o colmena.</a:t>
            </a:r>
          </a:p>
        </p:txBody>
      </p:sp>
      <p:pic>
        <p:nvPicPr>
          <p:cNvPr id="4" name="Imagen 3">
            <a:extLst>
              <a:ext uri="{FF2B5EF4-FFF2-40B4-BE49-F238E27FC236}">
                <a16:creationId xmlns:a16="http://schemas.microsoft.com/office/drawing/2014/main" id="{52ADC97B-D6C3-8944-BAC6-AD1143212C53}"/>
              </a:ext>
            </a:extLst>
          </p:cNvPr>
          <p:cNvPicPr>
            <a:picLocks noChangeAspect="1"/>
          </p:cNvPicPr>
          <p:nvPr/>
        </p:nvPicPr>
        <p:blipFill>
          <a:blip r:embed="rId3"/>
          <a:stretch>
            <a:fillRect/>
          </a:stretch>
        </p:blipFill>
        <p:spPr>
          <a:xfrm>
            <a:off x="2440838" y="2324100"/>
            <a:ext cx="1549524" cy="972957"/>
          </a:xfrm>
          <a:prstGeom prst="rect">
            <a:avLst/>
          </a:prstGeom>
        </p:spPr>
      </p:pic>
      <p:pic>
        <p:nvPicPr>
          <p:cNvPr id="9" name="Imagen 8">
            <a:extLst>
              <a:ext uri="{FF2B5EF4-FFF2-40B4-BE49-F238E27FC236}">
                <a16:creationId xmlns:a16="http://schemas.microsoft.com/office/drawing/2014/main" id="{BAD8B297-9AC6-424A-8684-B66F11915DC7}"/>
              </a:ext>
            </a:extLst>
          </p:cNvPr>
          <p:cNvPicPr>
            <a:picLocks noChangeAspect="1"/>
          </p:cNvPicPr>
          <p:nvPr/>
        </p:nvPicPr>
        <p:blipFill>
          <a:blip r:embed="rId4"/>
          <a:stretch>
            <a:fillRect/>
          </a:stretch>
        </p:blipFill>
        <p:spPr>
          <a:xfrm>
            <a:off x="325750" y="1973377"/>
            <a:ext cx="2024329" cy="1593368"/>
          </a:xfrm>
          <a:prstGeom prst="rect">
            <a:avLst/>
          </a:prstGeom>
        </p:spPr>
      </p:pic>
      <p:pic>
        <p:nvPicPr>
          <p:cNvPr id="15" name="Imagen 14">
            <a:extLst>
              <a:ext uri="{FF2B5EF4-FFF2-40B4-BE49-F238E27FC236}">
                <a16:creationId xmlns:a16="http://schemas.microsoft.com/office/drawing/2014/main" id="{F4D2ACC9-768D-F444-BE4F-49B4A7E320CD}"/>
              </a:ext>
            </a:extLst>
          </p:cNvPr>
          <p:cNvPicPr>
            <a:picLocks noChangeAspect="1"/>
          </p:cNvPicPr>
          <p:nvPr/>
        </p:nvPicPr>
        <p:blipFill>
          <a:blip r:embed="rId5"/>
          <a:stretch>
            <a:fillRect/>
          </a:stretch>
        </p:blipFill>
        <p:spPr>
          <a:xfrm>
            <a:off x="187937" y="3710009"/>
            <a:ext cx="3990362" cy="1097350"/>
          </a:xfrm>
          <a:prstGeom prst="rect">
            <a:avLst/>
          </a:prstGeom>
        </p:spPr>
      </p:pic>
    </p:spTree>
    <p:extLst>
      <p:ext uri="{BB962C8B-B14F-4D97-AF65-F5344CB8AC3E}">
        <p14:creationId xmlns:p14="http://schemas.microsoft.com/office/powerpoint/2010/main" val="33420835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Miembros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highlight>
                  <a:srgbClr val="FFFF00"/>
                </a:highlight>
              </a:rPr>
              <a:t>Abeja obrera</a:t>
            </a:r>
          </a:p>
          <a:p>
            <a:pPr marL="0" indent="0" algn="just"/>
            <a:endParaRPr lang="es-ES_tradnl" sz="1300" dirty="0">
              <a:solidFill>
                <a:schemeClr val="tx1"/>
              </a:solidFill>
            </a:endParaRPr>
          </a:p>
          <a:p>
            <a:pPr marL="0" indent="0" algn="just"/>
            <a:r>
              <a:rPr lang="es-ES_tradnl" sz="1300" dirty="0">
                <a:solidFill>
                  <a:schemeClr val="tx1"/>
                </a:solidFill>
              </a:rPr>
              <a:t>La obrera presenta en su tórax el </a:t>
            </a:r>
            <a:r>
              <a:rPr lang="es-ES_tradnl" sz="1300" b="1" dirty="0">
                <a:solidFill>
                  <a:schemeClr val="tx1"/>
                </a:solidFill>
              </a:rPr>
              <a:t>estómago de la miel </a:t>
            </a:r>
            <a:r>
              <a:rPr lang="es-ES_tradnl" sz="1300" dirty="0">
                <a:solidFill>
                  <a:schemeClr val="tx1"/>
                </a:solidFill>
              </a:rPr>
              <a:t>o </a:t>
            </a:r>
            <a:r>
              <a:rPr lang="es-ES_tradnl" sz="1300" b="1" dirty="0">
                <a:solidFill>
                  <a:schemeClr val="tx1"/>
                </a:solidFill>
              </a:rPr>
              <a:t>buche </a:t>
            </a:r>
            <a:r>
              <a:rPr lang="es-ES_tradnl" sz="1300" b="1" dirty="0" err="1">
                <a:solidFill>
                  <a:schemeClr val="tx1"/>
                </a:solidFill>
              </a:rPr>
              <a:t>melario</a:t>
            </a:r>
            <a:r>
              <a:rPr lang="es-ES_tradnl" sz="1300" b="1" dirty="0">
                <a:solidFill>
                  <a:schemeClr val="tx1"/>
                </a:solidFill>
              </a:rPr>
              <a:t> </a:t>
            </a:r>
            <a:r>
              <a:rPr lang="es-ES_tradnl" sz="1300" dirty="0">
                <a:solidFill>
                  <a:schemeClr val="tx1"/>
                </a:solidFill>
              </a:rPr>
              <a:t>donde ingresa el néctar succionado que luego se transforma en miel después de ser elaborado en la colmena. </a:t>
            </a:r>
          </a:p>
          <a:p>
            <a:pPr marL="0" indent="0" algn="just"/>
            <a:endParaRPr lang="es-ES_tradnl" sz="1300" dirty="0">
              <a:solidFill>
                <a:schemeClr val="tx1"/>
              </a:solidFill>
            </a:endParaRPr>
          </a:p>
          <a:p>
            <a:pPr marL="0" indent="0" algn="just"/>
            <a:r>
              <a:rPr lang="es-ES_tradnl" sz="1300" dirty="0">
                <a:solidFill>
                  <a:schemeClr val="tx1"/>
                </a:solidFill>
              </a:rPr>
              <a:t>En su abdomen, también poseen </a:t>
            </a:r>
            <a:r>
              <a:rPr lang="es-ES_tradnl" sz="1300" b="1" dirty="0">
                <a:solidFill>
                  <a:schemeClr val="tx1"/>
                </a:solidFill>
              </a:rPr>
              <a:t>glándulas de </a:t>
            </a:r>
            <a:r>
              <a:rPr lang="es-ES_tradnl" sz="1300" b="1" dirty="0" err="1">
                <a:solidFill>
                  <a:schemeClr val="tx1"/>
                </a:solidFill>
              </a:rPr>
              <a:t>Nasonov</a:t>
            </a:r>
            <a:r>
              <a:rPr lang="es-ES_tradnl" sz="1300" b="1" dirty="0">
                <a:solidFill>
                  <a:schemeClr val="tx1"/>
                </a:solidFill>
              </a:rPr>
              <a:t> </a:t>
            </a:r>
            <a:r>
              <a:rPr lang="es-ES_tradnl" sz="1300" dirty="0">
                <a:solidFill>
                  <a:schemeClr val="tx1"/>
                </a:solidFill>
              </a:rPr>
              <a:t>o </a:t>
            </a:r>
            <a:r>
              <a:rPr lang="es-ES_tradnl" sz="1300" b="1" dirty="0">
                <a:solidFill>
                  <a:schemeClr val="tx1"/>
                </a:solidFill>
              </a:rPr>
              <a:t>glándulas de </a:t>
            </a:r>
            <a:r>
              <a:rPr lang="es-ES_tradnl" sz="1300" b="1" dirty="0" err="1">
                <a:solidFill>
                  <a:schemeClr val="tx1"/>
                </a:solidFill>
              </a:rPr>
              <a:t>Nasanov</a:t>
            </a:r>
            <a:r>
              <a:rPr lang="es-ES_tradnl" sz="1300" b="1" dirty="0">
                <a:solidFill>
                  <a:schemeClr val="tx1"/>
                </a:solidFill>
              </a:rPr>
              <a:t> </a:t>
            </a:r>
            <a:r>
              <a:rPr lang="es-ES_tradnl" sz="1300" dirty="0">
                <a:solidFill>
                  <a:schemeClr val="tx1"/>
                </a:solidFill>
              </a:rPr>
              <a:t>(en la parte posterior del séptimo </a:t>
            </a:r>
            <a:r>
              <a:rPr lang="es-ES_tradnl" sz="1300" dirty="0" err="1">
                <a:solidFill>
                  <a:schemeClr val="tx1"/>
                </a:solidFill>
              </a:rPr>
              <a:t>terguito</a:t>
            </a:r>
            <a:r>
              <a:rPr lang="es-ES_tradnl" sz="1300" dirty="0">
                <a:solidFill>
                  <a:schemeClr val="tx1"/>
                </a:solidFill>
              </a:rPr>
              <a:t> del abdomen formando una banda), encargadas de producir el </a:t>
            </a:r>
            <a:r>
              <a:rPr lang="es-ES_tradnl" sz="1300" b="1" dirty="0">
                <a:solidFill>
                  <a:schemeClr val="tx1"/>
                </a:solidFill>
              </a:rPr>
              <a:t>olor característico de la colonia</a:t>
            </a:r>
            <a:r>
              <a:rPr lang="es-ES_tradnl" sz="1300" dirty="0">
                <a:solidFill>
                  <a:schemeClr val="tx1"/>
                </a:solidFill>
              </a:rPr>
              <a:t>. </a:t>
            </a:r>
          </a:p>
        </p:txBody>
      </p:sp>
      <p:pic>
        <p:nvPicPr>
          <p:cNvPr id="3" name="Imagen 2">
            <a:extLst>
              <a:ext uri="{FF2B5EF4-FFF2-40B4-BE49-F238E27FC236}">
                <a16:creationId xmlns:a16="http://schemas.microsoft.com/office/drawing/2014/main" id="{41216202-B4FB-E945-AD11-160B8F541E72}"/>
              </a:ext>
            </a:extLst>
          </p:cNvPr>
          <p:cNvPicPr>
            <a:picLocks noChangeAspect="1"/>
          </p:cNvPicPr>
          <p:nvPr/>
        </p:nvPicPr>
        <p:blipFill rotWithShape="1">
          <a:blip r:embed="rId3"/>
          <a:srcRect l="-1" t="41764" r="-287" b="1"/>
          <a:stretch/>
        </p:blipFill>
        <p:spPr>
          <a:xfrm>
            <a:off x="513511" y="1281438"/>
            <a:ext cx="3487756" cy="1477133"/>
          </a:xfrm>
          <a:prstGeom prst="rect">
            <a:avLst/>
          </a:prstGeom>
        </p:spPr>
      </p:pic>
      <p:pic>
        <p:nvPicPr>
          <p:cNvPr id="8" name="Imagen 7">
            <a:extLst>
              <a:ext uri="{FF2B5EF4-FFF2-40B4-BE49-F238E27FC236}">
                <a16:creationId xmlns:a16="http://schemas.microsoft.com/office/drawing/2014/main" id="{67B27EA2-4825-4A4E-B553-38D07A772BD0}"/>
              </a:ext>
            </a:extLst>
          </p:cNvPr>
          <p:cNvPicPr>
            <a:picLocks noChangeAspect="1"/>
          </p:cNvPicPr>
          <p:nvPr/>
        </p:nvPicPr>
        <p:blipFill>
          <a:blip r:embed="rId4"/>
          <a:stretch>
            <a:fillRect/>
          </a:stretch>
        </p:blipFill>
        <p:spPr>
          <a:xfrm>
            <a:off x="1127858" y="3019226"/>
            <a:ext cx="2259061" cy="2074076"/>
          </a:xfrm>
          <a:prstGeom prst="rect">
            <a:avLst/>
          </a:prstGeom>
        </p:spPr>
      </p:pic>
    </p:spTree>
    <p:extLst>
      <p:ext uri="{BB962C8B-B14F-4D97-AF65-F5344CB8AC3E}">
        <p14:creationId xmlns:p14="http://schemas.microsoft.com/office/powerpoint/2010/main" val="8748659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Miembros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highlight>
                  <a:srgbClr val="FFFF00"/>
                </a:highlight>
              </a:rPr>
              <a:t>Abeja obrera</a:t>
            </a:r>
          </a:p>
          <a:p>
            <a:pPr marL="0" indent="0" algn="just"/>
            <a:endParaRPr lang="es-ES_tradnl" sz="1300" dirty="0">
              <a:solidFill>
                <a:schemeClr val="tx1"/>
              </a:solidFill>
            </a:endParaRPr>
          </a:p>
          <a:p>
            <a:pPr marL="0" indent="0" algn="just"/>
            <a:r>
              <a:rPr lang="es-ES_tradnl" sz="1300" dirty="0">
                <a:solidFill>
                  <a:schemeClr val="tx1"/>
                </a:solidFill>
              </a:rPr>
              <a:t>Desde la puesta del huevo fecundado, una obrera tardará en </a:t>
            </a:r>
            <a:r>
              <a:rPr lang="es-ES_tradnl" sz="1300" b="1" dirty="0">
                <a:solidFill>
                  <a:schemeClr val="tx1"/>
                </a:solidFill>
              </a:rPr>
              <a:t>nacer 21 días</a:t>
            </a:r>
            <a:r>
              <a:rPr lang="es-ES_tradnl" sz="1300" dirty="0">
                <a:solidFill>
                  <a:schemeClr val="tx1"/>
                </a:solidFill>
              </a:rPr>
              <a:t>. </a:t>
            </a:r>
          </a:p>
          <a:p>
            <a:pPr marL="0" indent="0" algn="just"/>
            <a:endParaRPr lang="es-ES_tradnl" sz="1300" dirty="0">
              <a:solidFill>
                <a:schemeClr val="tx1"/>
              </a:solidFill>
            </a:endParaRPr>
          </a:p>
          <a:p>
            <a:pPr marL="0" indent="0" algn="just"/>
            <a:r>
              <a:rPr lang="es-ES_tradnl" sz="1300" dirty="0">
                <a:solidFill>
                  <a:schemeClr val="tx1"/>
                </a:solidFill>
              </a:rPr>
              <a:t>Los huevos eclosionan a los 3 días, y surge la larva que será alimentada con jalea real durante tres días consecutivos. A partir del tercer día, las larvas se alimentan con una mezcla de polen y miel (</a:t>
            </a:r>
            <a:r>
              <a:rPr lang="es-ES_tradnl" sz="1300" b="1" dirty="0">
                <a:solidFill>
                  <a:schemeClr val="tx1"/>
                </a:solidFill>
              </a:rPr>
              <a:t>pan de abeja</a:t>
            </a:r>
            <a:r>
              <a:rPr lang="es-ES_tradnl" sz="1300" dirty="0">
                <a:solidFill>
                  <a:schemeClr val="tx1"/>
                </a:solidFill>
              </a:rPr>
              <a:t>) durante otros tres días más, y después se </a:t>
            </a:r>
            <a:r>
              <a:rPr lang="es-ES_tradnl" sz="1300" dirty="0" err="1">
                <a:solidFill>
                  <a:schemeClr val="tx1"/>
                </a:solidFill>
              </a:rPr>
              <a:t>opercula</a:t>
            </a:r>
            <a:r>
              <a:rPr lang="es-ES_tradnl" sz="1300" dirty="0">
                <a:solidFill>
                  <a:schemeClr val="tx1"/>
                </a:solidFill>
              </a:rPr>
              <a:t> la celdilla para que sufran la metamorfosis. La abeja cuando nace, es peluda, blancuzca, torpe e inofensiva.</a:t>
            </a:r>
          </a:p>
          <a:p>
            <a:pPr marL="0" indent="0" algn="just"/>
            <a:endParaRPr lang="es-ES_tradnl" sz="1300" dirty="0">
              <a:solidFill>
                <a:schemeClr val="tx1"/>
              </a:solidFill>
            </a:endParaRPr>
          </a:p>
          <a:p>
            <a:pPr marL="0" indent="0" algn="just"/>
            <a:r>
              <a:rPr lang="es-ES_tradnl" sz="1300" dirty="0">
                <a:solidFill>
                  <a:schemeClr val="tx1"/>
                </a:solidFill>
              </a:rPr>
              <a:t>La </a:t>
            </a:r>
            <a:r>
              <a:rPr lang="es-ES_tradnl" sz="1300" b="1" dirty="0">
                <a:solidFill>
                  <a:schemeClr val="tx1"/>
                </a:solidFill>
              </a:rPr>
              <a:t>vida media </a:t>
            </a:r>
            <a:r>
              <a:rPr lang="es-ES_tradnl" sz="1300" dirty="0">
                <a:solidFill>
                  <a:schemeClr val="tx1"/>
                </a:solidFill>
              </a:rPr>
              <a:t>de las abejas obreras es de </a:t>
            </a:r>
            <a:r>
              <a:rPr lang="es-ES_tradnl" sz="1300" b="1" dirty="0">
                <a:solidFill>
                  <a:schemeClr val="tx1"/>
                </a:solidFill>
              </a:rPr>
              <a:t>105 días</a:t>
            </a:r>
          </a:p>
        </p:txBody>
      </p:sp>
      <p:pic>
        <p:nvPicPr>
          <p:cNvPr id="3" name="Imagen 2">
            <a:extLst>
              <a:ext uri="{FF2B5EF4-FFF2-40B4-BE49-F238E27FC236}">
                <a16:creationId xmlns:a16="http://schemas.microsoft.com/office/drawing/2014/main" id="{122F88D6-4490-1C49-83FE-1435952946B2}"/>
              </a:ext>
            </a:extLst>
          </p:cNvPr>
          <p:cNvPicPr>
            <a:picLocks noChangeAspect="1"/>
          </p:cNvPicPr>
          <p:nvPr/>
        </p:nvPicPr>
        <p:blipFill>
          <a:blip r:embed="rId3"/>
          <a:stretch>
            <a:fillRect/>
          </a:stretch>
        </p:blipFill>
        <p:spPr>
          <a:xfrm>
            <a:off x="403189" y="2419750"/>
            <a:ext cx="3708400" cy="2037949"/>
          </a:xfrm>
          <a:prstGeom prst="rect">
            <a:avLst/>
          </a:prstGeom>
        </p:spPr>
      </p:pic>
    </p:spTree>
    <p:extLst>
      <p:ext uri="{BB962C8B-B14F-4D97-AF65-F5344CB8AC3E}">
        <p14:creationId xmlns:p14="http://schemas.microsoft.com/office/powerpoint/2010/main" val="4826890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Miembros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highlight>
                  <a:srgbClr val="FFFF00"/>
                </a:highlight>
              </a:rPr>
              <a:t>Abeja obrera</a:t>
            </a:r>
          </a:p>
          <a:p>
            <a:pPr marL="0" indent="0" algn="just"/>
            <a:endParaRPr lang="es-ES_tradnl" sz="1300" dirty="0">
              <a:solidFill>
                <a:schemeClr val="tx1"/>
              </a:solidFill>
            </a:endParaRPr>
          </a:p>
          <a:p>
            <a:pPr marL="0" indent="0" algn="just"/>
            <a:r>
              <a:rPr lang="es-ES_tradnl" sz="1300" dirty="0">
                <a:solidFill>
                  <a:schemeClr val="tx1"/>
                </a:solidFill>
              </a:rPr>
              <a:t>A lo largo de su vida, las obreras realizan distintas tareas según su edad; </a:t>
            </a:r>
            <a:r>
              <a:rPr lang="es-ES_tradnl" sz="1300" b="1" dirty="0">
                <a:solidFill>
                  <a:schemeClr val="tx1"/>
                </a:solidFill>
              </a:rPr>
              <a:t>hasta los 21 días </a:t>
            </a:r>
            <a:r>
              <a:rPr lang="es-ES_tradnl" sz="1300" dirty="0">
                <a:solidFill>
                  <a:schemeClr val="tx1"/>
                </a:solidFill>
              </a:rPr>
              <a:t>no salen de la colmena (</a:t>
            </a:r>
            <a:r>
              <a:rPr lang="es-ES_tradnl" sz="1300" b="1" dirty="0">
                <a:solidFill>
                  <a:schemeClr val="tx1"/>
                </a:solidFill>
              </a:rPr>
              <a:t>obreras de interior</a:t>
            </a:r>
            <a:r>
              <a:rPr lang="es-ES_tradnl" sz="1300" dirty="0">
                <a:solidFill>
                  <a:schemeClr val="tx1"/>
                </a:solidFill>
              </a:rPr>
              <a:t>) y realizan diferentes funciones:</a:t>
            </a:r>
          </a:p>
          <a:p>
            <a:pPr marL="0" indent="0" algn="just"/>
            <a:endParaRPr lang="es-ES_tradnl" sz="1300" dirty="0">
              <a:solidFill>
                <a:schemeClr val="tx1"/>
              </a:solidFill>
            </a:endParaRPr>
          </a:p>
          <a:p>
            <a:pPr marL="0" indent="0" algn="just"/>
            <a:r>
              <a:rPr lang="es-ES_tradnl" sz="1300" dirty="0">
                <a:solidFill>
                  <a:schemeClr val="tx1"/>
                </a:solidFill>
              </a:rPr>
              <a:t>-</a:t>
            </a:r>
            <a:r>
              <a:rPr lang="es-ES_tradnl" sz="1300" b="1" dirty="0">
                <a:solidFill>
                  <a:schemeClr val="tx1"/>
                </a:solidFill>
              </a:rPr>
              <a:t>Limpiadoras</a:t>
            </a:r>
            <a:r>
              <a:rPr lang="es-ES_tradnl" sz="1300" dirty="0">
                <a:solidFill>
                  <a:schemeClr val="tx1"/>
                </a:solidFill>
              </a:rPr>
              <a:t>: se encargan de mantener limpios los panales de cera y toda la colmena.</a:t>
            </a:r>
          </a:p>
          <a:p>
            <a:pPr marL="0" indent="0" algn="just"/>
            <a:r>
              <a:rPr lang="es-ES_tradnl" sz="1300" dirty="0">
                <a:solidFill>
                  <a:schemeClr val="tx1"/>
                </a:solidFill>
              </a:rPr>
              <a:t>-</a:t>
            </a:r>
            <a:r>
              <a:rPr lang="es-ES_tradnl" sz="1300" b="1" dirty="0">
                <a:solidFill>
                  <a:schemeClr val="tx1"/>
                </a:solidFill>
              </a:rPr>
              <a:t>Nodrizas</a:t>
            </a:r>
            <a:r>
              <a:rPr lang="es-ES_tradnl" sz="1300" dirty="0">
                <a:solidFill>
                  <a:schemeClr val="tx1"/>
                </a:solidFill>
              </a:rPr>
              <a:t>: comienzan a desarrollar sus glándulas </a:t>
            </a:r>
            <a:r>
              <a:rPr lang="es-ES_tradnl" sz="1300" dirty="0" err="1">
                <a:solidFill>
                  <a:schemeClr val="tx1"/>
                </a:solidFill>
              </a:rPr>
              <a:t>hipofaríngeas</a:t>
            </a:r>
            <a:r>
              <a:rPr lang="es-ES_tradnl" sz="1300" dirty="0">
                <a:solidFill>
                  <a:schemeClr val="tx1"/>
                </a:solidFill>
              </a:rPr>
              <a:t> productoras de jalea real.</a:t>
            </a:r>
          </a:p>
          <a:p>
            <a:pPr marL="0" indent="0" algn="just"/>
            <a:r>
              <a:rPr lang="es-ES_tradnl" sz="1300" dirty="0">
                <a:solidFill>
                  <a:schemeClr val="tx1"/>
                </a:solidFill>
              </a:rPr>
              <a:t>-</a:t>
            </a:r>
            <a:r>
              <a:rPr lang="es-ES_tradnl" sz="1300" b="1" dirty="0">
                <a:solidFill>
                  <a:schemeClr val="tx1"/>
                </a:solidFill>
              </a:rPr>
              <a:t>Cereras</a:t>
            </a:r>
            <a:r>
              <a:rPr lang="es-ES_tradnl" sz="1300" dirty="0">
                <a:solidFill>
                  <a:schemeClr val="tx1"/>
                </a:solidFill>
              </a:rPr>
              <a:t>: desarrollan las glándulas cereras y construyen los panales de cera.</a:t>
            </a:r>
          </a:p>
          <a:p>
            <a:pPr marL="0" indent="0" algn="just"/>
            <a:r>
              <a:rPr lang="es-ES_tradnl" sz="1300" dirty="0">
                <a:solidFill>
                  <a:schemeClr val="tx1"/>
                </a:solidFill>
              </a:rPr>
              <a:t>-</a:t>
            </a:r>
            <a:r>
              <a:rPr lang="es-ES_tradnl" sz="1300" b="1" dirty="0">
                <a:solidFill>
                  <a:schemeClr val="tx1"/>
                </a:solidFill>
              </a:rPr>
              <a:t>Almacenadoras</a:t>
            </a:r>
            <a:r>
              <a:rPr lang="es-ES_tradnl" sz="1300" dirty="0">
                <a:solidFill>
                  <a:schemeClr val="tx1"/>
                </a:solidFill>
              </a:rPr>
              <a:t>: son las que reciben el alimento de las </a:t>
            </a:r>
            <a:r>
              <a:rPr lang="es-ES_tradnl" sz="1300" dirty="0" err="1">
                <a:solidFill>
                  <a:schemeClr val="tx1"/>
                </a:solidFill>
              </a:rPr>
              <a:t>pecoreadoras</a:t>
            </a:r>
            <a:r>
              <a:rPr lang="es-ES_tradnl" sz="1300" dirty="0">
                <a:solidFill>
                  <a:schemeClr val="tx1"/>
                </a:solidFill>
              </a:rPr>
              <a:t> y los colocan en los panales.</a:t>
            </a:r>
          </a:p>
        </p:txBody>
      </p:sp>
      <p:pic>
        <p:nvPicPr>
          <p:cNvPr id="3" name="Imagen 2">
            <a:extLst>
              <a:ext uri="{FF2B5EF4-FFF2-40B4-BE49-F238E27FC236}">
                <a16:creationId xmlns:a16="http://schemas.microsoft.com/office/drawing/2014/main" id="{2ABB0A2B-A278-0646-86DA-E6C6C10876AC}"/>
              </a:ext>
            </a:extLst>
          </p:cNvPr>
          <p:cNvPicPr>
            <a:picLocks noChangeAspect="1"/>
          </p:cNvPicPr>
          <p:nvPr/>
        </p:nvPicPr>
        <p:blipFill>
          <a:blip r:embed="rId3"/>
          <a:stretch>
            <a:fillRect/>
          </a:stretch>
        </p:blipFill>
        <p:spPr>
          <a:xfrm>
            <a:off x="420023" y="2268158"/>
            <a:ext cx="3674731" cy="1986341"/>
          </a:xfrm>
          <a:prstGeom prst="rect">
            <a:avLst/>
          </a:prstGeom>
        </p:spPr>
      </p:pic>
    </p:spTree>
    <p:extLst>
      <p:ext uri="{BB962C8B-B14F-4D97-AF65-F5344CB8AC3E}">
        <p14:creationId xmlns:p14="http://schemas.microsoft.com/office/powerpoint/2010/main" val="18774492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Miembros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highlight>
                  <a:srgbClr val="FFFF00"/>
                </a:highlight>
              </a:rPr>
              <a:t>Abeja obrera</a:t>
            </a:r>
          </a:p>
          <a:p>
            <a:pPr marL="0" indent="0" algn="just"/>
            <a:endParaRPr lang="es-ES_tradnl" sz="1300" dirty="0">
              <a:solidFill>
                <a:schemeClr val="tx1"/>
              </a:solidFill>
            </a:endParaRPr>
          </a:p>
          <a:p>
            <a:pPr marL="0" indent="0" algn="just"/>
            <a:r>
              <a:rPr lang="es-ES_tradnl" sz="1300" dirty="0">
                <a:solidFill>
                  <a:schemeClr val="tx1"/>
                </a:solidFill>
              </a:rPr>
              <a:t>A lo largo de su vida, las obreras realizan distintas tareas según su edad; hasta los 21 días no salen de la colmena (</a:t>
            </a:r>
            <a:r>
              <a:rPr lang="es-ES_tradnl" sz="1300" b="1" dirty="0">
                <a:solidFill>
                  <a:schemeClr val="tx1"/>
                </a:solidFill>
              </a:rPr>
              <a:t>obreras de interior</a:t>
            </a:r>
            <a:r>
              <a:rPr lang="es-ES_tradnl" sz="1300" dirty="0">
                <a:solidFill>
                  <a:schemeClr val="tx1"/>
                </a:solidFill>
              </a:rPr>
              <a:t>) y realizan diferentes funciones:</a:t>
            </a:r>
          </a:p>
          <a:p>
            <a:pPr marL="0" indent="0" algn="just"/>
            <a:endParaRPr lang="es-ES_tradnl" sz="1300" dirty="0">
              <a:solidFill>
                <a:schemeClr val="tx1"/>
              </a:solidFill>
            </a:endParaRPr>
          </a:p>
          <a:p>
            <a:pPr marL="0" indent="0" algn="just"/>
            <a:r>
              <a:rPr lang="es-ES_tradnl" sz="1300" dirty="0">
                <a:solidFill>
                  <a:schemeClr val="tx1"/>
                </a:solidFill>
              </a:rPr>
              <a:t>-</a:t>
            </a:r>
            <a:r>
              <a:rPr lang="es-ES_tradnl" sz="1300" b="1" dirty="0">
                <a:solidFill>
                  <a:schemeClr val="tx1"/>
                </a:solidFill>
              </a:rPr>
              <a:t>Guardianas</a:t>
            </a:r>
            <a:r>
              <a:rPr lang="es-ES_tradnl" sz="1300" dirty="0">
                <a:solidFill>
                  <a:schemeClr val="tx1"/>
                </a:solidFill>
              </a:rPr>
              <a:t>: cuidan en la piquera que no ingresen abejas de otras colmenas ni avispas.</a:t>
            </a:r>
          </a:p>
          <a:p>
            <a:pPr marL="0" indent="0" algn="just"/>
            <a:r>
              <a:rPr lang="es-ES_tradnl" sz="1300" dirty="0">
                <a:solidFill>
                  <a:schemeClr val="tx1"/>
                </a:solidFill>
              </a:rPr>
              <a:t>-</a:t>
            </a:r>
            <a:r>
              <a:rPr lang="es-ES_tradnl" sz="1300" b="1" dirty="0">
                <a:solidFill>
                  <a:schemeClr val="tx1"/>
                </a:solidFill>
              </a:rPr>
              <a:t>Ventiladoras</a:t>
            </a:r>
            <a:r>
              <a:rPr lang="es-ES_tradnl" sz="1300" dirty="0">
                <a:solidFill>
                  <a:schemeClr val="tx1"/>
                </a:solidFill>
              </a:rPr>
              <a:t>: generan una corriente de aire a fin de deshidratar el néctar.</a:t>
            </a:r>
          </a:p>
          <a:p>
            <a:pPr marL="0" indent="0" algn="just"/>
            <a:endParaRPr lang="es-ES_tradnl" sz="1300" dirty="0">
              <a:solidFill>
                <a:schemeClr val="tx1"/>
              </a:solidFill>
            </a:endParaRPr>
          </a:p>
          <a:p>
            <a:pPr marL="0" indent="0" algn="just"/>
            <a:r>
              <a:rPr lang="es-ES_tradnl" sz="1200" dirty="0">
                <a:solidFill>
                  <a:schemeClr val="tx1"/>
                </a:solidFill>
              </a:rPr>
              <a:t>A los </a:t>
            </a:r>
            <a:r>
              <a:rPr lang="es-ES_tradnl" sz="1200" b="1" dirty="0">
                <a:solidFill>
                  <a:schemeClr val="tx1"/>
                </a:solidFill>
              </a:rPr>
              <a:t>21 días </a:t>
            </a:r>
            <a:r>
              <a:rPr lang="es-ES_tradnl" sz="1200" dirty="0">
                <a:solidFill>
                  <a:schemeClr val="tx1"/>
                </a:solidFill>
              </a:rPr>
              <a:t>se les atrofian las glándulas cereras por lo que ya salen de la colmena (</a:t>
            </a:r>
            <a:r>
              <a:rPr lang="es-ES_tradnl" sz="1200" b="1" dirty="0">
                <a:solidFill>
                  <a:schemeClr val="tx1"/>
                </a:solidFill>
              </a:rPr>
              <a:t>obreras de exterior</a:t>
            </a:r>
            <a:r>
              <a:rPr lang="es-ES_tradnl" sz="1200" dirty="0">
                <a:solidFill>
                  <a:schemeClr val="tx1"/>
                </a:solidFill>
              </a:rPr>
              <a:t>) y se denominan </a:t>
            </a:r>
            <a:r>
              <a:rPr lang="es-ES_tradnl" sz="1200" b="1" dirty="0" err="1">
                <a:solidFill>
                  <a:schemeClr val="tx1"/>
                </a:solidFill>
              </a:rPr>
              <a:t>pecoreadoras</a:t>
            </a:r>
            <a:r>
              <a:rPr lang="es-ES_tradnl" sz="1200" dirty="0">
                <a:solidFill>
                  <a:schemeClr val="tx1"/>
                </a:solidFill>
              </a:rPr>
              <a:t> y recolectan néctar, polen, </a:t>
            </a:r>
            <a:r>
              <a:rPr lang="es-ES_tradnl" sz="1200" dirty="0" err="1">
                <a:solidFill>
                  <a:schemeClr val="tx1"/>
                </a:solidFill>
              </a:rPr>
              <a:t>propóleo</a:t>
            </a:r>
            <a:r>
              <a:rPr lang="es-ES_tradnl" sz="1200" dirty="0">
                <a:solidFill>
                  <a:schemeClr val="tx1"/>
                </a:solidFill>
              </a:rPr>
              <a:t> y agua. </a:t>
            </a:r>
          </a:p>
        </p:txBody>
      </p:sp>
      <p:pic>
        <p:nvPicPr>
          <p:cNvPr id="8" name="Imagen 7">
            <a:extLst>
              <a:ext uri="{FF2B5EF4-FFF2-40B4-BE49-F238E27FC236}">
                <a16:creationId xmlns:a16="http://schemas.microsoft.com/office/drawing/2014/main" id="{76869161-4C3A-2A4A-B2E8-4E216535B53A}"/>
              </a:ext>
            </a:extLst>
          </p:cNvPr>
          <p:cNvPicPr>
            <a:picLocks noChangeAspect="1"/>
          </p:cNvPicPr>
          <p:nvPr/>
        </p:nvPicPr>
        <p:blipFill>
          <a:blip r:embed="rId3"/>
          <a:stretch>
            <a:fillRect/>
          </a:stretch>
        </p:blipFill>
        <p:spPr>
          <a:xfrm>
            <a:off x="490850" y="2113076"/>
            <a:ext cx="3115950" cy="2452593"/>
          </a:xfrm>
          <a:prstGeom prst="rect">
            <a:avLst/>
          </a:prstGeom>
        </p:spPr>
      </p:pic>
    </p:spTree>
    <p:extLst>
      <p:ext uri="{BB962C8B-B14F-4D97-AF65-F5344CB8AC3E}">
        <p14:creationId xmlns:p14="http://schemas.microsoft.com/office/powerpoint/2010/main" val="12541758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Miembros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highlight>
                  <a:srgbClr val="FFFF00"/>
                </a:highlight>
              </a:rPr>
              <a:t>Abeja obrera</a:t>
            </a:r>
          </a:p>
          <a:p>
            <a:pPr marL="0" indent="0" algn="just"/>
            <a:endParaRPr lang="es-ES_tradnl" sz="1300" dirty="0">
              <a:solidFill>
                <a:schemeClr val="tx1"/>
              </a:solidFill>
            </a:endParaRPr>
          </a:p>
          <a:p>
            <a:pPr marL="0" indent="0" algn="just"/>
            <a:r>
              <a:rPr lang="es-ES_tradnl" sz="1300" dirty="0">
                <a:solidFill>
                  <a:schemeClr val="tx1"/>
                </a:solidFill>
              </a:rPr>
              <a:t>Las abejas volarán hasta </a:t>
            </a:r>
            <a:r>
              <a:rPr lang="es-ES_tradnl" sz="1300" b="1" dirty="0">
                <a:solidFill>
                  <a:schemeClr val="tx1"/>
                </a:solidFill>
              </a:rPr>
              <a:t>2 kilómetros </a:t>
            </a:r>
            <a:r>
              <a:rPr lang="es-ES_tradnl" sz="1300" dirty="0">
                <a:solidFill>
                  <a:schemeClr val="tx1"/>
                </a:solidFill>
              </a:rPr>
              <a:t>para colectar néctar y polen de las flores. </a:t>
            </a:r>
          </a:p>
          <a:p>
            <a:pPr marL="0" indent="0" algn="just"/>
            <a:endParaRPr lang="es-ES_tradnl" sz="1300" dirty="0">
              <a:solidFill>
                <a:schemeClr val="tx1"/>
              </a:solidFill>
            </a:endParaRPr>
          </a:p>
          <a:p>
            <a:pPr marL="0" indent="0" algn="just"/>
            <a:r>
              <a:rPr lang="es-ES_tradnl" sz="1300" dirty="0">
                <a:solidFill>
                  <a:schemeClr val="tx1"/>
                </a:solidFill>
              </a:rPr>
              <a:t>Las abejas usan </a:t>
            </a:r>
            <a:r>
              <a:rPr lang="es-ES_tradnl" sz="1300" b="1" dirty="0">
                <a:solidFill>
                  <a:schemeClr val="tx1"/>
                </a:solidFill>
              </a:rPr>
              <a:t>néctar para hacer miel </a:t>
            </a:r>
            <a:r>
              <a:rPr lang="es-ES_tradnl" sz="1300" dirty="0">
                <a:solidFill>
                  <a:schemeClr val="tx1"/>
                </a:solidFill>
              </a:rPr>
              <a:t>que es la fuente principal de </a:t>
            </a:r>
            <a:r>
              <a:rPr lang="es-ES_tradnl" sz="1300" b="1" dirty="0">
                <a:solidFill>
                  <a:schemeClr val="tx1"/>
                </a:solidFill>
              </a:rPr>
              <a:t>energía</a:t>
            </a:r>
            <a:r>
              <a:rPr lang="es-ES_tradnl" sz="1300" dirty="0">
                <a:solidFill>
                  <a:schemeClr val="tx1"/>
                </a:solidFill>
              </a:rPr>
              <a:t> para las abejas adultas y para las larvas en desarrollo. </a:t>
            </a:r>
          </a:p>
          <a:p>
            <a:pPr marL="0" indent="0" algn="just"/>
            <a:endParaRPr lang="es-ES_tradnl" sz="1300" dirty="0">
              <a:solidFill>
                <a:schemeClr val="tx1"/>
              </a:solidFill>
            </a:endParaRPr>
          </a:p>
          <a:p>
            <a:pPr marL="0" indent="0" algn="just"/>
            <a:r>
              <a:rPr lang="es-ES_tradnl" sz="1300" dirty="0">
                <a:solidFill>
                  <a:schemeClr val="tx1"/>
                </a:solidFill>
              </a:rPr>
              <a:t>Las abejas colectan </a:t>
            </a:r>
            <a:r>
              <a:rPr lang="es-ES_tradnl" sz="1300" b="1" dirty="0">
                <a:solidFill>
                  <a:schemeClr val="tx1"/>
                </a:solidFill>
              </a:rPr>
              <a:t>polen</a:t>
            </a:r>
            <a:r>
              <a:rPr lang="es-ES_tradnl" sz="1300" dirty="0">
                <a:solidFill>
                  <a:schemeClr val="tx1"/>
                </a:solidFill>
              </a:rPr>
              <a:t> con el cual se alimenta a las larvas como fuente de </a:t>
            </a:r>
            <a:r>
              <a:rPr lang="es-ES_tradnl" sz="1300" b="1" dirty="0">
                <a:solidFill>
                  <a:schemeClr val="tx1"/>
                </a:solidFill>
              </a:rPr>
              <a:t>proteína</a:t>
            </a:r>
            <a:r>
              <a:rPr lang="es-ES_tradnl" sz="1300" dirty="0">
                <a:solidFill>
                  <a:schemeClr val="tx1"/>
                </a:solidFill>
              </a:rPr>
              <a:t>.</a:t>
            </a:r>
          </a:p>
          <a:p>
            <a:pPr marL="0" indent="0" algn="just"/>
            <a:endParaRPr lang="es-ES_tradnl" sz="1300" dirty="0">
              <a:solidFill>
                <a:schemeClr val="tx1"/>
              </a:solidFill>
            </a:endParaRPr>
          </a:p>
          <a:p>
            <a:pPr marL="0" indent="0" algn="just"/>
            <a:r>
              <a:rPr lang="es-ES_tradnl" sz="1200" dirty="0">
                <a:solidFill>
                  <a:schemeClr val="tx1"/>
                </a:solidFill>
              </a:rPr>
              <a:t>Como recompensa por el polen y el néctar, las plantas con flores son </a:t>
            </a:r>
            <a:r>
              <a:rPr lang="es-ES_tradnl" sz="1200" b="1" dirty="0">
                <a:solidFill>
                  <a:schemeClr val="tx1"/>
                </a:solidFill>
              </a:rPr>
              <a:t>polinizadas</a:t>
            </a:r>
            <a:r>
              <a:rPr lang="es-ES_tradnl" sz="1200" dirty="0">
                <a:solidFill>
                  <a:schemeClr val="tx1"/>
                </a:solidFill>
              </a:rPr>
              <a:t>, permitiéndoles producir frutos y semillas.</a:t>
            </a:r>
          </a:p>
        </p:txBody>
      </p:sp>
      <p:pic>
        <p:nvPicPr>
          <p:cNvPr id="8" name="Imagen 7">
            <a:extLst>
              <a:ext uri="{FF2B5EF4-FFF2-40B4-BE49-F238E27FC236}">
                <a16:creationId xmlns:a16="http://schemas.microsoft.com/office/drawing/2014/main" id="{76869161-4C3A-2A4A-B2E8-4E216535B53A}"/>
              </a:ext>
            </a:extLst>
          </p:cNvPr>
          <p:cNvPicPr>
            <a:picLocks noChangeAspect="1"/>
          </p:cNvPicPr>
          <p:nvPr/>
        </p:nvPicPr>
        <p:blipFill>
          <a:blip r:embed="rId3"/>
          <a:stretch>
            <a:fillRect/>
          </a:stretch>
        </p:blipFill>
        <p:spPr>
          <a:xfrm>
            <a:off x="490850" y="2113076"/>
            <a:ext cx="3115950" cy="2452593"/>
          </a:xfrm>
          <a:prstGeom prst="rect">
            <a:avLst/>
          </a:prstGeom>
        </p:spPr>
      </p:pic>
    </p:spTree>
    <p:extLst>
      <p:ext uri="{BB962C8B-B14F-4D97-AF65-F5344CB8AC3E}">
        <p14:creationId xmlns:p14="http://schemas.microsoft.com/office/powerpoint/2010/main" val="2219571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Miembros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b="1" dirty="0">
                <a:solidFill>
                  <a:schemeClr val="tx1"/>
                </a:solidFill>
                <a:highlight>
                  <a:srgbClr val="FFFF00"/>
                </a:highlight>
              </a:rPr>
              <a:t>Abeja obrera</a:t>
            </a:r>
          </a:p>
          <a:p>
            <a:pPr marL="0" indent="0" algn="just"/>
            <a:endParaRPr lang="es-ES_tradnl" sz="1300" dirty="0">
              <a:solidFill>
                <a:schemeClr val="tx1"/>
              </a:solidFill>
            </a:endParaRPr>
          </a:p>
          <a:p>
            <a:pPr marL="0" indent="0" algn="just"/>
            <a:r>
              <a:rPr lang="es-ES_tradnl" sz="1300" dirty="0">
                <a:solidFill>
                  <a:schemeClr val="tx1"/>
                </a:solidFill>
              </a:rPr>
              <a:t>La </a:t>
            </a:r>
            <a:r>
              <a:rPr lang="es-ES_tradnl" sz="1300" b="1" dirty="0">
                <a:solidFill>
                  <a:schemeClr val="tx1"/>
                </a:solidFill>
              </a:rPr>
              <a:t>danza</a:t>
            </a:r>
            <a:r>
              <a:rPr lang="es-ES_tradnl" sz="1300" dirty="0">
                <a:solidFill>
                  <a:schemeClr val="tx1"/>
                </a:solidFill>
              </a:rPr>
              <a:t> es el sistema de comunicación animal que tienen las abejas obreras para transmitir a sus compañeros de colmena la dirección y distancia de la fuente de polen (flores),</a:t>
            </a:r>
          </a:p>
          <a:p>
            <a:pPr marL="0" indent="0" algn="just"/>
            <a:endParaRPr lang="es-ES_tradnl" sz="1300" dirty="0">
              <a:solidFill>
                <a:schemeClr val="tx1"/>
              </a:solidFill>
            </a:endParaRPr>
          </a:p>
          <a:p>
            <a:pPr marL="0" indent="0" algn="just"/>
            <a:r>
              <a:rPr lang="es-ES_tradnl" sz="1300" dirty="0">
                <a:solidFill>
                  <a:schemeClr val="tx1"/>
                </a:solidFill>
              </a:rPr>
              <a:t>Para transmitir dicha información las abejas recurren a una serie de desplazamientos y movimientos, que sus compañeras observan e interpretan.</a:t>
            </a:r>
          </a:p>
        </p:txBody>
      </p:sp>
      <p:pic>
        <p:nvPicPr>
          <p:cNvPr id="3" name="Imagen 2">
            <a:extLst>
              <a:ext uri="{FF2B5EF4-FFF2-40B4-BE49-F238E27FC236}">
                <a16:creationId xmlns:a16="http://schemas.microsoft.com/office/drawing/2014/main" id="{9017B9BD-6B20-464A-B500-0D33E67D4CFE}"/>
              </a:ext>
            </a:extLst>
          </p:cNvPr>
          <p:cNvPicPr>
            <a:picLocks noChangeAspect="1"/>
          </p:cNvPicPr>
          <p:nvPr/>
        </p:nvPicPr>
        <p:blipFill>
          <a:blip r:embed="rId3"/>
          <a:stretch>
            <a:fillRect/>
          </a:stretch>
        </p:blipFill>
        <p:spPr>
          <a:xfrm>
            <a:off x="100224" y="1989526"/>
            <a:ext cx="4078075" cy="2331923"/>
          </a:xfrm>
          <a:prstGeom prst="rect">
            <a:avLst/>
          </a:prstGeom>
        </p:spPr>
      </p:pic>
    </p:spTree>
    <p:extLst>
      <p:ext uri="{BB962C8B-B14F-4D97-AF65-F5344CB8AC3E}">
        <p14:creationId xmlns:p14="http://schemas.microsoft.com/office/powerpoint/2010/main" val="29595053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Miembros de la colmena</a:t>
            </a:r>
          </a:p>
        </p:txBody>
      </p:sp>
      <p:sp>
        <p:nvSpPr>
          <p:cNvPr id="10" name="Google Shape;411;p47">
            <a:extLst>
              <a:ext uri="{FF2B5EF4-FFF2-40B4-BE49-F238E27FC236}">
                <a16:creationId xmlns:a16="http://schemas.microsoft.com/office/drawing/2014/main" id="{95B75FE9-EA75-A840-B76A-C33832ACA837}"/>
              </a:ext>
            </a:extLst>
          </p:cNvPr>
          <p:cNvSpPr txBox="1">
            <a:spLocks noGrp="1"/>
          </p:cNvSpPr>
          <p:nvPr>
            <p:ph type="subTitle" idx="1"/>
          </p:nvPr>
        </p:nvSpPr>
        <p:spPr>
          <a:xfrm>
            <a:off x="4190999" y="1876217"/>
            <a:ext cx="47286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highlight>
                  <a:srgbClr val="FFFF00"/>
                </a:highlight>
              </a:rPr>
              <a:t>Zánganos</a:t>
            </a:r>
          </a:p>
          <a:p>
            <a:pPr marL="0" indent="0" algn="just"/>
            <a:endParaRPr lang="es-ES_tradnl" sz="1200" dirty="0">
              <a:solidFill>
                <a:schemeClr val="tx1"/>
              </a:solidFill>
            </a:endParaRPr>
          </a:p>
          <a:p>
            <a:pPr marL="0" indent="0" algn="just"/>
            <a:r>
              <a:rPr lang="es-ES_tradnl" sz="1200" dirty="0">
                <a:solidFill>
                  <a:schemeClr val="tx1"/>
                </a:solidFill>
              </a:rPr>
              <a:t>Son las </a:t>
            </a:r>
            <a:r>
              <a:rPr lang="es-ES_tradnl" sz="1200" b="1" dirty="0">
                <a:solidFill>
                  <a:schemeClr val="tx1"/>
                </a:solidFill>
              </a:rPr>
              <a:t>abejas macho </a:t>
            </a:r>
            <a:r>
              <a:rPr lang="es-ES_tradnl" sz="1200" dirty="0">
                <a:solidFill>
                  <a:schemeClr val="tx1"/>
                </a:solidFill>
              </a:rPr>
              <a:t>de la colonia. Proceden de huevos sin fecundar.</a:t>
            </a:r>
          </a:p>
          <a:p>
            <a:pPr marL="0" indent="0" algn="just"/>
            <a:endParaRPr lang="es-ES_tradnl" sz="1200" dirty="0">
              <a:solidFill>
                <a:schemeClr val="tx1"/>
              </a:solidFill>
            </a:endParaRPr>
          </a:p>
          <a:p>
            <a:pPr marL="0" indent="0" algn="just"/>
            <a:r>
              <a:rPr lang="es-ES_tradnl" sz="1200" dirty="0">
                <a:solidFill>
                  <a:schemeClr val="tx1"/>
                </a:solidFill>
              </a:rPr>
              <a:t>Los zánganos no recolectan néctar ni polen. </a:t>
            </a:r>
          </a:p>
          <a:p>
            <a:pPr marL="0" indent="0" algn="just"/>
            <a:endParaRPr lang="es-ES_tradnl" sz="1200" dirty="0">
              <a:solidFill>
                <a:schemeClr val="tx1"/>
              </a:solidFill>
            </a:endParaRPr>
          </a:p>
          <a:p>
            <a:pPr marL="0" indent="0" algn="just"/>
            <a:r>
              <a:rPr lang="es-ES_tradnl" sz="1200" b="1" dirty="0">
                <a:solidFill>
                  <a:schemeClr val="tx1"/>
                </a:solidFill>
              </a:rPr>
              <a:t>Características</a:t>
            </a:r>
            <a:r>
              <a:rPr lang="es-ES_tradnl" sz="1200" dirty="0">
                <a:solidFill>
                  <a:schemeClr val="tx1"/>
                </a:solidFill>
              </a:rPr>
              <a:t>: grandes ojos,  mayor tamaño, su abdomen rectangular largo y robusto y su vuelo ruidoso. No poseen aguijón.</a:t>
            </a:r>
          </a:p>
          <a:p>
            <a:pPr marL="0" indent="0" algn="just"/>
            <a:endParaRPr lang="es-ES_tradnl" sz="1200" dirty="0">
              <a:solidFill>
                <a:schemeClr val="tx1"/>
              </a:solidFill>
            </a:endParaRPr>
          </a:p>
          <a:p>
            <a:pPr marL="0" indent="0" algn="just"/>
            <a:r>
              <a:rPr lang="es-ES_tradnl" sz="1200" dirty="0">
                <a:solidFill>
                  <a:schemeClr val="tx1"/>
                </a:solidFill>
              </a:rPr>
              <a:t>El principal propósito de los zánganos es fertilizar a la nueva reina. </a:t>
            </a:r>
          </a:p>
          <a:p>
            <a:pPr marL="0" indent="0" algn="just"/>
            <a:endParaRPr lang="es-ES_tradnl" sz="1200" dirty="0">
              <a:solidFill>
                <a:schemeClr val="tx1"/>
              </a:solidFill>
            </a:endParaRPr>
          </a:p>
          <a:p>
            <a:pPr marL="0" indent="0" algn="just"/>
            <a:r>
              <a:rPr lang="es-ES_tradnl" sz="1200" dirty="0">
                <a:solidFill>
                  <a:schemeClr val="tx1"/>
                </a:solidFill>
              </a:rPr>
              <a:t>Tras finalizar la cópula, el zángano muere. La abeja reina copula con varios zánganos (más de 15) en los diversos vuelos de fecundación.</a:t>
            </a:r>
          </a:p>
        </p:txBody>
      </p:sp>
      <p:pic>
        <p:nvPicPr>
          <p:cNvPr id="3" name="Imagen 2">
            <a:extLst>
              <a:ext uri="{FF2B5EF4-FFF2-40B4-BE49-F238E27FC236}">
                <a16:creationId xmlns:a16="http://schemas.microsoft.com/office/drawing/2014/main" id="{29E3B384-FDFD-7B42-BF8A-54E14D6A4651}"/>
              </a:ext>
            </a:extLst>
          </p:cNvPr>
          <p:cNvPicPr>
            <a:picLocks noChangeAspect="1"/>
          </p:cNvPicPr>
          <p:nvPr/>
        </p:nvPicPr>
        <p:blipFill>
          <a:blip r:embed="rId3"/>
          <a:stretch>
            <a:fillRect/>
          </a:stretch>
        </p:blipFill>
        <p:spPr>
          <a:xfrm>
            <a:off x="521614" y="1989526"/>
            <a:ext cx="3471550" cy="2608068"/>
          </a:xfrm>
          <a:prstGeom prst="rect">
            <a:avLst/>
          </a:prstGeom>
        </p:spPr>
      </p:pic>
    </p:spTree>
    <p:extLst>
      <p:ext uri="{BB962C8B-B14F-4D97-AF65-F5344CB8AC3E}">
        <p14:creationId xmlns:p14="http://schemas.microsoft.com/office/powerpoint/2010/main" val="33344882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773"/>
        <p:cNvGrpSpPr/>
        <p:nvPr/>
      </p:nvGrpSpPr>
      <p:grpSpPr>
        <a:xfrm>
          <a:off x="0" y="0"/>
          <a:ext cx="0" cy="0"/>
          <a:chOff x="0" y="0"/>
          <a:chExt cx="0" cy="0"/>
        </a:xfrm>
      </p:grpSpPr>
      <p:pic>
        <p:nvPicPr>
          <p:cNvPr id="3" name="Imagen 3" descr="pg.jpg">
            <a:extLst>
              <a:ext uri="{FF2B5EF4-FFF2-40B4-BE49-F238E27FC236}">
                <a16:creationId xmlns:a16="http://schemas.microsoft.com/office/drawing/2014/main" id="{66FC2685-C3BA-C94A-A583-87768DF55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489" y="1640594"/>
            <a:ext cx="4164422" cy="188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660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9075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9" y="1400677"/>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1287368"/>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COLMENA LANGSTROTH</a:t>
            </a:r>
          </a:p>
        </p:txBody>
      </p:sp>
      <p:sp>
        <p:nvSpPr>
          <p:cNvPr id="13" name="Google Shape;411;p47">
            <a:extLst>
              <a:ext uri="{FF2B5EF4-FFF2-40B4-BE49-F238E27FC236}">
                <a16:creationId xmlns:a16="http://schemas.microsoft.com/office/drawing/2014/main" id="{5A33B7CB-A5B1-0E46-851A-473BD781B558}"/>
              </a:ext>
            </a:extLst>
          </p:cNvPr>
          <p:cNvSpPr txBox="1">
            <a:spLocks noGrp="1"/>
          </p:cNvSpPr>
          <p:nvPr>
            <p:ph type="subTitle" idx="1"/>
          </p:nvPr>
        </p:nvSpPr>
        <p:spPr>
          <a:xfrm>
            <a:off x="4178299" y="1876216"/>
            <a:ext cx="4728633" cy="3000584"/>
          </a:xfrm>
          <a:prstGeom prst="rect">
            <a:avLst/>
          </a:prstGeom>
        </p:spPr>
        <p:txBody>
          <a:bodyPr spcFirstLastPara="1" wrap="square" lIns="91425" tIns="91425" rIns="91425" bIns="91425" anchor="t" anchorCtr="0">
            <a:noAutofit/>
          </a:bodyPr>
          <a:lstStyle/>
          <a:p>
            <a:pPr marL="0" indent="0" algn="just"/>
            <a:r>
              <a:rPr lang="es-ES_tradnl" sz="1300" dirty="0">
                <a:solidFill>
                  <a:schemeClr val="tx1"/>
                </a:solidFill>
              </a:rPr>
              <a:t>Partes de la colmena </a:t>
            </a:r>
            <a:r>
              <a:rPr lang="es-ES_tradnl" sz="1300" dirty="0" err="1">
                <a:solidFill>
                  <a:schemeClr val="tx1"/>
                </a:solidFill>
              </a:rPr>
              <a:t>Langstroth</a:t>
            </a:r>
            <a:endParaRPr lang="es-ES_tradnl" sz="1300" dirty="0">
              <a:solidFill>
                <a:schemeClr val="tx1"/>
              </a:solidFill>
            </a:endParaRPr>
          </a:p>
          <a:p>
            <a:pPr marL="0" indent="0" algn="just"/>
            <a:endParaRPr lang="es-ES_tradnl" sz="1300" dirty="0">
              <a:solidFill>
                <a:schemeClr val="tx1"/>
              </a:solidFill>
            </a:endParaRPr>
          </a:p>
          <a:p>
            <a:pPr marL="0" indent="0" algn="just"/>
            <a:r>
              <a:rPr lang="es-ES_tradnl" sz="1300" dirty="0">
                <a:solidFill>
                  <a:schemeClr val="tx1"/>
                </a:solidFill>
              </a:rPr>
              <a:t>• Base, puente o piso</a:t>
            </a:r>
          </a:p>
          <a:p>
            <a:pPr marL="0" indent="0" algn="just"/>
            <a:r>
              <a:rPr lang="es-ES_tradnl" sz="1300" dirty="0">
                <a:solidFill>
                  <a:schemeClr val="tx1"/>
                </a:solidFill>
              </a:rPr>
              <a:t>• Piquera</a:t>
            </a:r>
          </a:p>
          <a:p>
            <a:pPr marL="0" indent="0" algn="just"/>
            <a:r>
              <a:rPr lang="es-ES_tradnl" sz="1300" dirty="0">
                <a:solidFill>
                  <a:schemeClr val="tx1"/>
                </a:solidFill>
              </a:rPr>
              <a:t>• Cámara de cría</a:t>
            </a:r>
          </a:p>
          <a:p>
            <a:pPr marL="0" indent="0" algn="just"/>
            <a:r>
              <a:rPr lang="es-ES_tradnl" sz="1300" dirty="0">
                <a:solidFill>
                  <a:schemeClr val="tx1"/>
                </a:solidFill>
              </a:rPr>
              <a:t>• Excluidor de reina:</a:t>
            </a:r>
          </a:p>
          <a:p>
            <a:pPr marL="0" indent="0" algn="just"/>
            <a:r>
              <a:rPr lang="es-ES_tradnl" sz="1300" dirty="0">
                <a:solidFill>
                  <a:schemeClr val="tx1"/>
                </a:solidFill>
              </a:rPr>
              <a:t>• Cámara o alza para miel</a:t>
            </a:r>
          </a:p>
          <a:p>
            <a:pPr marL="0" indent="0" algn="just"/>
            <a:r>
              <a:rPr lang="es-ES_tradnl" sz="1300" dirty="0">
                <a:solidFill>
                  <a:schemeClr val="tx1"/>
                </a:solidFill>
              </a:rPr>
              <a:t>• Cuadros, marcos o bastidores</a:t>
            </a:r>
          </a:p>
          <a:p>
            <a:pPr marL="0" indent="0" algn="just"/>
            <a:r>
              <a:rPr lang="es-ES_tradnl" sz="1300" dirty="0">
                <a:solidFill>
                  <a:schemeClr val="tx1"/>
                </a:solidFill>
              </a:rPr>
              <a:t>• </a:t>
            </a:r>
            <a:r>
              <a:rPr lang="es-ES_tradnl" sz="1300" dirty="0" err="1">
                <a:solidFill>
                  <a:schemeClr val="tx1"/>
                </a:solidFill>
              </a:rPr>
              <a:t>Entretapa</a:t>
            </a:r>
            <a:endParaRPr lang="es-ES_tradnl" sz="1300" dirty="0">
              <a:solidFill>
                <a:schemeClr val="tx1"/>
              </a:solidFill>
            </a:endParaRPr>
          </a:p>
          <a:p>
            <a:pPr marL="0" indent="0" algn="just"/>
            <a:r>
              <a:rPr lang="es-ES_tradnl" sz="1300" dirty="0">
                <a:solidFill>
                  <a:schemeClr val="tx1"/>
                </a:solidFill>
              </a:rPr>
              <a:t>• Tapa</a:t>
            </a:r>
          </a:p>
        </p:txBody>
      </p:sp>
      <p:pic>
        <p:nvPicPr>
          <p:cNvPr id="3" name="Imagen 2">
            <a:extLst>
              <a:ext uri="{FF2B5EF4-FFF2-40B4-BE49-F238E27FC236}">
                <a16:creationId xmlns:a16="http://schemas.microsoft.com/office/drawing/2014/main" id="{20837E10-F83E-3C4F-B4E9-1FBF1756A479}"/>
              </a:ext>
            </a:extLst>
          </p:cNvPr>
          <p:cNvPicPr>
            <a:picLocks noChangeAspect="1"/>
          </p:cNvPicPr>
          <p:nvPr/>
        </p:nvPicPr>
        <p:blipFill>
          <a:blip r:embed="rId3"/>
          <a:stretch>
            <a:fillRect/>
          </a:stretch>
        </p:blipFill>
        <p:spPr>
          <a:xfrm>
            <a:off x="430257" y="1891253"/>
            <a:ext cx="3606850" cy="3150647"/>
          </a:xfrm>
          <a:prstGeom prst="rect">
            <a:avLst/>
          </a:prstGeom>
        </p:spPr>
      </p:pic>
    </p:spTree>
    <p:extLst>
      <p:ext uri="{BB962C8B-B14F-4D97-AF65-F5344CB8AC3E}">
        <p14:creationId xmlns:p14="http://schemas.microsoft.com/office/powerpoint/2010/main" val="259888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p:nvPr/>
        </p:nvSpPr>
        <p:spPr>
          <a:xfrm>
            <a:off x="1717025" y="322250"/>
            <a:ext cx="5710005" cy="959188"/>
          </a:xfrm>
          <a:custGeom>
            <a:avLst/>
            <a:gdLst/>
            <a:ahLst/>
            <a:cxnLst/>
            <a:rect l="l" t="t" r="r" b="b"/>
            <a:pathLst>
              <a:path w="25669" h="8872" extrusionOk="0">
                <a:moveTo>
                  <a:pt x="0" y="0"/>
                </a:moveTo>
                <a:lnTo>
                  <a:pt x="0" y="8871"/>
                </a:lnTo>
                <a:lnTo>
                  <a:pt x="25668" y="8871"/>
                </a:lnTo>
                <a:lnTo>
                  <a:pt x="256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63"/>
          <p:cNvSpPr txBox="1">
            <a:spLocks noGrp="1"/>
          </p:cNvSpPr>
          <p:nvPr>
            <p:ph type="title"/>
          </p:nvPr>
        </p:nvSpPr>
        <p:spPr>
          <a:xfrm>
            <a:off x="1775322" y="614864"/>
            <a:ext cx="5580000" cy="572700"/>
          </a:xfrm>
          <a:prstGeom prst="rect">
            <a:avLst/>
          </a:prstGeom>
        </p:spPr>
        <p:txBody>
          <a:bodyPr spcFirstLastPara="1" wrap="square" lIns="91425" tIns="91425" rIns="91425" bIns="91425" anchor="b" anchorCtr="0">
            <a:noAutofit/>
          </a:bodyPr>
          <a:lstStyle/>
          <a:p>
            <a:r>
              <a:rPr lang="es-ES_tradnl" dirty="0">
                <a:solidFill>
                  <a:schemeClr val="lt2"/>
                </a:solidFill>
              </a:rPr>
              <a:t>ABEJAS</a:t>
            </a:r>
          </a:p>
        </p:txBody>
      </p:sp>
      <p:sp>
        <p:nvSpPr>
          <p:cNvPr id="699" name="Google Shape;699;p63"/>
          <p:cNvSpPr/>
          <p:nvPr/>
        </p:nvSpPr>
        <p:spPr>
          <a:xfrm>
            <a:off x="325750" y="855625"/>
            <a:ext cx="1207500" cy="14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0;p47">
            <a:extLst>
              <a:ext uri="{FF2B5EF4-FFF2-40B4-BE49-F238E27FC236}">
                <a16:creationId xmlns:a16="http://schemas.microsoft.com/office/drawing/2014/main" id="{044EB61B-30CD-5D4C-9868-9400FDD1A6D3}"/>
              </a:ext>
            </a:extLst>
          </p:cNvPr>
          <p:cNvSpPr/>
          <p:nvPr/>
        </p:nvSpPr>
        <p:spPr>
          <a:xfrm>
            <a:off x="2257388" y="1058944"/>
            <a:ext cx="4615867" cy="475540"/>
          </a:xfrm>
          <a:custGeom>
            <a:avLst/>
            <a:gdLst/>
            <a:ahLst/>
            <a:cxnLst/>
            <a:rect l="l" t="t" r="r" b="b"/>
            <a:pathLst>
              <a:path w="25669" h="8872" extrusionOk="0">
                <a:moveTo>
                  <a:pt x="0" y="0"/>
                </a:moveTo>
                <a:lnTo>
                  <a:pt x="0" y="8871"/>
                </a:lnTo>
                <a:lnTo>
                  <a:pt x="25668" y="8871"/>
                </a:lnTo>
                <a:lnTo>
                  <a:pt x="25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98;p63">
            <a:extLst>
              <a:ext uri="{FF2B5EF4-FFF2-40B4-BE49-F238E27FC236}">
                <a16:creationId xmlns:a16="http://schemas.microsoft.com/office/drawing/2014/main" id="{07462A44-5DBB-1649-AF54-A4A96FFAF7DC}"/>
              </a:ext>
            </a:extLst>
          </p:cNvPr>
          <p:cNvSpPr txBox="1">
            <a:spLocks/>
          </p:cNvSpPr>
          <p:nvPr/>
        </p:nvSpPr>
        <p:spPr>
          <a:xfrm>
            <a:off x="1775322" y="957547"/>
            <a:ext cx="5580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1pPr>
            <a:lvl2pPr marR="0" lvl="1"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3500"/>
              <a:buFont typeface="Bebas Neue"/>
              <a:buNone/>
              <a:defRPr sz="3500" b="0" i="0" u="none" strike="noStrike" cap="none">
                <a:solidFill>
                  <a:schemeClr val="dk2"/>
                </a:solidFill>
                <a:latin typeface="Bebas Neue"/>
                <a:ea typeface="Bebas Neue"/>
                <a:cs typeface="Bebas Neue"/>
                <a:sym typeface="Bebas Neue"/>
              </a:defRPr>
            </a:lvl9pPr>
          </a:lstStyle>
          <a:p>
            <a:r>
              <a:rPr lang="es-ES_tradnl" sz="1800" dirty="0">
                <a:solidFill>
                  <a:schemeClr val="lt2"/>
                </a:solidFill>
              </a:rPr>
              <a:t>COLMENA LANGSTROTH</a:t>
            </a:r>
          </a:p>
        </p:txBody>
      </p:sp>
      <p:sp>
        <p:nvSpPr>
          <p:cNvPr id="13" name="Google Shape;411;p47">
            <a:extLst>
              <a:ext uri="{FF2B5EF4-FFF2-40B4-BE49-F238E27FC236}">
                <a16:creationId xmlns:a16="http://schemas.microsoft.com/office/drawing/2014/main" id="{5A33B7CB-A5B1-0E46-851A-473BD781B558}"/>
              </a:ext>
            </a:extLst>
          </p:cNvPr>
          <p:cNvSpPr txBox="1">
            <a:spLocks noGrp="1"/>
          </p:cNvSpPr>
          <p:nvPr>
            <p:ph type="subTitle" idx="1"/>
          </p:nvPr>
        </p:nvSpPr>
        <p:spPr>
          <a:xfrm>
            <a:off x="4159978" y="1574052"/>
            <a:ext cx="4728633" cy="3000584"/>
          </a:xfrm>
          <a:prstGeom prst="rect">
            <a:avLst/>
          </a:prstGeom>
        </p:spPr>
        <p:txBody>
          <a:bodyPr spcFirstLastPara="1" wrap="square" lIns="91425" tIns="91425" rIns="91425" bIns="91425" anchor="t" anchorCtr="0">
            <a:noAutofit/>
          </a:bodyPr>
          <a:lstStyle/>
          <a:p>
            <a:pPr marL="0" indent="0" algn="just"/>
            <a:r>
              <a:rPr lang="es-ES_tradnl" sz="1200" b="1" dirty="0">
                <a:solidFill>
                  <a:schemeClr val="tx1"/>
                </a:solidFill>
                <a:highlight>
                  <a:srgbClr val="FFFF00"/>
                </a:highlight>
              </a:rPr>
              <a:t>Base, puente o piso</a:t>
            </a:r>
          </a:p>
          <a:p>
            <a:pPr marL="0" indent="0" algn="just"/>
            <a:endParaRPr lang="es-ES_tradnl" sz="1200" dirty="0">
              <a:solidFill>
                <a:schemeClr val="tx1"/>
              </a:solidFill>
            </a:endParaRPr>
          </a:p>
          <a:p>
            <a:pPr marL="0" indent="0" algn="just"/>
            <a:r>
              <a:rPr lang="es-ES_tradnl" sz="1200" dirty="0">
                <a:solidFill>
                  <a:schemeClr val="tx1"/>
                </a:solidFill>
              </a:rPr>
              <a:t>En la base, también llamada puente o piso, descansa el cuerpo de las colmenas. Debe estar a cierta distancia del suelo para mejor comodidad de trabajo y evitar humedad y enemigos (unos 35-40 cm), y ser de madera resistente ya que debe soportar todo el peso de la colmena. Debido a su construcción puede ser reversible y dejar una entrada mayor en las épocas calurosas y menor en épocas frías.</a:t>
            </a:r>
          </a:p>
        </p:txBody>
      </p:sp>
      <p:pic>
        <p:nvPicPr>
          <p:cNvPr id="4" name="Imagen 3">
            <a:extLst>
              <a:ext uri="{FF2B5EF4-FFF2-40B4-BE49-F238E27FC236}">
                <a16:creationId xmlns:a16="http://schemas.microsoft.com/office/drawing/2014/main" id="{1F432F99-BEFD-2341-B154-67915BB3F697}"/>
              </a:ext>
            </a:extLst>
          </p:cNvPr>
          <p:cNvPicPr>
            <a:picLocks noChangeAspect="1"/>
          </p:cNvPicPr>
          <p:nvPr/>
        </p:nvPicPr>
        <p:blipFill>
          <a:blip r:embed="rId3"/>
          <a:stretch>
            <a:fillRect/>
          </a:stretch>
        </p:blipFill>
        <p:spPr>
          <a:xfrm>
            <a:off x="4565321" y="3475685"/>
            <a:ext cx="3917949" cy="1557947"/>
          </a:xfrm>
          <a:prstGeom prst="rect">
            <a:avLst/>
          </a:prstGeom>
        </p:spPr>
      </p:pic>
      <p:pic>
        <p:nvPicPr>
          <p:cNvPr id="3" name="Imagen 2">
            <a:extLst>
              <a:ext uri="{FF2B5EF4-FFF2-40B4-BE49-F238E27FC236}">
                <a16:creationId xmlns:a16="http://schemas.microsoft.com/office/drawing/2014/main" id="{D505F466-8E62-B741-83CF-574F4B8D1C96}"/>
              </a:ext>
            </a:extLst>
          </p:cNvPr>
          <p:cNvPicPr>
            <a:picLocks noChangeAspect="1"/>
          </p:cNvPicPr>
          <p:nvPr/>
        </p:nvPicPr>
        <p:blipFill>
          <a:blip r:embed="rId4"/>
          <a:stretch>
            <a:fillRect/>
          </a:stretch>
        </p:blipFill>
        <p:spPr>
          <a:xfrm>
            <a:off x="122994" y="1968658"/>
            <a:ext cx="4018665" cy="2286000"/>
          </a:xfrm>
          <a:prstGeom prst="rect">
            <a:avLst/>
          </a:prstGeom>
        </p:spPr>
      </p:pic>
    </p:spTree>
    <p:extLst>
      <p:ext uri="{BB962C8B-B14F-4D97-AF65-F5344CB8AC3E}">
        <p14:creationId xmlns:p14="http://schemas.microsoft.com/office/powerpoint/2010/main" val="1406242176"/>
      </p:ext>
    </p:extLst>
  </p:cSld>
  <p:clrMapOvr>
    <a:masterClrMapping/>
  </p:clrMapOvr>
</p:sld>
</file>

<file path=ppt/theme/theme1.xml><?xml version="1.0" encoding="utf-8"?>
<a:theme xmlns:a="http://schemas.openxmlformats.org/drawingml/2006/main" name="North Korea History Lesson for Middle School by Slidesgo">
  <a:themeElements>
    <a:clrScheme name="Simple Light">
      <a:dk1>
        <a:srgbClr val="191919"/>
      </a:dk1>
      <a:lt1>
        <a:srgbClr val="024FA2"/>
      </a:lt1>
      <a:dk2>
        <a:srgbClr val="ED1C27"/>
      </a:dk2>
      <a:lt2>
        <a:srgbClr val="FFFFFF"/>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8233</TotalTime>
  <Words>6146</Words>
  <Application>Microsoft Office PowerPoint</Application>
  <PresentationFormat>Presentación en pantalla (16:9)</PresentationFormat>
  <Paragraphs>632</Paragraphs>
  <Slides>78</Slides>
  <Notes>78</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78</vt:i4>
      </vt:variant>
    </vt:vector>
  </HeadingPairs>
  <TitlesOfParts>
    <vt:vector size="82" baseType="lpstr">
      <vt:lpstr>Arimo</vt:lpstr>
      <vt:lpstr>Arial</vt:lpstr>
      <vt:lpstr>Bebas Neue</vt:lpstr>
      <vt:lpstr>North Korea History Lesson for Middle School by Slidesgo</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Presentación de PowerPoint</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ABEJAS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Especies menores TECNOLOGÍA SUPERIOR EN PRODUCCIÓN PECUARIA</dc:title>
  <dc:creator>CLIC</dc:creator>
  <cp:lastModifiedBy>clic</cp:lastModifiedBy>
  <cp:revision>348</cp:revision>
  <dcterms:modified xsi:type="dcterms:W3CDTF">2024-07-08T13:47:00Z</dcterms:modified>
</cp:coreProperties>
</file>