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8" r:id="rId3"/>
    <p:sldId id="257" r:id="rId4"/>
    <p:sldId id="259" r:id="rId5"/>
    <p:sldId id="375" r:id="rId6"/>
    <p:sldId id="260" r:id="rId7"/>
    <p:sldId id="261" r:id="rId8"/>
    <p:sldId id="377" r:id="rId9"/>
    <p:sldId id="378" r:id="rId10"/>
    <p:sldId id="379" r:id="rId11"/>
    <p:sldId id="350" r:id="rId12"/>
    <p:sldId id="351" r:id="rId13"/>
    <p:sldId id="352" r:id="rId14"/>
    <p:sldId id="353" r:id="rId15"/>
    <p:sldId id="354" r:id="rId16"/>
    <p:sldId id="365" r:id="rId17"/>
    <p:sldId id="355" r:id="rId18"/>
    <p:sldId id="357" r:id="rId19"/>
    <p:sldId id="358" r:id="rId20"/>
    <p:sldId id="359" r:id="rId21"/>
    <p:sldId id="366" r:id="rId22"/>
    <p:sldId id="361" r:id="rId2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15" autoAdjust="0"/>
    <p:restoredTop sz="85008" autoAdjust="0"/>
  </p:normalViewPr>
  <p:slideViewPr>
    <p:cSldViewPr snapToGrid="0">
      <p:cViewPr varScale="1">
        <p:scale>
          <a:sx n="71" d="100"/>
          <a:sy n="71" d="100"/>
        </p:scale>
        <p:origin x="4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7E1C65-6199-4735-9001-C6485B1140AE}" type="datetimeFigureOut">
              <a:rPr lang="es-EC" smtClean="0"/>
              <a:t>15/10/2025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79C65B-41C2-4024-8B18-8B9DEE19BB1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99456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5D5399-460F-48ED-A481-C950F31728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75AD776-9247-4FA5-9916-C424062BF2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3B506A7-049C-439F-9E81-BDD82B50D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/>
              <a:t>25/09/2025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114018-5E59-4D36-975A-66BE585DF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I Encuentro Nacional de Desarrollo Sostenible Azogues 2025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3E18E3C-A351-4A36-AF2D-9044B7508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/>
              <a:t>1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120C681D-E52C-4649-B708-18A230AC18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1357"/>
            <a:ext cx="1294228" cy="1082925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C0DBC3FA-023D-4BAC-86C0-53B92E85EE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772" y="1"/>
            <a:ext cx="1294228" cy="129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615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16AA88-D437-47CA-99B0-55C14F364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8F27FAD-5E7A-444B-8236-60BBA6BF5C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F4B532-A38C-4910-A954-671877EA3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A2B9C-7101-476D-9F10-3D0002DC1E17}" type="datetimeFigureOut">
              <a:rPr lang="es-ES" smtClean="0"/>
              <a:t>15/10/2025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A39ECD-4614-4A46-AA84-CC8CAE83E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AE0E536-B7F5-473D-8908-2FF95CBCB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7F38A-1EB1-4AA2-9DDF-ACC5E0BFEE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6871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CC2DCCD-8F18-4C6A-8F20-4332747E4B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9727A8E-ADB4-43E3-920C-ACEEC72A99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9E2613-3013-45F5-8595-CF5A557E0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A2B9C-7101-476D-9F10-3D0002DC1E17}" type="datetimeFigureOut">
              <a:rPr lang="es-ES" smtClean="0"/>
              <a:t>15/10/2025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0E29B5-3A5E-402E-855C-C3DA82219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D10E1B-183A-4586-B689-41F202D83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7F38A-1EB1-4AA2-9DDF-ACC5E0BFEE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7332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 blanc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8813C0F0-0C4E-F444-A751-0958265CB1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7541" y="216243"/>
            <a:ext cx="6899187" cy="642552"/>
          </a:xfr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rgbClr val="222C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Tema</a:t>
            </a:r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800863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DFA6F3-FFE8-4D9E-8888-D50DFC151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1184D-479E-4C5C-A163-76C502F77E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AAC6CA0-8698-4683-ADB0-32A121BC8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A2B9C-7101-476D-9F10-3D0002DC1E17}" type="datetimeFigureOut">
              <a:rPr lang="es-ES" smtClean="0"/>
              <a:t>15/10/2025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BA32784-0966-4B4B-A4F7-050D9B656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BEDA1B6-2104-4E3A-8AB1-7BE5D7EE2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7F38A-1EB1-4AA2-9DDF-ACC5E0BFEE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2306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469B14-0067-44E2-B67E-C6E55341C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6D75DA1-5496-43CF-868D-7977408338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1A31C3-F851-4561-B7F5-674EC51E8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A2B9C-7101-476D-9F10-3D0002DC1E17}" type="datetimeFigureOut">
              <a:rPr lang="es-ES" smtClean="0"/>
              <a:t>15/10/2025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15DED5A-5AB2-4004-829A-DF5332669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703A73-5584-4C9B-A9D4-C38C504FE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7F38A-1EB1-4AA2-9DDF-ACC5E0BFEE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0713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9DBEB0-1E1B-4956-898E-CCC5ECE95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29404D7-58B5-438F-A49B-94F2E61AD2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B8C2705-D075-4EE2-B4F3-F7A35F17FF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9638B7D-11AC-40DF-8BCE-AA3514BB4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A2B9C-7101-476D-9F10-3D0002DC1E17}" type="datetimeFigureOut">
              <a:rPr lang="es-ES" smtClean="0"/>
              <a:t>15/10/2025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E61EAA6-923C-4E94-AE56-8A7CFF9F0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68BAC45-87C9-46C0-BC2F-F05BBE371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7F38A-1EB1-4AA2-9DDF-ACC5E0BFEE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0810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E8D060-297C-4FBB-9027-2C47DDE6C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DB9BFF-C1E1-43A8-98E8-14E3787AE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2E07B08-88BC-4166-9A04-02337D6CA8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8E7FAD1-1610-4004-B6DF-3807427627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DE395AF-527A-487A-9B4E-A67E614C8F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F3D75EA-8620-4251-94EC-2CC720870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A2B9C-7101-476D-9F10-3D0002DC1E17}" type="datetimeFigureOut">
              <a:rPr lang="es-ES" smtClean="0"/>
              <a:t>15/10/2025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4ED5857-350F-483F-BB99-62EA9576A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19BB4CE-81A0-454F-902C-2A689DCCA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7F38A-1EB1-4AA2-9DDF-ACC5E0BFEE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7971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20DB39-07C1-4489-8C95-EDC1F8B8B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74EA0E6-F94C-40AD-B1BF-B21BC0141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A2B9C-7101-476D-9F10-3D0002DC1E17}" type="datetimeFigureOut">
              <a:rPr lang="es-ES" smtClean="0"/>
              <a:t>15/10/2025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6FED506-27AB-4CCF-B9D7-8DE77C080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789D469-7209-446D-8064-5B932CD8D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7F38A-1EB1-4AA2-9DDF-ACC5E0BFEE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5360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4A823EB-E914-4D93-A923-81D10ABF1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A2B9C-7101-476D-9F10-3D0002DC1E17}" type="datetimeFigureOut">
              <a:rPr lang="es-ES" smtClean="0"/>
              <a:t>15/10/2025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B0F2440-C285-42DB-8B9C-0C3499C97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42106CB-BF56-431D-9147-CC0D23A26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7F38A-1EB1-4AA2-9DDF-ACC5E0BFEE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700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C0FEB2-DD39-4A81-B90D-A976FF1A8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353AD3-514B-4AE9-87A0-A56B86DAA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02CE5E5-5506-4435-B0D2-BC263FA44D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11E1CFF-21E8-41C7-8E3F-97B6249F8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A2B9C-7101-476D-9F10-3D0002DC1E17}" type="datetimeFigureOut">
              <a:rPr lang="es-ES" smtClean="0"/>
              <a:t>15/10/2025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039D19F-EED6-4020-B093-F30B47468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46D81A2-9154-480F-B6A1-9E0CF4036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7F38A-1EB1-4AA2-9DDF-ACC5E0BFEE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7349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3B27B4-CBDD-45ED-B1D6-E10C565D2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3AF8ECB-9ABC-4843-A1BA-90CCDE5284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BA7EE9A-8671-4583-BCBD-461731D975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9D0185-ECE0-4FF9-94D9-9CBA82808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A2B9C-7101-476D-9F10-3D0002DC1E17}" type="datetimeFigureOut">
              <a:rPr lang="es-ES" smtClean="0"/>
              <a:t>15/10/2025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FFC7556-69D1-4324-9619-68D3214C8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FAAC7DF-AFBF-424A-BAD0-18154D6AB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7F38A-1EB1-4AA2-9DDF-ACC5E0BFEE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1551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chemeClr val="accent6">
                <a:lumMod val="60000"/>
                <a:lumOff val="40000"/>
              </a:schemeClr>
            </a:gs>
            <a:gs pos="16000">
              <a:schemeClr val="bg1"/>
            </a:gs>
            <a:gs pos="83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E3B0F52-9BC7-4145-8F28-94DA10D16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CE5CD33-3355-4B72-B7A6-9D2C941EB0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770BBB-0011-4E8D-8684-C383B2150D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A2B9C-7101-476D-9F10-3D0002DC1E17}" type="datetimeFigureOut">
              <a:rPr lang="es-ES" smtClean="0"/>
              <a:t>15/10/2025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FB27FD-192A-444C-BB90-9725A517B8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4351E0A-3962-47BF-907E-D5B5AAF7EF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7F38A-1EB1-4AA2-9DDF-ACC5E0BFEE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9751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Xkvap_srcAE?feature=oembed" TargetMode="Externa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tw80T7CMZHo?feature=oembed" TargetMode="Externa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SNZfUBWemWU?feature=oembed" TargetMode="Externa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309861-049D-43BD-AD5F-FBC682DDC7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775" y="1463039"/>
            <a:ext cx="11310425" cy="2996419"/>
          </a:xfrm>
        </p:spPr>
        <p:txBody>
          <a:bodyPr>
            <a:noAutofit/>
          </a:bodyPr>
          <a:lstStyle/>
          <a:p>
            <a:pPr fontAlgn="ctr"/>
            <a:r>
              <a:rPr lang="es-MX" sz="4400" b="1" dirty="0"/>
              <a:t>Unidad 2. Fisiología de la sangre y del sistema cardiovascular-Fisiología de la respiración </a:t>
            </a:r>
            <a:endParaRPr lang="es-EC" sz="4400" b="1" dirty="0">
              <a:latin typeface="Arial Black" panose="020B0A04020102020204" pitchFamily="34" charset="0"/>
            </a:endParaRPr>
          </a:p>
        </p:txBody>
      </p:sp>
      <p:sp>
        <p:nvSpPr>
          <p:cNvPr id="7" name="Subtítulo 6">
            <a:extLst>
              <a:ext uri="{FF2B5EF4-FFF2-40B4-BE49-F238E27FC236}">
                <a16:creationId xmlns:a16="http://schemas.microsoft.com/office/drawing/2014/main" id="{DAE625A3-DD6B-4666-BA50-0BB1E598D6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98608"/>
            <a:ext cx="9144000" cy="1420837"/>
          </a:xfrm>
        </p:spPr>
        <p:txBody>
          <a:bodyPr>
            <a:normAutofit/>
          </a:bodyPr>
          <a:lstStyle/>
          <a:p>
            <a:r>
              <a:rPr lang="es-EC" b="1" dirty="0"/>
              <a:t>Mvz. Carlos Torres </a:t>
            </a:r>
          </a:p>
          <a:p>
            <a:endParaRPr lang="es-EC" b="1" dirty="0"/>
          </a:p>
          <a:p>
            <a:endParaRPr lang="es-EC" b="1" dirty="0">
              <a:effectLst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1882DC7-FB17-479A-82F4-455C79B728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1507" y="0"/>
            <a:ext cx="2767824" cy="220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581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53413C-581C-4469-85A0-86288F2F5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Toma de muestras de sangre en equinos </a:t>
            </a:r>
            <a:endParaRPr lang="es-EC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3D4182F-B41D-4C4D-AFEB-F53B1A60D242}"/>
              </a:ext>
            </a:extLst>
          </p:cNvPr>
          <p:cNvSpPr/>
          <p:nvPr/>
        </p:nvSpPr>
        <p:spPr>
          <a:xfrm>
            <a:off x="8880642" y="5817812"/>
            <a:ext cx="3100687" cy="8250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5" name="image2.png">
            <a:extLst>
              <a:ext uri="{FF2B5EF4-FFF2-40B4-BE49-F238E27FC236}">
                <a16:creationId xmlns:a16="http://schemas.microsoft.com/office/drawing/2014/main" id="{E2688D18-A7A8-4339-95A3-6706158CB2F7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9015113" y="5817811"/>
            <a:ext cx="2966216" cy="825035"/>
          </a:xfrm>
          <a:prstGeom prst="rect">
            <a:avLst/>
          </a:prstGeom>
          <a:ln/>
        </p:spPr>
      </p:pic>
      <p:pic>
        <p:nvPicPr>
          <p:cNvPr id="3" name="Elementos multimedia en línea 2" title="Toma de muestra de sangre en Equinos">
            <a:hlinkClick r:id="" action="ppaction://media"/>
            <a:extLst>
              <a:ext uri="{FF2B5EF4-FFF2-40B4-BE49-F238E27FC236}">
                <a16:creationId xmlns:a16="http://schemas.microsoft.com/office/drawing/2014/main" id="{959DA758-9054-41F8-AD5F-9B5CD341214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115926" y="858795"/>
            <a:ext cx="6899187" cy="4959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23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B199A7-A887-BA44-864A-0EDD15925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3896" y="3139255"/>
            <a:ext cx="8263332" cy="642552"/>
          </a:xfrm>
        </p:spPr>
        <p:txBody>
          <a:bodyPr>
            <a:normAutofit fontScale="90000"/>
          </a:bodyPr>
          <a:lstStyle/>
          <a:p>
            <a:r>
              <a:rPr lang="es-US" dirty="0">
                <a:highlight>
                  <a:srgbClr val="FFFF00"/>
                </a:highlight>
              </a:rPr>
              <a:t>: Fisiología de la sangre</a:t>
            </a:r>
            <a:br>
              <a:rPr lang="es-US" dirty="0"/>
            </a:br>
            <a:r>
              <a:rPr lang="es-US" dirty="0"/>
              <a:t>3.2. Coagulación de la sangre</a:t>
            </a:r>
          </a:p>
        </p:txBody>
      </p:sp>
      <p:pic>
        <p:nvPicPr>
          <p:cNvPr id="3" name="image2.png">
            <a:extLst>
              <a:ext uri="{FF2B5EF4-FFF2-40B4-BE49-F238E27FC236}">
                <a16:creationId xmlns:a16="http://schemas.microsoft.com/office/drawing/2014/main" id="{77559D2D-5B3B-463B-AD02-013F01B350BA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929612" y="959005"/>
            <a:ext cx="2966216" cy="1513285"/>
          </a:xfrm>
          <a:prstGeom prst="rect">
            <a:avLst/>
          </a:prstGeom>
          <a:ln/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9AA4128-19FE-4A5A-B5F0-717CFF396C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1183" y="4486275"/>
            <a:ext cx="4904368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52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EC7ADE-4CD4-C94E-8804-70AFF39E2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41" y="216243"/>
            <a:ext cx="7921604" cy="642552"/>
          </a:xfrm>
        </p:spPr>
        <p:txBody>
          <a:bodyPr/>
          <a:lstStyle/>
          <a:p>
            <a:r>
              <a:rPr lang="es-EC" dirty="0">
                <a:solidFill>
                  <a:srgbClr val="FF0000"/>
                </a:solidFill>
              </a:rPr>
              <a:t>Coagulación de la sangre</a:t>
            </a:r>
          </a:p>
        </p:txBody>
      </p:sp>
      <p:sp>
        <p:nvSpPr>
          <p:cNvPr id="5" name="Google Shape;410;p47">
            <a:extLst>
              <a:ext uri="{FF2B5EF4-FFF2-40B4-BE49-F238E27FC236}">
                <a16:creationId xmlns:a16="http://schemas.microsoft.com/office/drawing/2014/main" id="{28351EC9-E5C6-AC47-B1B2-582F96079785}"/>
              </a:ext>
            </a:extLst>
          </p:cNvPr>
          <p:cNvSpPr/>
          <p:nvPr/>
        </p:nvSpPr>
        <p:spPr>
          <a:xfrm>
            <a:off x="4847314" y="1115891"/>
            <a:ext cx="2340536" cy="671872"/>
          </a:xfrm>
          <a:custGeom>
            <a:avLst/>
            <a:gdLst/>
            <a:ahLst/>
            <a:cxnLst/>
            <a:rect l="l" t="t" r="r" b="b"/>
            <a:pathLst>
              <a:path w="25669" h="8872" extrusionOk="0">
                <a:moveTo>
                  <a:pt x="0" y="0"/>
                </a:moveTo>
                <a:lnTo>
                  <a:pt x="0" y="8871"/>
                </a:lnTo>
                <a:lnTo>
                  <a:pt x="25668" y="8871"/>
                </a:lnTo>
                <a:lnTo>
                  <a:pt x="25668" y="0"/>
                </a:lnTo>
                <a:close/>
              </a:path>
            </a:pathLst>
          </a:custGeom>
          <a:solidFill>
            <a:srgbClr val="ED1C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Google Shape;412;p47">
            <a:extLst>
              <a:ext uri="{FF2B5EF4-FFF2-40B4-BE49-F238E27FC236}">
                <a16:creationId xmlns:a16="http://schemas.microsoft.com/office/drawing/2014/main" id="{DBE7DB8F-B832-9A4D-90D3-8776D5A908F1}"/>
              </a:ext>
            </a:extLst>
          </p:cNvPr>
          <p:cNvSpPr txBox="1">
            <a:spLocks/>
          </p:cNvSpPr>
          <p:nvPr/>
        </p:nvSpPr>
        <p:spPr>
          <a:xfrm>
            <a:off x="4847314" y="1289250"/>
            <a:ext cx="2279214" cy="453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buClr>
                <a:srgbClr val="ED1C27"/>
              </a:buClr>
            </a:pPr>
            <a:r>
              <a:rPr lang="es-ES_tradnl" sz="2800" kern="0" dirty="0">
                <a:solidFill>
                  <a:srgbClr val="FFFFFF"/>
                </a:solidFill>
                <a:latin typeface="DIN Condensed" pitchFamily="2" charset="0"/>
                <a:cs typeface="Beirut" pitchFamily="2" charset="-78"/>
              </a:rPr>
              <a:t>Coagulación</a:t>
            </a:r>
          </a:p>
        </p:txBody>
      </p:sp>
      <p:sp>
        <p:nvSpPr>
          <p:cNvPr id="7" name="Google Shape;411;p47">
            <a:extLst>
              <a:ext uri="{FF2B5EF4-FFF2-40B4-BE49-F238E27FC236}">
                <a16:creationId xmlns:a16="http://schemas.microsoft.com/office/drawing/2014/main" id="{8A1EE6D5-2994-BA45-93B3-FD9B955E6076}"/>
              </a:ext>
            </a:extLst>
          </p:cNvPr>
          <p:cNvSpPr txBox="1">
            <a:spLocks/>
          </p:cNvSpPr>
          <p:nvPr/>
        </p:nvSpPr>
        <p:spPr>
          <a:xfrm>
            <a:off x="882868" y="2047259"/>
            <a:ext cx="6905297" cy="17613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es-ES_tradnl" sz="2000" dirty="0"/>
              <a:t>La coagulación es el proceso por el cual la </a:t>
            </a:r>
            <a:r>
              <a:rPr lang="es-ES_tradnl" sz="2000" dirty="0">
                <a:solidFill>
                  <a:srgbClr val="C00000"/>
                </a:solidFill>
              </a:rPr>
              <a:t>sangre pierde su liquidez </a:t>
            </a:r>
            <a:r>
              <a:rPr lang="es-ES_tradnl" sz="2000" dirty="0"/>
              <a:t>convirtiéndose en un gel, para formar un </a:t>
            </a:r>
            <a:r>
              <a:rPr lang="es-ES_tradnl" sz="2000" dirty="0">
                <a:solidFill>
                  <a:srgbClr val="C00000"/>
                </a:solidFill>
              </a:rPr>
              <a:t>coágulo</a:t>
            </a:r>
            <a:r>
              <a:rPr lang="es-ES_tradnl" sz="2000" dirty="0"/>
              <a:t>. </a:t>
            </a:r>
          </a:p>
          <a:p>
            <a:pPr marL="0" indent="0" algn="just">
              <a:spcBef>
                <a:spcPts val="0"/>
              </a:spcBef>
              <a:buNone/>
            </a:pPr>
            <a:endParaRPr lang="es-ES_tradnl" sz="20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es-ES_tradnl" sz="2000" dirty="0"/>
              <a:t>Este proceso potencialmente desemboca en la </a:t>
            </a:r>
            <a:r>
              <a:rPr lang="es-ES_tradnl" sz="2000" dirty="0" err="1">
                <a:solidFill>
                  <a:srgbClr val="C00000"/>
                </a:solidFill>
              </a:rPr>
              <a:t>hemostasis</a:t>
            </a:r>
            <a:r>
              <a:rPr lang="es-ES_tradnl" sz="2000" dirty="0"/>
              <a:t>, es decir, en el </a:t>
            </a:r>
            <a:r>
              <a:rPr lang="es-ES_tradnl" sz="2000" b="1" dirty="0"/>
              <a:t>cese de la pérdida de sangre desde un vaso dañado, seguida por su reparación</a:t>
            </a:r>
            <a:r>
              <a:rPr lang="es-ES_tradnl" sz="2000" dirty="0"/>
              <a:t>. </a:t>
            </a:r>
          </a:p>
          <a:p>
            <a:pPr marL="0" indent="0" algn="just">
              <a:spcBef>
                <a:spcPts val="0"/>
              </a:spcBef>
              <a:buNone/>
            </a:pPr>
            <a:endParaRPr lang="es-ES_tradnl" sz="20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es-ES_tradnl" sz="2000" dirty="0"/>
              <a:t>El </a:t>
            </a:r>
            <a:r>
              <a:rPr lang="es-ES_tradnl" sz="2000" dirty="0">
                <a:solidFill>
                  <a:srgbClr val="C00000"/>
                </a:solidFill>
              </a:rPr>
              <a:t>mecanismo de coagulación </a:t>
            </a:r>
            <a:r>
              <a:rPr lang="es-ES_tradnl" sz="2000" dirty="0"/>
              <a:t>involucra la </a:t>
            </a:r>
            <a:r>
              <a:rPr lang="es-ES_tradnl" sz="2000" dirty="0">
                <a:solidFill>
                  <a:srgbClr val="C00000"/>
                </a:solidFill>
              </a:rPr>
              <a:t>activación, adhesión y agregación plaquetaria</a:t>
            </a:r>
            <a:r>
              <a:rPr lang="es-ES_tradnl" sz="2000" dirty="0"/>
              <a:t>, junto con el </a:t>
            </a:r>
            <a:r>
              <a:rPr lang="es-ES_tradnl" sz="2000" dirty="0">
                <a:solidFill>
                  <a:srgbClr val="C00000"/>
                </a:solidFill>
              </a:rPr>
              <a:t>depósito y maduración de la fibrina</a:t>
            </a:r>
            <a:r>
              <a:rPr lang="es-ES_tradnl" sz="2000" dirty="0"/>
              <a:t>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B7B3192-CE75-6F4A-A268-AFB53FFA7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2589" y="2185702"/>
            <a:ext cx="3543894" cy="297083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C06FFDF-7728-4B22-A9F7-E810F42B03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1182" y="5620871"/>
            <a:ext cx="4740817" cy="97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927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EC7ADE-4CD4-C94E-8804-70AFF39E2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41" y="216243"/>
            <a:ext cx="7921604" cy="642552"/>
          </a:xfrm>
        </p:spPr>
        <p:txBody>
          <a:bodyPr/>
          <a:lstStyle/>
          <a:p>
            <a:r>
              <a:rPr lang="es-EC" dirty="0">
                <a:solidFill>
                  <a:srgbClr val="FF0000"/>
                </a:solidFill>
              </a:rPr>
              <a:t>Coagulación de la sangre</a:t>
            </a:r>
          </a:p>
        </p:txBody>
      </p:sp>
      <p:sp>
        <p:nvSpPr>
          <p:cNvPr id="5" name="Google Shape;410;p47">
            <a:extLst>
              <a:ext uri="{FF2B5EF4-FFF2-40B4-BE49-F238E27FC236}">
                <a16:creationId xmlns:a16="http://schemas.microsoft.com/office/drawing/2014/main" id="{28351EC9-E5C6-AC47-B1B2-582F96079785}"/>
              </a:ext>
            </a:extLst>
          </p:cNvPr>
          <p:cNvSpPr/>
          <p:nvPr/>
        </p:nvSpPr>
        <p:spPr>
          <a:xfrm>
            <a:off x="4847314" y="1115891"/>
            <a:ext cx="2340536" cy="671872"/>
          </a:xfrm>
          <a:custGeom>
            <a:avLst/>
            <a:gdLst/>
            <a:ahLst/>
            <a:cxnLst/>
            <a:rect l="l" t="t" r="r" b="b"/>
            <a:pathLst>
              <a:path w="25669" h="8872" extrusionOk="0">
                <a:moveTo>
                  <a:pt x="0" y="0"/>
                </a:moveTo>
                <a:lnTo>
                  <a:pt x="0" y="8871"/>
                </a:lnTo>
                <a:lnTo>
                  <a:pt x="25668" y="8871"/>
                </a:lnTo>
                <a:lnTo>
                  <a:pt x="25668" y="0"/>
                </a:lnTo>
                <a:close/>
              </a:path>
            </a:pathLst>
          </a:custGeom>
          <a:solidFill>
            <a:srgbClr val="ED1C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Google Shape;412;p47">
            <a:extLst>
              <a:ext uri="{FF2B5EF4-FFF2-40B4-BE49-F238E27FC236}">
                <a16:creationId xmlns:a16="http://schemas.microsoft.com/office/drawing/2014/main" id="{DBE7DB8F-B832-9A4D-90D3-8776D5A908F1}"/>
              </a:ext>
            </a:extLst>
          </p:cNvPr>
          <p:cNvSpPr txBox="1">
            <a:spLocks/>
          </p:cNvSpPr>
          <p:nvPr/>
        </p:nvSpPr>
        <p:spPr>
          <a:xfrm>
            <a:off x="4847314" y="1289250"/>
            <a:ext cx="2279214" cy="453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buClr>
                <a:srgbClr val="ED1C27"/>
              </a:buClr>
            </a:pPr>
            <a:r>
              <a:rPr lang="es-ES_tradnl" sz="2800" kern="0" dirty="0">
                <a:solidFill>
                  <a:srgbClr val="FFFFFF"/>
                </a:solidFill>
                <a:latin typeface="DIN Condensed" pitchFamily="2" charset="0"/>
                <a:cs typeface="Beirut" pitchFamily="2" charset="-78"/>
              </a:rPr>
              <a:t>Coagulación</a:t>
            </a:r>
          </a:p>
        </p:txBody>
      </p:sp>
      <p:sp>
        <p:nvSpPr>
          <p:cNvPr id="7" name="Google Shape;411;p47">
            <a:extLst>
              <a:ext uri="{FF2B5EF4-FFF2-40B4-BE49-F238E27FC236}">
                <a16:creationId xmlns:a16="http://schemas.microsoft.com/office/drawing/2014/main" id="{8A1EE6D5-2994-BA45-93B3-FD9B955E6076}"/>
              </a:ext>
            </a:extLst>
          </p:cNvPr>
          <p:cNvSpPr txBox="1">
            <a:spLocks/>
          </p:cNvSpPr>
          <p:nvPr/>
        </p:nvSpPr>
        <p:spPr>
          <a:xfrm>
            <a:off x="882868" y="2047259"/>
            <a:ext cx="6905297" cy="17613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es-ES_tradnl" sz="2000" dirty="0"/>
              <a:t>La coagulación involucra:</a:t>
            </a:r>
          </a:p>
          <a:p>
            <a:pPr marL="0" indent="0" algn="just">
              <a:spcBef>
                <a:spcPts val="0"/>
              </a:spcBef>
              <a:buNone/>
            </a:pPr>
            <a:endParaRPr lang="es-ES_tradnl" sz="20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es-ES_tradnl" sz="2000" dirty="0"/>
              <a:t>a.- </a:t>
            </a:r>
            <a:r>
              <a:rPr lang="es-ES_tradnl" sz="2000" dirty="0">
                <a:solidFill>
                  <a:srgbClr val="C00000"/>
                </a:solidFill>
              </a:rPr>
              <a:t>factores celulares </a:t>
            </a:r>
            <a:r>
              <a:rPr lang="es-ES_tradnl" sz="2000" dirty="0"/>
              <a:t>(plaquetas)</a:t>
            </a:r>
          </a:p>
          <a:p>
            <a:pPr marL="0" indent="0" algn="just">
              <a:spcBef>
                <a:spcPts val="0"/>
              </a:spcBef>
              <a:buNone/>
            </a:pPr>
            <a:endParaRPr lang="es-ES_tradnl" sz="20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es-ES_tradnl" sz="2000" dirty="0"/>
              <a:t>b.- </a:t>
            </a:r>
            <a:r>
              <a:rPr lang="es-ES_tradnl" sz="2000" dirty="0">
                <a:solidFill>
                  <a:srgbClr val="C00000"/>
                </a:solidFill>
              </a:rPr>
              <a:t>factores proteicos </a:t>
            </a:r>
            <a:r>
              <a:rPr lang="es-ES_tradnl" sz="2000" dirty="0"/>
              <a:t>(factores de coagulación): son todas aquellas proteínas originales de la sangre que participan y forman parte del coágulo sanguíneo. </a:t>
            </a:r>
          </a:p>
          <a:p>
            <a:pPr marL="0" indent="0" algn="just">
              <a:spcBef>
                <a:spcPts val="0"/>
              </a:spcBef>
              <a:buNone/>
            </a:pPr>
            <a:endParaRPr lang="es-ES_tradnl" sz="20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es-ES_tradnl" sz="2000" dirty="0"/>
              <a:t>Son </a:t>
            </a:r>
            <a:r>
              <a:rPr lang="es-ES_tradnl" sz="2000" dirty="0">
                <a:solidFill>
                  <a:srgbClr val="C00000"/>
                </a:solidFill>
              </a:rPr>
              <a:t>doce los factores de coagulación </a:t>
            </a:r>
            <a:r>
              <a:rPr lang="es-EC" sz="2000" dirty="0"/>
              <a:t>(aunque el VI no existe)</a:t>
            </a:r>
            <a:r>
              <a:rPr lang="es-ES_tradnl" sz="2000" dirty="0"/>
              <a:t>, nombrados con números romanos, todos ellos </a:t>
            </a:r>
            <a:r>
              <a:rPr lang="es-ES_tradnl" sz="2000" dirty="0">
                <a:solidFill>
                  <a:srgbClr val="C00000"/>
                </a:solidFill>
              </a:rPr>
              <a:t>necesitan</a:t>
            </a:r>
            <a:r>
              <a:rPr lang="es-ES_tradnl" sz="2000" dirty="0"/>
              <a:t> de </a:t>
            </a:r>
            <a:r>
              <a:rPr lang="es-ES_tradnl" sz="2000" b="1" dirty="0"/>
              <a:t>cofactores de activación </a:t>
            </a:r>
            <a:r>
              <a:rPr lang="es-ES_tradnl" sz="2000" dirty="0"/>
              <a:t>como el calcio, fosfolípidos</a:t>
            </a:r>
          </a:p>
          <a:p>
            <a:pPr marL="0" indent="0" algn="just">
              <a:spcBef>
                <a:spcPts val="0"/>
              </a:spcBef>
              <a:buNone/>
            </a:pPr>
            <a:endParaRPr lang="es-ES_tradnl" sz="20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es-ES_tradnl" sz="2000" dirty="0"/>
              <a:t>c.- </a:t>
            </a:r>
            <a:r>
              <a:rPr lang="es-ES_tradnl" sz="2000" dirty="0">
                <a:solidFill>
                  <a:srgbClr val="C00000"/>
                </a:solidFill>
              </a:rPr>
              <a:t>Fibrina</a:t>
            </a:r>
          </a:p>
          <a:p>
            <a:pPr marL="0" indent="0" algn="just">
              <a:spcBef>
                <a:spcPts val="0"/>
              </a:spcBef>
              <a:buNone/>
            </a:pPr>
            <a:endParaRPr lang="es-ES_tradnl" sz="2000" dirty="0"/>
          </a:p>
          <a:p>
            <a:pPr marL="0" indent="0" algn="just">
              <a:spcBef>
                <a:spcPts val="0"/>
              </a:spcBef>
              <a:buNone/>
            </a:pPr>
            <a:endParaRPr lang="es-ES_tradnl" sz="20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50FE84C-1AE0-354C-935E-0F4C6C0D3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062" y="1516004"/>
            <a:ext cx="3759200" cy="41529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59D8115-2A5D-4C73-A327-4698044D8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1183" y="5668903"/>
            <a:ext cx="4904368" cy="93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6093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EC7ADE-4CD4-C94E-8804-70AFF39E2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41" y="216243"/>
            <a:ext cx="7921604" cy="642552"/>
          </a:xfrm>
        </p:spPr>
        <p:txBody>
          <a:bodyPr/>
          <a:lstStyle/>
          <a:p>
            <a:r>
              <a:rPr lang="es-EC" dirty="0">
                <a:solidFill>
                  <a:srgbClr val="FF0000"/>
                </a:solidFill>
              </a:rPr>
              <a:t>Coagulación de la sangre</a:t>
            </a:r>
          </a:p>
        </p:txBody>
      </p:sp>
      <p:sp>
        <p:nvSpPr>
          <p:cNvPr id="5" name="Google Shape;410;p47">
            <a:extLst>
              <a:ext uri="{FF2B5EF4-FFF2-40B4-BE49-F238E27FC236}">
                <a16:creationId xmlns:a16="http://schemas.microsoft.com/office/drawing/2014/main" id="{28351EC9-E5C6-AC47-B1B2-582F96079785}"/>
              </a:ext>
            </a:extLst>
          </p:cNvPr>
          <p:cNvSpPr/>
          <p:nvPr/>
        </p:nvSpPr>
        <p:spPr>
          <a:xfrm>
            <a:off x="4847314" y="1115891"/>
            <a:ext cx="2340536" cy="671872"/>
          </a:xfrm>
          <a:custGeom>
            <a:avLst/>
            <a:gdLst/>
            <a:ahLst/>
            <a:cxnLst/>
            <a:rect l="l" t="t" r="r" b="b"/>
            <a:pathLst>
              <a:path w="25669" h="8872" extrusionOk="0">
                <a:moveTo>
                  <a:pt x="0" y="0"/>
                </a:moveTo>
                <a:lnTo>
                  <a:pt x="0" y="8871"/>
                </a:lnTo>
                <a:lnTo>
                  <a:pt x="25668" y="8871"/>
                </a:lnTo>
                <a:lnTo>
                  <a:pt x="25668" y="0"/>
                </a:lnTo>
                <a:close/>
              </a:path>
            </a:pathLst>
          </a:custGeom>
          <a:solidFill>
            <a:srgbClr val="ED1C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Google Shape;412;p47">
            <a:extLst>
              <a:ext uri="{FF2B5EF4-FFF2-40B4-BE49-F238E27FC236}">
                <a16:creationId xmlns:a16="http://schemas.microsoft.com/office/drawing/2014/main" id="{DBE7DB8F-B832-9A4D-90D3-8776D5A908F1}"/>
              </a:ext>
            </a:extLst>
          </p:cNvPr>
          <p:cNvSpPr txBox="1">
            <a:spLocks/>
          </p:cNvSpPr>
          <p:nvPr/>
        </p:nvSpPr>
        <p:spPr>
          <a:xfrm>
            <a:off x="4847314" y="1289250"/>
            <a:ext cx="2279214" cy="453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buClr>
                <a:srgbClr val="ED1C27"/>
              </a:buClr>
            </a:pPr>
            <a:r>
              <a:rPr lang="es-ES_tradnl" sz="2800" kern="0" dirty="0">
                <a:solidFill>
                  <a:srgbClr val="FFFFFF"/>
                </a:solidFill>
                <a:latin typeface="DIN Condensed" pitchFamily="2" charset="0"/>
                <a:cs typeface="Beirut" pitchFamily="2" charset="-78"/>
              </a:rPr>
              <a:t>Coagulación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09522E7-5A70-7A47-BC44-2D6D28359F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260350"/>
            <a:ext cx="11506200" cy="633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0387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EC7ADE-4CD4-C94E-8804-70AFF39E2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41" y="216243"/>
            <a:ext cx="7921604" cy="642552"/>
          </a:xfrm>
        </p:spPr>
        <p:txBody>
          <a:bodyPr/>
          <a:lstStyle/>
          <a:p>
            <a:r>
              <a:rPr lang="es-EC" dirty="0">
                <a:solidFill>
                  <a:srgbClr val="FF0000"/>
                </a:solidFill>
              </a:rPr>
              <a:t>Coagulación de la sangre</a:t>
            </a:r>
          </a:p>
        </p:txBody>
      </p:sp>
      <p:sp>
        <p:nvSpPr>
          <p:cNvPr id="5" name="Google Shape;410;p47">
            <a:extLst>
              <a:ext uri="{FF2B5EF4-FFF2-40B4-BE49-F238E27FC236}">
                <a16:creationId xmlns:a16="http://schemas.microsoft.com/office/drawing/2014/main" id="{28351EC9-E5C6-AC47-B1B2-582F96079785}"/>
              </a:ext>
            </a:extLst>
          </p:cNvPr>
          <p:cNvSpPr/>
          <p:nvPr/>
        </p:nvSpPr>
        <p:spPr>
          <a:xfrm>
            <a:off x="4847314" y="1115891"/>
            <a:ext cx="2340536" cy="671872"/>
          </a:xfrm>
          <a:custGeom>
            <a:avLst/>
            <a:gdLst/>
            <a:ahLst/>
            <a:cxnLst/>
            <a:rect l="l" t="t" r="r" b="b"/>
            <a:pathLst>
              <a:path w="25669" h="8872" extrusionOk="0">
                <a:moveTo>
                  <a:pt x="0" y="0"/>
                </a:moveTo>
                <a:lnTo>
                  <a:pt x="0" y="8871"/>
                </a:lnTo>
                <a:lnTo>
                  <a:pt x="25668" y="8871"/>
                </a:lnTo>
                <a:lnTo>
                  <a:pt x="25668" y="0"/>
                </a:lnTo>
                <a:close/>
              </a:path>
            </a:pathLst>
          </a:custGeom>
          <a:solidFill>
            <a:srgbClr val="ED1C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Google Shape;412;p47">
            <a:extLst>
              <a:ext uri="{FF2B5EF4-FFF2-40B4-BE49-F238E27FC236}">
                <a16:creationId xmlns:a16="http://schemas.microsoft.com/office/drawing/2014/main" id="{DBE7DB8F-B832-9A4D-90D3-8776D5A908F1}"/>
              </a:ext>
            </a:extLst>
          </p:cNvPr>
          <p:cNvSpPr txBox="1">
            <a:spLocks/>
          </p:cNvSpPr>
          <p:nvPr/>
        </p:nvSpPr>
        <p:spPr>
          <a:xfrm>
            <a:off x="4847314" y="1289250"/>
            <a:ext cx="2279214" cy="453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buClr>
                <a:srgbClr val="ED1C27"/>
              </a:buClr>
            </a:pPr>
            <a:r>
              <a:rPr lang="es-ES_tradnl" sz="2800" kern="0" dirty="0">
                <a:solidFill>
                  <a:srgbClr val="FFFFFF"/>
                </a:solidFill>
                <a:latin typeface="DIN Condensed" pitchFamily="2" charset="0"/>
                <a:cs typeface="Beirut" pitchFamily="2" charset="-78"/>
              </a:rPr>
              <a:t>Coagulación</a:t>
            </a:r>
          </a:p>
        </p:txBody>
      </p:sp>
      <p:sp>
        <p:nvSpPr>
          <p:cNvPr id="7" name="Google Shape;411;p47">
            <a:extLst>
              <a:ext uri="{FF2B5EF4-FFF2-40B4-BE49-F238E27FC236}">
                <a16:creationId xmlns:a16="http://schemas.microsoft.com/office/drawing/2014/main" id="{8A1EE6D5-2994-BA45-93B3-FD9B955E6076}"/>
              </a:ext>
            </a:extLst>
          </p:cNvPr>
          <p:cNvSpPr txBox="1">
            <a:spLocks/>
          </p:cNvSpPr>
          <p:nvPr/>
        </p:nvSpPr>
        <p:spPr>
          <a:xfrm>
            <a:off x="882868" y="2047259"/>
            <a:ext cx="6905297" cy="17613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es-ES_tradnl" sz="2000" dirty="0"/>
              <a:t>La coagulación </a:t>
            </a:r>
            <a:r>
              <a:rPr lang="es-ES_tradnl" sz="2000" dirty="0">
                <a:solidFill>
                  <a:srgbClr val="C00000"/>
                </a:solidFill>
              </a:rPr>
              <a:t>comienza</a:t>
            </a:r>
            <a:r>
              <a:rPr lang="es-ES_tradnl" sz="2000" dirty="0"/>
              <a:t> casi instantáneamente después de que una </a:t>
            </a:r>
            <a:r>
              <a:rPr lang="es-ES_tradnl" sz="2000" dirty="0">
                <a:solidFill>
                  <a:srgbClr val="C00000"/>
                </a:solidFill>
              </a:rPr>
              <a:t>herida daña el endotelio de un vaso sanguíneo</a:t>
            </a:r>
            <a:r>
              <a:rPr lang="es-ES_tradnl" sz="2000" dirty="0"/>
              <a:t>. </a:t>
            </a:r>
          </a:p>
          <a:p>
            <a:pPr marL="0" indent="0" algn="just">
              <a:spcBef>
                <a:spcPts val="0"/>
              </a:spcBef>
              <a:buNone/>
            </a:pPr>
            <a:endParaRPr lang="es-ES_tradnl" sz="20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es-ES_tradnl" sz="2000" dirty="0"/>
              <a:t>Las </a:t>
            </a:r>
            <a:r>
              <a:rPr lang="es-ES_tradnl" sz="2000" dirty="0">
                <a:solidFill>
                  <a:srgbClr val="C00000"/>
                </a:solidFill>
              </a:rPr>
              <a:t>plaquetas</a:t>
            </a:r>
            <a:r>
              <a:rPr lang="es-ES_tradnl" sz="2000" dirty="0"/>
              <a:t> inmediatamente forman un </a:t>
            </a:r>
            <a:r>
              <a:rPr lang="es-ES_tradnl" sz="2000" dirty="0">
                <a:solidFill>
                  <a:srgbClr val="C00000"/>
                </a:solidFill>
              </a:rPr>
              <a:t>tapón en el sitio de la lesión</a:t>
            </a:r>
            <a:r>
              <a:rPr lang="es-ES_tradnl" sz="2000" dirty="0"/>
              <a:t>; este proceso se denomina </a:t>
            </a:r>
            <a:r>
              <a:rPr lang="es-ES_tradnl" sz="2000" b="1" dirty="0" err="1">
                <a:highlight>
                  <a:srgbClr val="FFFF00"/>
                </a:highlight>
              </a:rPr>
              <a:t>hemostasis</a:t>
            </a:r>
            <a:r>
              <a:rPr lang="es-ES_tradnl" sz="2000" b="1" dirty="0">
                <a:highlight>
                  <a:srgbClr val="FFFF00"/>
                </a:highlight>
              </a:rPr>
              <a:t> primaria</a:t>
            </a:r>
            <a:r>
              <a:rPr lang="es-ES_tradnl" sz="2000" dirty="0"/>
              <a:t>. </a:t>
            </a:r>
          </a:p>
          <a:p>
            <a:pPr marL="0" indent="0" algn="just">
              <a:spcBef>
                <a:spcPts val="0"/>
              </a:spcBef>
              <a:buNone/>
            </a:pPr>
            <a:endParaRPr lang="es-ES_tradnl" sz="20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es-ES_tradnl" sz="2000" dirty="0"/>
              <a:t>La </a:t>
            </a:r>
            <a:r>
              <a:rPr lang="es-ES_tradnl" sz="2000" b="1" dirty="0" err="1">
                <a:highlight>
                  <a:srgbClr val="FFFF00"/>
                </a:highlight>
              </a:rPr>
              <a:t>hemostasis</a:t>
            </a:r>
            <a:r>
              <a:rPr lang="es-ES_tradnl" sz="2000" b="1" dirty="0">
                <a:highlight>
                  <a:srgbClr val="FFFF00"/>
                </a:highlight>
              </a:rPr>
              <a:t> secundaria </a:t>
            </a:r>
            <a:r>
              <a:rPr lang="es-ES_tradnl" sz="2000" dirty="0"/>
              <a:t>ocurre en simultáneo; los </a:t>
            </a:r>
            <a:r>
              <a:rPr lang="es-ES_tradnl" sz="2000" dirty="0">
                <a:solidFill>
                  <a:srgbClr val="C00000"/>
                </a:solidFill>
              </a:rPr>
              <a:t>factores de coagulación </a:t>
            </a:r>
            <a:r>
              <a:rPr lang="es-ES_tradnl" sz="2000" dirty="0"/>
              <a:t>proteicos más allá del factor VII responden en una compleja </a:t>
            </a:r>
            <a:r>
              <a:rPr lang="es-ES_tradnl" sz="2000" dirty="0">
                <a:solidFill>
                  <a:srgbClr val="C00000"/>
                </a:solidFill>
              </a:rPr>
              <a:t>cascada de reacciones enzimáticas </a:t>
            </a:r>
            <a:r>
              <a:rPr lang="es-ES_tradnl" sz="2000" dirty="0"/>
              <a:t>para </a:t>
            </a:r>
            <a:r>
              <a:rPr lang="es-ES_tradnl" sz="2000" dirty="0">
                <a:solidFill>
                  <a:srgbClr val="C00000"/>
                </a:solidFill>
              </a:rPr>
              <a:t>formar fibras de fibrina</a:t>
            </a:r>
            <a:r>
              <a:rPr lang="es-ES_tradnl" sz="2000" dirty="0"/>
              <a:t>, que fortalecen el tapón de plaquetas.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61F5100-6A29-DC4D-8FCA-ABB3A6A12D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3828" y="685374"/>
            <a:ext cx="3394185" cy="506594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A12F5A5-CF02-483B-9E77-D98C52D9AE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1183" y="5580529"/>
            <a:ext cx="4489805" cy="102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8019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EC7ADE-4CD4-C94E-8804-70AFF39E2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41" y="216243"/>
            <a:ext cx="7921604" cy="642552"/>
          </a:xfrm>
        </p:spPr>
        <p:txBody>
          <a:bodyPr/>
          <a:lstStyle/>
          <a:p>
            <a:r>
              <a:rPr lang="es-EC" dirty="0">
                <a:solidFill>
                  <a:srgbClr val="FF0000"/>
                </a:solidFill>
              </a:rPr>
              <a:t>Coagulación de la sangre</a:t>
            </a:r>
          </a:p>
        </p:txBody>
      </p:sp>
      <p:sp>
        <p:nvSpPr>
          <p:cNvPr id="5" name="Google Shape;410;p47">
            <a:extLst>
              <a:ext uri="{FF2B5EF4-FFF2-40B4-BE49-F238E27FC236}">
                <a16:creationId xmlns:a16="http://schemas.microsoft.com/office/drawing/2014/main" id="{28351EC9-E5C6-AC47-B1B2-582F96079785}"/>
              </a:ext>
            </a:extLst>
          </p:cNvPr>
          <p:cNvSpPr/>
          <p:nvPr/>
        </p:nvSpPr>
        <p:spPr>
          <a:xfrm>
            <a:off x="4847314" y="1115891"/>
            <a:ext cx="2340536" cy="671872"/>
          </a:xfrm>
          <a:custGeom>
            <a:avLst/>
            <a:gdLst/>
            <a:ahLst/>
            <a:cxnLst/>
            <a:rect l="l" t="t" r="r" b="b"/>
            <a:pathLst>
              <a:path w="25669" h="8872" extrusionOk="0">
                <a:moveTo>
                  <a:pt x="0" y="0"/>
                </a:moveTo>
                <a:lnTo>
                  <a:pt x="0" y="8871"/>
                </a:lnTo>
                <a:lnTo>
                  <a:pt x="25668" y="8871"/>
                </a:lnTo>
                <a:lnTo>
                  <a:pt x="25668" y="0"/>
                </a:lnTo>
                <a:close/>
              </a:path>
            </a:pathLst>
          </a:custGeom>
          <a:solidFill>
            <a:srgbClr val="ED1C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Google Shape;412;p47">
            <a:extLst>
              <a:ext uri="{FF2B5EF4-FFF2-40B4-BE49-F238E27FC236}">
                <a16:creationId xmlns:a16="http://schemas.microsoft.com/office/drawing/2014/main" id="{DBE7DB8F-B832-9A4D-90D3-8776D5A908F1}"/>
              </a:ext>
            </a:extLst>
          </p:cNvPr>
          <p:cNvSpPr txBox="1">
            <a:spLocks/>
          </p:cNvSpPr>
          <p:nvPr/>
        </p:nvSpPr>
        <p:spPr>
          <a:xfrm>
            <a:off x="4847314" y="1289250"/>
            <a:ext cx="2279214" cy="453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buClr>
                <a:srgbClr val="ED1C27"/>
              </a:buClr>
            </a:pPr>
            <a:r>
              <a:rPr lang="es-ES_tradnl" sz="2800" kern="0" dirty="0">
                <a:solidFill>
                  <a:srgbClr val="FFFFFF"/>
                </a:solidFill>
                <a:latin typeface="DIN Condensed" pitchFamily="2" charset="0"/>
                <a:cs typeface="Beirut" pitchFamily="2" charset="-78"/>
              </a:rPr>
              <a:t>Coagulación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771D3CC-8635-A94D-8E0B-BE1CF46688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315" y="0"/>
            <a:ext cx="8388055" cy="6495098"/>
          </a:xfrm>
          <a:prstGeom prst="rect">
            <a:avLst/>
          </a:prstGeom>
        </p:spPr>
      </p:pic>
      <p:sp>
        <p:nvSpPr>
          <p:cNvPr id="10" name="Google Shape;411;p47">
            <a:extLst>
              <a:ext uri="{FF2B5EF4-FFF2-40B4-BE49-F238E27FC236}">
                <a16:creationId xmlns:a16="http://schemas.microsoft.com/office/drawing/2014/main" id="{CC3C1F52-5A37-374D-9C95-B85637CAD9D5}"/>
              </a:ext>
            </a:extLst>
          </p:cNvPr>
          <p:cNvSpPr txBox="1">
            <a:spLocks/>
          </p:cNvSpPr>
          <p:nvPr/>
        </p:nvSpPr>
        <p:spPr>
          <a:xfrm>
            <a:off x="7993118" y="701156"/>
            <a:ext cx="3484179" cy="8753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es-ES_tradnl" sz="1800" dirty="0"/>
              <a:t>Exposición del </a:t>
            </a:r>
            <a:r>
              <a:rPr lang="es-ES_tradnl" sz="1800" dirty="0">
                <a:highlight>
                  <a:srgbClr val="FFFF00"/>
                </a:highlight>
              </a:rPr>
              <a:t>factor tisular </a:t>
            </a:r>
            <a:r>
              <a:rPr lang="es-ES_tradnl" sz="1800" dirty="0" err="1">
                <a:highlight>
                  <a:srgbClr val="FFFF00"/>
                </a:highlight>
              </a:rPr>
              <a:t>subendotelial</a:t>
            </a:r>
            <a:r>
              <a:rPr lang="es-ES_tradnl" sz="1800" dirty="0">
                <a:highlight>
                  <a:srgbClr val="FFFF00"/>
                </a:highlight>
              </a:rPr>
              <a:t> </a:t>
            </a:r>
            <a:r>
              <a:rPr lang="es-ES_tradnl" sz="1800" dirty="0"/>
              <a:t>al factor VII del plasma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9D298289-EB1E-5C42-88D7-5ACFEDE312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7746" y="2277708"/>
            <a:ext cx="3544254" cy="293358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EFDFF47-B95C-40DC-866C-8F941D5093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3117" y="5446059"/>
            <a:ext cx="4362433" cy="115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3736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EC7ADE-4CD4-C94E-8804-70AFF39E2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41" y="216243"/>
            <a:ext cx="7921604" cy="642552"/>
          </a:xfrm>
        </p:spPr>
        <p:txBody>
          <a:bodyPr/>
          <a:lstStyle/>
          <a:p>
            <a:r>
              <a:rPr lang="es-EC" dirty="0">
                <a:solidFill>
                  <a:srgbClr val="FF0000"/>
                </a:solidFill>
              </a:rPr>
              <a:t>Coagulación de la sangre</a:t>
            </a:r>
          </a:p>
        </p:txBody>
      </p:sp>
      <p:sp>
        <p:nvSpPr>
          <p:cNvPr id="5" name="Google Shape;410;p47">
            <a:extLst>
              <a:ext uri="{FF2B5EF4-FFF2-40B4-BE49-F238E27FC236}">
                <a16:creationId xmlns:a16="http://schemas.microsoft.com/office/drawing/2014/main" id="{28351EC9-E5C6-AC47-B1B2-582F96079785}"/>
              </a:ext>
            </a:extLst>
          </p:cNvPr>
          <p:cNvSpPr/>
          <p:nvPr/>
        </p:nvSpPr>
        <p:spPr>
          <a:xfrm>
            <a:off x="4847314" y="1115891"/>
            <a:ext cx="2340536" cy="671872"/>
          </a:xfrm>
          <a:custGeom>
            <a:avLst/>
            <a:gdLst/>
            <a:ahLst/>
            <a:cxnLst/>
            <a:rect l="l" t="t" r="r" b="b"/>
            <a:pathLst>
              <a:path w="25669" h="8872" extrusionOk="0">
                <a:moveTo>
                  <a:pt x="0" y="0"/>
                </a:moveTo>
                <a:lnTo>
                  <a:pt x="0" y="8871"/>
                </a:lnTo>
                <a:lnTo>
                  <a:pt x="25668" y="8871"/>
                </a:lnTo>
                <a:lnTo>
                  <a:pt x="25668" y="0"/>
                </a:lnTo>
                <a:close/>
              </a:path>
            </a:pathLst>
          </a:custGeom>
          <a:solidFill>
            <a:srgbClr val="ED1C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Google Shape;412;p47">
            <a:extLst>
              <a:ext uri="{FF2B5EF4-FFF2-40B4-BE49-F238E27FC236}">
                <a16:creationId xmlns:a16="http://schemas.microsoft.com/office/drawing/2014/main" id="{DBE7DB8F-B832-9A4D-90D3-8776D5A908F1}"/>
              </a:ext>
            </a:extLst>
          </p:cNvPr>
          <p:cNvSpPr txBox="1">
            <a:spLocks/>
          </p:cNvSpPr>
          <p:nvPr/>
        </p:nvSpPr>
        <p:spPr>
          <a:xfrm>
            <a:off x="4847314" y="1289250"/>
            <a:ext cx="2279214" cy="453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buClr>
                <a:srgbClr val="ED1C27"/>
              </a:buClr>
            </a:pPr>
            <a:r>
              <a:rPr lang="es-ES_tradnl" sz="2800" kern="0" dirty="0">
                <a:solidFill>
                  <a:srgbClr val="FFFFFF"/>
                </a:solidFill>
                <a:latin typeface="DIN Condensed" pitchFamily="2" charset="0"/>
                <a:cs typeface="Beirut" pitchFamily="2" charset="-78"/>
              </a:rPr>
              <a:t>Coagulación</a:t>
            </a:r>
          </a:p>
        </p:txBody>
      </p:sp>
      <p:sp>
        <p:nvSpPr>
          <p:cNvPr id="7" name="Google Shape;411;p47">
            <a:extLst>
              <a:ext uri="{FF2B5EF4-FFF2-40B4-BE49-F238E27FC236}">
                <a16:creationId xmlns:a16="http://schemas.microsoft.com/office/drawing/2014/main" id="{8A1EE6D5-2994-BA45-93B3-FD9B955E6076}"/>
              </a:ext>
            </a:extLst>
          </p:cNvPr>
          <p:cNvSpPr txBox="1">
            <a:spLocks/>
          </p:cNvSpPr>
          <p:nvPr/>
        </p:nvSpPr>
        <p:spPr>
          <a:xfrm>
            <a:off x="882868" y="2047259"/>
            <a:ext cx="6905297" cy="17613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es-ES_tradnl" sz="2000" b="1" dirty="0">
                <a:highlight>
                  <a:srgbClr val="FFFF00"/>
                </a:highlight>
              </a:rPr>
              <a:t>Cascada de coagulación</a:t>
            </a:r>
          </a:p>
          <a:p>
            <a:pPr marL="0" indent="0" algn="just">
              <a:spcBef>
                <a:spcPts val="0"/>
              </a:spcBef>
              <a:buNone/>
            </a:pPr>
            <a:endParaRPr lang="es-ES_tradnl" sz="20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es-ES_tradnl" sz="2000" dirty="0"/>
              <a:t>Los factores de coagulación proteicos más allá del factor VII responden en una </a:t>
            </a:r>
            <a:r>
              <a:rPr lang="es-ES_tradnl" sz="2000" dirty="0">
                <a:solidFill>
                  <a:srgbClr val="C00000"/>
                </a:solidFill>
              </a:rPr>
              <a:t>compleja cascada de reacciones enzimáticas </a:t>
            </a:r>
            <a:r>
              <a:rPr lang="es-ES_tradnl" sz="2000" dirty="0"/>
              <a:t>para formar </a:t>
            </a:r>
            <a:r>
              <a:rPr lang="es-ES_tradnl" sz="2000" dirty="0">
                <a:solidFill>
                  <a:srgbClr val="C00000"/>
                </a:solidFill>
              </a:rPr>
              <a:t>fibras de fibrina</a:t>
            </a:r>
            <a:r>
              <a:rPr lang="es-ES_tradnl" sz="2000" dirty="0"/>
              <a:t>, que fortalecen el tapón de plaquetas.</a:t>
            </a:r>
          </a:p>
          <a:p>
            <a:pPr marL="0" indent="0" algn="just">
              <a:spcBef>
                <a:spcPts val="0"/>
              </a:spcBef>
              <a:buNone/>
            </a:pPr>
            <a:endParaRPr lang="es-ES_tradnl" sz="20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es-EC" sz="2000" dirty="0"/>
              <a:t>El proceso de coagulación implica toda una </a:t>
            </a:r>
            <a:r>
              <a:rPr lang="es-EC" sz="2000" dirty="0">
                <a:solidFill>
                  <a:srgbClr val="C00000"/>
                </a:solidFill>
              </a:rPr>
              <a:t>serie de reacciones enzimáticas encadenadas</a:t>
            </a:r>
            <a:r>
              <a:rPr lang="es-EC" sz="2000" dirty="0"/>
              <a:t> de tal forma que actúan como un alud o avalancha, </a:t>
            </a:r>
            <a:r>
              <a:rPr lang="es-EC" sz="2000" dirty="0">
                <a:solidFill>
                  <a:srgbClr val="C00000"/>
                </a:solidFill>
              </a:rPr>
              <a:t>amplificándose en cada paso</a:t>
            </a:r>
            <a:r>
              <a:rPr lang="es-EC" sz="2000" dirty="0"/>
              <a:t>: un par de moléculas iniciadoras activan un número algo mayor de otras moléculas, las que a su vez activan un número aún mayor de otras moléculas,</a:t>
            </a:r>
          </a:p>
          <a:p>
            <a:pPr marL="0" indent="0" algn="just">
              <a:spcBef>
                <a:spcPts val="0"/>
              </a:spcBef>
              <a:buNone/>
            </a:pPr>
            <a:endParaRPr lang="es-EC" sz="20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es-ES_tradnl" sz="2000" dirty="0"/>
              <a:t>En esta serie de reacciones intervienen </a:t>
            </a:r>
            <a:r>
              <a:rPr lang="es-ES_tradnl" sz="2000" dirty="0">
                <a:solidFill>
                  <a:srgbClr val="C00000"/>
                </a:solidFill>
              </a:rPr>
              <a:t>más de 12 proteínas</a:t>
            </a:r>
            <a:r>
              <a:rPr lang="es-ES_tradnl" sz="2000" dirty="0"/>
              <a:t>, </a:t>
            </a:r>
            <a:r>
              <a:rPr lang="es-ES_tradnl" sz="2000" dirty="0">
                <a:solidFill>
                  <a:srgbClr val="C00000"/>
                </a:solidFill>
              </a:rPr>
              <a:t>iones de Ca2+</a:t>
            </a:r>
            <a:r>
              <a:rPr lang="es-ES_tradnl" sz="2000" dirty="0"/>
              <a:t> y algunos </a:t>
            </a:r>
            <a:r>
              <a:rPr lang="es-ES_tradnl" sz="2000" dirty="0">
                <a:solidFill>
                  <a:srgbClr val="C00000"/>
                </a:solidFill>
              </a:rPr>
              <a:t>fosfolípidos de membranas celulares</a:t>
            </a:r>
            <a:r>
              <a:rPr lang="es-ES_tradnl" sz="2000" dirty="0"/>
              <a:t>. </a:t>
            </a:r>
          </a:p>
          <a:p>
            <a:pPr marL="0" indent="0" algn="just">
              <a:spcBef>
                <a:spcPts val="0"/>
              </a:spcBef>
              <a:buNone/>
            </a:pPr>
            <a:endParaRPr lang="es-ES_tradnl" sz="2000" dirty="0"/>
          </a:p>
          <a:p>
            <a:pPr marL="0" indent="0" algn="just">
              <a:spcBef>
                <a:spcPts val="0"/>
              </a:spcBef>
              <a:buNone/>
            </a:pPr>
            <a:endParaRPr lang="es-ES_tradnl" sz="20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DB7F9A2-75C3-6049-9DD5-15FF60D25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4551" y="2047259"/>
            <a:ext cx="4137449" cy="342457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1C78D5A-A58B-4FFB-8700-3DA68BCB97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8101" y="5701553"/>
            <a:ext cx="4137449" cy="89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281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EC7ADE-4CD4-C94E-8804-70AFF39E2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41" y="216243"/>
            <a:ext cx="7921604" cy="642552"/>
          </a:xfrm>
        </p:spPr>
        <p:txBody>
          <a:bodyPr/>
          <a:lstStyle/>
          <a:p>
            <a:r>
              <a:rPr lang="es-EC" dirty="0">
                <a:solidFill>
                  <a:srgbClr val="FF0000"/>
                </a:solidFill>
              </a:rPr>
              <a:t>Coagulación de la sangre</a:t>
            </a:r>
          </a:p>
        </p:txBody>
      </p:sp>
      <p:sp>
        <p:nvSpPr>
          <p:cNvPr id="5" name="Google Shape;410;p47">
            <a:extLst>
              <a:ext uri="{FF2B5EF4-FFF2-40B4-BE49-F238E27FC236}">
                <a16:creationId xmlns:a16="http://schemas.microsoft.com/office/drawing/2014/main" id="{28351EC9-E5C6-AC47-B1B2-582F96079785}"/>
              </a:ext>
            </a:extLst>
          </p:cNvPr>
          <p:cNvSpPr/>
          <p:nvPr/>
        </p:nvSpPr>
        <p:spPr>
          <a:xfrm>
            <a:off x="4847314" y="1115891"/>
            <a:ext cx="2340536" cy="671872"/>
          </a:xfrm>
          <a:custGeom>
            <a:avLst/>
            <a:gdLst/>
            <a:ahLst/>
            <a:cxnLst/>
            <a:rect l="l" t="t" r="r" b="b"/>
            <a:pathLst>
              <a:path w="25669" h="8872" extrusionOk="0">
                <a:moveTo>
                  <a:pt x="0" y="0"/>
                </a:moveTo>
                <a:lnTo>
                  <a:pt x="0" y="8871"/>
                </a:lnTo>
                <a:lnTo>
                  <a:pt x="25668" y="8871"/>
                </a:lnTo>
                <a:lnTo>
                  <a:pt x="25668" y="0"/>
                </a:lnTo>
                <a:close/>
              </a:path>
            </a:pathLst>
          </a:custGeom>
          <a:solidFill>
            <a:srgbClr val="ED1C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Google Shape;412;p47">
            <a:extLst>
              <a:ext uri="{FF2B5EF4-FFF2-40B4-BE49-F238E27FC236}">
                <a16:creationId xmlns:a16="http://schemas.microsoft.com/office/drawing/2014/main" id="{DBE7DB8F-B832-9A4D-90D3-8776D5A908F1}"/>
              </a:ext>
            </a:extLst>
          </p:cNvPr>
          <p:cNvSpPr txBox="1">
            <a:spLocks/>
          </p:cNvSpPr>
          <p:nvPr/>
        </p:nvSpPr>
        <p:spPr>
          <a:xfrm>
            <a:off x="4847314" y="1289250"/>
            <a:ext cx="2279214" cy="453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buClr>
                <a:srgbClr val="ED1C27"/>
              </a:buClr>
            </a:pPr>
            <a:r>
              <a:rPr lang="es-ES_tradnl" sz="2800" kern="0" dirty="0">
                <a:solidFill>
                  <a:srgbClr val="FFFFFF"/>
                </a:solidFill>
                <a:latin typeface="DIN Condensed" pitchFamily="2" charset="0"/>
                <a:cs typeface="Beirut" pitchFamily="2" charset="-78"/>
              </a:rPr>
              <a:t>Coagulación</a:t>
            </a:r>
          </a:p>
        </p:txBody>
      </p:sp>
      <p:sp>
        <p:nvSpPr>
          <p:cNvPr id="7" name="Google Shape;411;p47">
            <a:extLst>
              <a:ext uri="{FF2B5EF4-FFF2-40B4-BE49-F238E27FC236}">
                <a16:creationId xmlns:a16="http://schemas.microsoft.com/office/drawing/2014/main" id="{8A1EE6D5-2994-BA45-93B3-FD9B955E6076}"/>
              </a:ext>
            </a:extLst>
          </p:cNvPr>
          <p:cNvSpPr txBox="1">
            <a:spLocks/>
          </p:cNvSpPr>
          <p:nvPr/>
        </p:nvSpPr>
        <p:spPr>
          <a:xfrm>
            <a:off x="882868" y="2047259"/>
            <a:ext cx="6905297" cy="17613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es-ES_tradnl" sz="2000" b="1" dirty="0">
                <a:highlight>
                  <a:srgbClr val="FFFF00"/>
                </a:highlight>
              </a:rPr>
              <a:t>Cofactores</a:t>
            </a:r>
          </a:p>
          <a:p>
            <a:pPr marL="0" indent="0" algn="just">
              <a:spcBef>
                <a:spcPts val="0"/>
              </a:spcBef>
              <a:buNone/>
            </a:pPr>
            <a:endParaRPr lang="es-ES_tradnl" sz="20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es-ES_tradnl" sz="2000" dirty="0"/>
              <a:t>Se requieren varias sustancias para el funcionamiento adecuado de la cascada de coagulación:</a:t>
            </a:r>
          </a:p>
          <a:p>
            <a:pPr marL="0" indent="0" algn="just">
              <a:spcBef>
                <a:spcPts val="0"/>
              </a:spcBef>
              <a:buNone/>
            </a:pPr>
            <a:endParaRPr lang="es-ES_tradnl" sz="20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es-ES_tradnl" sz="2000" dirty="0"/>
              <a:t>- Se necesita de </a:t>
            </a:r>
            <a:r>
              <a:rPr lang="es-ES_tradnl" sz="2000" dirty="0">
                <a:solidFill>
                  <a:srgbClr val="C00000"/>
                </a:solidFill>
              </a:rPr>
              <a:t>calcio</a:t>
            </a:r>
            <a:r>
              <a:rPr lang="es-ES_tradnl" sz="2000" dirty="0"/>
              <a:t> y </a:t>
            </a:r>
            <a:r>
              <a:rPr lang="es-ES_tradnl" sz="2000" dirty="0">
                <a:solidFill>
                  <a:srgbClr val="C00000"/>
                </a:solidFill>
              </a:rPr>
              <a:t>fosfolípidos</a:t>
            </a:r>
            <a:r>
              <a:rPr lang="es-ES_tradnl" sz="2000" dirty="0"/>
              <a:t> (como los de las membranas de las plaquetas).  </a:t>
            </a:r>
          </a:p>
          <a:p>
            <a:pPr marL="0" indent="0" algn="just">
              <a:spcBef>
                <a:spcPts val="0"/>
              </a:spcBef>
              <a:buNone/>
            </a:pPr>
            <a:endParaRPr lang="es-ES_tradnl" sz="20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es-ES_tradnl" sz="2000" dirty="0"/>
              <a:t>- La </a:t>
            </a:r>
            <a:r>
              <a:rPr lang="es-ES_tradnl" sz="2000" dirty="0">
                <a:solidFill>
                  <a:srgbClr val="C00000"/>
                </a:solidFill>
              </a:rPr>
              <a:t>vitamina K</a:t>
            </a:r>
            <a:r>
              <a:rPr lang="es-ES_tradnl" sz="2000" dirty="0"/>
              <a:t>: Las </a:t>
            </a:r>
            <a:r>
              <a:rPr lang="es-ES_tradnl" sz="2000" dirty="0">
                <a:solidFill>
                  <a:srgbClr val="C00000"/>
                </a:solidFill>
              </a:rPr>
              <a:t>deficiencias de vitamina K</a:t>
            </a:r>
            <a:r>
              <a:rPr lang="es-ES_tradnl" sz="2000" dirty="0"/>
              <a:t>, por acción de drogas como </a:t>
            </a:r>
            <a:r>
              <a:rPr lang="es-ES_tradnl" sz="2000" dirty="0" err="1">
                <a:solidFill>
                  <a:srgbClr val="C00000"/>
                </a:solidFill>
              </a:rPr>
              <a:t>warfarina</a:t>
            </a:r>
            <a:r>
              <a:rPr lang="es-ES_tradnl" sz="2000" dirty="0"/>
              <a:t> y las </a:t>
            </a:r>
            <a:r>
              <a:rPr lang="es-ES_tradnl" sz="2000" dirty="0" err="1">
                <a:solidFill>
                  <a:srgbClr val="C00000"/>
                </a:solidFill>
              </a:rPr>
              <a:t>cumarinas</a:t>
            </a:r>
            <a:r>
              <a:rPr lang="es-ES_tradnl" sz="2000" dirty="0"/>
              <a:t>, por </a:t>
            </a:r>
            <a:r>
              <a:rPr lang="es-ES_tradnl" sz="2000" dirty="0">
                <a:solidFill>
                  <a:srgbClr val="C00000"/>
                </a:solidFill>
              </a:rPr>
              <a:t>mala absorción </a:t>
            </a:r>
            <a:r>
              <a:rPr lang="es-ES_tradnl" sz="2000" dirty="0"/>
              <a:t>o un metabolismo de la vitamina K defectuoso (p.ej. en </a:t>
            </a:r>
            <a:r>
              <a:rPr lang="es-ES_tradnl" sz="2000" dirty="0">
                <a:solidFill>
                  <a:srgbClr val="C00000"/>
                </a:solidFill>
              </a:rPr>
              <a:t>fallo hepático</a:t>
            </a:r>
            <a:r>
              <a:rPr lang="es-ES_tradnl" sz="2000" dirty="0"/>
              <a:t>), inhiben la maduración de los factores de coagulación y afectando su participación en la cascada de coagulación</a:t>
            </a:r>
          </a:p>
          <a:p>
            <a:pPr marL="0" indent="0" algn="just">
              <a:spcBef>
                <a:spcPts val="0"/>
              </a:spcBef>
              <a:buNone/>
            </a:pPr>
            <a:endParaRPr lang="es-ES_tradnl" sz="2000" dirty="0"/>
          </a:p>
          <a:p>
            <a:pPr marL="0" indent="0" algn="just">
              <a:spcBef>
                <a:spcPts val="0"/>
              </a:spcBef>
              <a:buNone/>
            </a:pPr>
            <a:endParaRPr lang="es-ES_tradnl" sz="2000" dirty="0"/>
          </a:p>
          <a:p>
            <a:pPr marL="0" indent="0" algn="just">
              <a:spcBef>
                <a:spcPts val="0"/>
              </a:spcBef>
              <a:buNone/>
            </a:pPr>
            <a:endParaRPr lang="es-ES_tradnl" sz="2000" dirty="0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6C2E20FF-B73A-9B4F-86AB-B436D57AE4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64062" y="2492436"/>
            <a:ext cx="4127938" cy="263230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31EDBBA-CABC-4AE3-AEF3-DDA397AAC3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9145" y="5442231"/>
            <a:ext cx="3826406" cy="11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872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EC7ADE-4CD4-C94E-8804-70AFF39E2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41" y="216243"/>
            <a:ext cx="7921604" cy="642552"/>
          </a:xfrm>
        </p:spPr>
        <p:txBody>
          <a:bodyPr/>
          <a:lstStyle/>
          <a:p>
            <a:r>
              <a:rPr lang="es-EC" dirty="0">
                <a:solidFill>
                  <a:srgbClr val="FF0000"/>
                </a:solidFill>
              </a:rPr>
              <a:t>Coagulación de la sangre</a:t>
            </a:r>
          </a:p>
        </p:txBody>
      </p:sp>
      <p:sp>
        <p:nvSpPr>
          <p:cNvPr id="5" name="Google Shape;410;p47">
            <a:extLst>
              <a:ext uri="{FF2B5EF4-FFF2-40B4-BE49-F238E27FC236}">
                <a16:creationId xmlns:a16="http://schemas.microsoft.com/office/drawing/2014/main" id="{28351EC9-E5C6-AC47-B1B2-582F96079785}"/>
              </a:ext>
            </a:extLst>
          </p:cNvPr>
          <p:cNvSpPr/>
          <p:nvPr/>
        </p:nvSpPr>
        <p:spPr>
          <a:xfrm>
            <a:off x="4847314" y="1115891"/>
            <a:ext cx="2340536" cy="671872"/>
          </a:xfrm>
          <a:custGeom>
            <a:avLst/>
            <a:gdLst/>
            <a:ahLst/>
            <a:cxnLst/>
            <a:rect l="l" t="t" r="r" b="b"/>
            <a:pathLst>
              <a:path w="25669" h="8872" extrusionOk="0">
                <a:moveTo>
                  <a:pt x="0" y="0"/>
                </a:moveTo>
                <a:lnTo>
                  <a:pt x="0" y="8871"/>
                </a:lnTo>
                <a:lnTo>
                  <a:pt x="25668" y="8871"/>
                </a:lnTo>
                <a:lnTo>
                  <a:pt x="25668" y="0"/>
                </a:lnTo>
                <a:close/>
              </a:path>
            </a:pathLst>
          </a:custGeom>
          <a:solidFill>
            <a:srgbClr val="ED1C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Google Shape;412;p47">
            <a:extLst>
              <a:ext uri="{FF2B5EF4-FFF2-40B4-BE49-F238E27FC236}">
                <a16:creationId xmlns:a16="http://schemas.microsoft.com/office/drawing/2014/main" id="{DBE7DB8F-B832-9A4D-90D3-8776D5A908F1}"/>
              </a:ext>
            </a:extLst>
          </p:cNvPr>
          <p:cNvSpPr txBox="1">
            <a:spLocks/>
          </p:cNvSpPr>
          <p:nvPr/>
        </p:nvSpPr>
        <p:spPr>
          <a:xfrm>
            <a:off x="4847314" y="1289250"/>
            <a:ext cx="2279214" cy="453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buClr>
                <a:srgbClr val="ED1C27"/>
              </a:buClr>
            </a:pPr>
            <a:r>
              <a:rPr lang="es-ES_tradnl" sz="2800" kern="0" dirty="0">
                <a:solidFill>
                  <a:srgbClr val="FFFFFF"/>
                </a:solidFill>
                <a:latin typeface="DIN Condensed" pitchFamily="2" charset="0"/>
                <a:cs typeface="Beirut" pitchFamily="2" charset="-78"/>
              </a:rPr>
              <a:t>Coagulación</a:t>
            </a:r>
          </a:p>
        </p:txBody>
      </p:sp>
      <p:sp>
        <p:nvSpPr>
          <p:cNvPr id="7" name="Google Shape;411;p47">
            <a:extLst>
              <a:ext uri="{FF2B5EF4-FFF2-40B4-BE49-F238E27FC236}">
                <a16:creationId xmlns:a16="http://schemas.microsoft.com/office/drawing/2014/main" id="{8A1EE6D5-2994-BA45-93B3-FD9B955E6076}"/>
              </a:ext>
            </a:extLst>
          </p:cNvPr>
          <p:cNvSpPr txBox="1">
            <a:spLocks/>
          </p:cNvSpPr>
          <p:nvPr/>
        </p:nvSpPr>
        <p:spPr>
          <a:xfrm>
            <a:off x="882868" y="2047259"/>
            <a:ext cx="6905297" cy="17613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es-ES_tradnl" sz="2000" b="1" dirty="0">
                <a:highlight>
                  <a:srgbClr val="FFFF00"/>
                </a:highlight>
              </a:rPr>
              <a:t>Reguladores</a:t>
            </a:r>
          </a:p>
          <a:p>
            <a:pPr marL="0" indent="0" algn="just">
              <a:spcBef>
                <a:spcPts val="0"/>
              </a:spcBef>
              <a:buNone/>
            </a:pPr>
            <a:endParaRPr lang="es-ES_tradnl" sz="20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es-ES_tradnl" sz="2000" dirty="0"/>
              <a:t>Debido a que la cascada de coagulación consiste en una </a:t>
            </a:r>
            <a:r>
              <a:rPr lang="es-ES_tradnl" sz="2000" dirty="0">
                <a:solidFill>
                  <a:srgbClr val="C00000"/>
                </a:solidFill>
              </a:rPr>
              <a:t>serie de reacciones que van amplificándose</a:t>
            </a:r>
            <a:r>
              <a:rPr lang="es-ES_tradnl" sz="2000" dirty="0"/>
              <a:t> y acelerándose en cada paso, es lógico pensar que debe existir algún </a:t>
            </a:r>
            <a:r>
              <a:rPr lang="es-ES_tradnl" sz="2000" dirty="0">
                <a:solidFill>
                  <a:srgbClr val="C00000"/>
                </a:solidFill>
              </a:rPr>
              <a:t>mecanismo de regulación</a:t>
            </a:r>
            <a:r>
              <a:rPr lang="es-ES_tradnl" sz="2000" dirty="0"/>
              <a:t>; un "freno" a la reacción en cadena; ya que de progresar sin control en pocos minutos podría provocar un taponamiento masivo de los vasos sanguíneos.</a:t>
            </a:r>
          </a:p>
          <a:p>
            <a:pPr marL="0" indent="0" algn="just">
              <a:spcBef>
                <a:spcPts val="0"/>
              </a:spcBef>
              <a:buNone/>
            </a:pPr>
            <a:endParaRPr lang="es-ES_tradnl" sz="20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es-ES_tradnl" sz="2000" dirty="0"/>
              <a:t>1.- El </a:t>
            </a:r>
            <a:r>
              <a:rPr lang="es-ES_tradnl" sz="2000" dirty="0">
                <a:solidFill>
                  <a:srgbClr val="C00000"/>
                </a:solidFill>
              </a:rPr>
              <a:t>flujo sanguíneo normal</a:t>
            </a:r>
            <a:r>
              <a:rPr lang="es-ES_tradnl" sz="2000" dirty="0"/>
              <a:t>, </a:t>
            </a:r>
            <a:r>
              <a:rPr lang="es-ES_tradnl" sz="2000" dirty="0">
                <a:solidFill>
                  <a:srgbClr val="C00000"/>
                </a:solidFill>
              </a:rPr>
              <a:t>arrastra a los factores activados</a:t>
            </a:r>
            <a:r>
              <a:rPr lang="es-ES_tradnl" sz="2000" dirty="0"/>
              <a:t>, diluyendo su acción e impidiéndoles acelerarse. Esta es una de las razones por las cuales cuando existe estasis del flujo sanguíneo se favorece la formación de trombos.</a:t>
            </a:r>
          </a:p>
          <a:p>
            <a:pPr marL="0" indent="0" algn="just">
              <a:spcBef>
                <a:spcPts val="0"/>
              </a:spcBef>
              <a:buNone/>
            </a:pPr>
            <a:endParaRPr lang="es-ES_tradnl" sz="20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23FB683-4150-C24B-BB67-B0DE219DFD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106" y="3124929"/>
            <a:ext cx="3810700" cy="199886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B9C2E8E-57EA-465C-9102-BA0BF508D5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1306" y="5123793"/>
            <a:ext cx="3319128" cy="143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813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BBD265C-3D4B-46D2-A07F-C66F1725A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592" y="1525269"/>
            <a:ext cx="9226102" cy="514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7051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EC7ADE-4CD4-C94E-8804-70AFF39E2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41" y="216243"/>
            <a:ext cx="7921604" cy="642552"/>
          </a:xfrm>
        </p:spPr>
        <p:txBody>
          <a:bodyPr/>
          <a:lstStyle/>
          <a:p>
            <a:r>
              <a:rPr lang="es-EC" dirty="0">
                <a:solidFill>
                  <a:srgbClr val="FF0000"/>
                </a:solidFill>
              </a:rPr>
              <a:t>Coagulación de la sangre</a:t>
            </a:r>
          </a:p>
        </p:txBody>
      </p:sp>
      <p:sp>
        <p:nvSpPr>
          <p:cNvPr id="5" name="Google Shape;410;p47">
            <a:extLst>
              <a:ext uri="{FF2B5EF4-FFF2-40B4-BE49-F238E27FC236}">
                <a16:creationId xmlns:a16="http://schemas.microsoft.com/office/drawing/2014/main" id="{28351EC9-E5C6-AC47-B1B2-582F96079785}"/>
              </a:ext>
            </a:extLst>
          </p:cNvPr>
          <p:cNvSpPr/>
          <p:nvPr/>
        </p:nvSpPr>
        <p:spPr>
          <a:xfrm>
            <a:off x="4847314" y="1115891"/>
            <a:ext cx="2340536" cy="671872"/>
          </a:xfrm>
          <a:custGeom>
            <a:avLst/>
            <a:gdLst/>
            <a:ahLst/>
            <a:cxnLst/>
            <a:rect l="l" t="t" r="r" b="b"/>
            <a:pathLst>
              <a:path w="25669" h="8872" extrusionOk="0">
                <a:moveTo>
                  <a:pt x="0" y="0"/>
                </a:moveTo>
                <a:lnTo>
                  <a:pt x="0" y="8871"/>
                </a:lnTo>
                <a:lnTo>
                  <a:pt x="25668" y="8871"/>
                </a:lnTo>
                <a:lnTo>
                  <a:pt x="25668" y="0"/>
                </a:lnTo>
                <a:close/>
              </a:path>
            </a:pathLst>
          </a:custGeom>
          <a:solidFill>
            <a:srgbClr val="ED1C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Google Shape;412;p47">
            <a:extLst>
              <a:ext uri="{FF2B5EF4-FFF2-40B4-BE49-F238E27FC236}">
                <a16:creationId xmlns:a16="http://schemas.microsoft.com/office/drawing/2014/main" id="{DBE7DB8F-B832-9A4D-90D3-8776D5A908F1}"/>
              </a:ext>
            </a:extLst>
          </p:cNvPr>
          <p:cNvSpPr txBox="1">
            <a:spLocks/>
          </p:cNvSpPr>
          <p:nvPr/>
        </p:nvSpPr>
        <p:spPr>
          <a:xfrm>
            <a:off x="4847314" y="1289250"/>
            <a:ext cx="2279214" cy="453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buClr>
                <a:srgbClr val="ED1C27"/>
              </a:buClr>
            </a:pPr>
            <a:r>
              <a:rPr lang="es-ES_tradnl" sz="2800" kern="0" dirty="0">
                <a:solidFill>
                  <a:srgbClr val="FFFFFF"/>
                </a:solidFill>
                <a:latin typeface="DIN Condensed" pitchFamily="2" charset="0"/>
                <a:cs typeface="Beirut" pitchFamily="2" charset="-78"/>
              </a:rPr>
              <a:t>Coagulación</a:t>
            </a:r>
          </a:p>
        </p:txBody>
      </p:sp>
      <p:sp>
        <p:nvSpPr>
          <p:cNvPr id="7" name="Google Shape;411;p47">
            <a:extLst>
              <a:ext uri="{FF2B5EF4-FFF2-40B4-BE49-F238E27FC236}">
                <a16:creationId xmlns:a16="http://schemas.microsoft.com/office/drawing/2014/main" id="{8A1EE6D5-2994-BA45-93B3-FD9B955E6076}"/>
              </a:ext>
            </a:extLst>
          </p:cNvPr>
          <p:cNvSpPr txBox="1">
            <a:spLocks/>
          </p:cNvSpPr>
          <p:nvPr/>
        </p:nvSpPr>
        <p:spPr>
          <a:xfrm>
            <a:off x="898634" y="1916118"/>
            <a:ext cx="6905297" cy="17613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es-ES_tradnl" sz="1600" b="1" dirty="0">
                <a:highlight>
                  <a:srgbClr val="FFFF00"/>
                </a:highlight>
              </a:rPr>
              <a:t>Reguladores</a:t>
            </a:r>
          </a:p>
          <a:p>
            <a:pPr marL="0" indent="0" algn="just">
              <a:spcBef>
                <a:spcPts val="0"/>
              </a:spcBef>
              <a:buNone/>
            </a:pPr>
            <a:endParaRPr lang="es-ES_tradnl" sz="1600" dirty="0">
              <a:highlight>
                <a:srgbClr val="FFFF00"/>
              </a:highlight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s-ES_tradnl" sz="1600" dirty="0"/>
              <a:t>2.- El </a:t>
            </a:r>
            <a:r>
              <a:rPr lang="es-ES_tradnl" sz="1600" dirty="0">
                <a:solidFill>
                  <a:srgbClr val="C00000"/>
                </a:solidFill>
              </a:rPr>
              <a:t>hígado</a:t>
            </a:r>
            <a:r>
              <a:rPr lang="es-ES_tradnl" sz="1600" dirty="0"/>
              <a:t> actúa como un filtro quitando de la sangre en circulación los factores activados e inactivándolos.</a:t>
            </a:r>
          </a:p>
          <a:p>
            <a:pPr marL="0" indent="0" algn="just">
              <a:spcBef>
                <a:spcPts val="0"/>
              </a:spcBef>
              <a:buNone/>
            </a:pPr>
            <a:endParaRPr lang="es-ES_tradnl" sz="16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es-ES_tradnl" sz="1600" dirty="0"/>
              <a:t>3.- Existen además algunas </a:t>
            </a:r>
            <a:r>
              <a:rPr lang="es-ES_tradnl" sz="1600" dirty="0">
                <a:solidFill>
                  <a:srgbClr val="C00000"/>
                </a:solidFill>
              </a:rPr>
              <a:t>proteasas (enzimas) </a:t>
            </a:r>
            <a:r>
              <a:rPr lang="es-ES_tradnl" sz="1600" dirty="0"/>
              <a:t>que degradan específicamente a ciertos factores activados:</a:t>
            </a:r>
          </a:p>
          <a:p>
            <a:pPr marL="0" indent="0" algn="just">
              <a:spcBef>
                <a:spcPts val="0"/>
              </a:spcBef>
              <a:buNone/>
            </a:pPr>
            <a:endParaRPr lang="es-ES_tradnl" sz="16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es-ES_tradnl" sz="1600" dirty="0"/>
              <a:t>&gt;La </a:t>
            </a:r>
            <a:r>
              <a:rPr lang="es-ES_tradnl" sz="1600" b="1" dirty="0"/>
              <a:t>proteína C </a:t>
            </a:r>
            <a:r>
              <a:rPr lang="es-ES_tradnl" sz="1600" dirty="0"/>
              <a:t>es el principal anticoagulante fisiológico, sintetizada en el hígado y dependiente de la vitamina K</a:t>
            </a:r>
          </a:p>
          <a:p>
            <a:pPr marL="0" indent="0" algn="just">
              <a:spcBef>
                <a:spcPts val="0"/>
              </a:spcBef>
              <a:buNone/>
            </a:pPr>
            <a:endParaRPr lang="es-ES_tradnl" sz="16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es-ES_tradnl" sz="1600" dirty="0"/>
              <a:t>&gt;La </a:t>
            </a:r>
            <a:r>
              <a:rPr lang="es-ES_tradnl" sz="1600" b="1" dirty="0"/>
              <a:t>antitrombina</a:t>
            </a:r>
            <a:r>
              <a:rPr lang="es-ES_tradnl" sz="1600" dirty="0"/>
              <a:t> sintetizada en el hígado sin depender de la vitamina K. La antitrombina se encuentra constantemente activa, pero su adhesión a factores de </a:t>
            </a:r>
            <a:r>
              <a:rPr lang="es-ES_tradnl" sz="1600" dirty="0" err="1"/>
              <a:t>cuagulación</a:t>
            </a:r>
            <a:r>
              <a:rPr lang="es-ES_tradnl" sz="1600" dirty="0"/>
              <a:t> se ve aumentada por la presencia de heparinas.</a:t>
            </a:r>
          </a:p>
          <a:p>
            <a:pPr marL="0" indent="0" algn="just">
              <a:spcBef>
                <a:spcPts val="0"/>
              </a:spcBef>
              <a:buNone/>
            </a:pPr>
            <a:endParaRPr lang="es-ES_tradnl" sz="16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es-ES_tradnl" sz="1600" dirty="0"/>
              <a:t>&gt;La </a:t>
            </a:r>
            <a:r>
              <a:rPr lang="es-ES_tradnl" sz="1600" b="1" dirty="0" err="1"/>
              <a:t>prostaciclina</a:t>
            </a:r>
            <a:r>
              <a:rPr lang="es-ES_tradnl" sz="1600" b="1" dirty="0"/>
              <a:t> (PGI2) </a:t>
            </a:r>
            <a:r>
              <a:rPr lang="es-ES_tradnl" sz="1600" dirty="0"/>
              <a:t>es una sustancia que libera el endotelio y activa los receptores acoplados a proteína G plaquetarios.</a:t>
            </a:r>
          </a:p>
          <a:p>
            <a:pPr marL="0" indent="0" algn="just">
              <a:spcBef>
                <a:spcPts val="0"/>
              </a:spcBef>
              <a:buNone/>
            </a:pPr>
            <a:endParaRPr lang="es-ES_tradnl" sz="1600" dirty="0"/>
          </a:p>
          <a:p>
            <a:pPr marL="0" indent="0" algn="just">
              <a:spcBef>
                <a:spcPts val="0"/>
              </a:spcBef>
              <a:buNone/>
            </a:pPr>
            <a:endParaRPr lang="es-ES_tradnl" sz="1600" dirty="0"/>
          </a:p>
          <a:p>
            <a:pPr marL="0" indent="0" algn="just">
              <a:spcBef>
                <a:spcPts val="0"/>
              </a:spcBef>
              <a:buNone/>
            </a:pPr>
            <a:endParaRPr lang="es-ES_tradnl" sz="1600" dirty="0"/>
          </a:p>
          <a:p>
            <a:pPr marL="0" indent="0" algn="just">
              <a:spcBef>
                <a:spcPts val="0"/>
              </a:spcBef>
              <a:buNone/>
            </a:pPr>
            <a:endParaRPr lang="es-ES_tradnl" sz="16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A039C44-3814-464A-90D8-CE9D4290F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2245" y="3042744"/>
            <a:ext cx="4009648" cy="178588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311013A-7010-4246-BD3C-18C4F2B88A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1183" y="5217459"/>
            <a:ext cx="4904368" cy="138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3897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EC7ADE-4CD4-C94E-8804-70AFF39E2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41" y="216243"/>
            <a:ext cx="7921604" cy="642552"/>
          </a:xfrm>
        </p:spPr>
        <p:txBody>
          <a:bodyPr/>
          <a:lstStyle/>
          <a:p>
            <a:r>
              <a:rPr lang="es-EC" dirty="0">
                <a:solidFill>
                  <a:srgbClr val="FF0000"/>
                </a:solidFill>
              </a:rPr>
              <a:t>Coagulación de la sangre</a:t>
            </a:r>
          </a:p>
        </p:txBody>
      </p:sp>
      <p:sp>
        <p:nvSpPr>
          <p:cNvPr id="5" name="Google Shape;410;p47">
            <a:extLst>
              <a:ext uri="{FF2B5EF4-FFF2-40B4-BE49-F238E27FC236}">
                <a16:creationId xmlns:a16="http://schemas.microsoft.com/office/drawing/2014/main" id="{28351EC9-E5C6-AC47-B1B2-582F96079785}"/>
              </a:ext>
            </a:extLst>
          </p:cNvPr>
          <p:cNvSpPr/>
          <p:nvPr/>
        </p:nvSpPr>
        <p:spPr>
          <a:xfrm>
            <a:off x="4847314" y="1115891"/>
            <a:ext cx="2340536" cy="671872"/>
          </a:xfrm>
          <a:custGeom>
            <a:avLst/>
            <a:gdLst/>
            <a:ahLst/>
            <a:cxnLst/>
            <a:rect l="l" t="t" r="r" b="b"/>
            <a:pathLst>
              <a:path w="25669" h="8872" extrusionOk="0">
                <a:moveTo>
                  <a:pt x="0" y="0"/>
                </a:moveTo>
                <a:lnTo>
                  <a:pt x="0" y="8871"/>
                </a:lnTo>
                <a:lnTo>
                  <a:pt x="25668" y="8871"/>
                </a:lnTo>
                <a:lnTo>
                  <a:pt x="25668" y="0"/>
                </a:lnTo>
                <a:close/>
              </a:path>
            </a:pathLst>
          </a:custGeom>
          <a:solidFill>
            <a:srgbClr val="ED1C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Google Shape;412;p47">
            <a:extLst>
              <a:ext uri="{FF2B5EF4-FFF2-40B4-BE49-F238E27FC236}">
                <a16:creationId xmlns:a16="http://schemas.microsoft.com/office/drawing/2014/main" id="{DBE7DB8F-B832-9A4D-90D3-8776D5A908F1}"/>
              </a:ext>
            </a:extLst>
          </p:cNvPr>
          <p:cNvSpPr txBox="1">
            <a:spLocks/>
          </p:cNvSpPr>
          <p:nvPr/>
        </p:nvSpPr>
        <p:spPr>
          <a:xfrm>
            <a:off x="4847314" y="1289250"/>
            <a:ext cx="2279214" cy="453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buClr>
                <a:srgbClr val="ED1C27"/>
              </a:buClr>
            </a:pPr>
            <a:r>
              <a:rPr lang="es-ES_tradnl" sz="2800" kern="0" dirty="0">
                <a:solidFill>
                  <a:srgbClr val="FFFFFF"/>
                </a:solidFill>
                <a:latin typeface="DIN Condensed" pitchFamily="2" charset="0"/>
                <a:cs typeface="Beirut" pitchFamily="2" charset="-78"/>
              </a:rPr>
              <a:t>Coagulación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495AA1F-916C-CC4A-855D-5649287C7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9421" y="0"/>
            <a:ext cx="7439791" cy="660841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C7C678D-F280-4228-8A9C-4E407F8739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1271" y="5446058"/>
            <a:ext cx="3267635" cy="1377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6326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EC7ADE-4CD4-C94E-8804-70AFF39E2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41" y="216243"/>
            <a:ext cx="7921604" cy="642552"/>
          </a:xfrm>
        </p:spPr>
        <p:txBody>
          <a:bodyPr/>
          <a:lstStyle/>
          <a:p>
            <a:r>
              <a:rPr lang="es-EC" dirty="0">
                <a:solidFill>
                  <a:srgbClr val="FF0000"/>
                </a:solidFill>
              </a:rPr>
              <a:t>Coagulación de la sangre</a:t>
            </a:r>
          </a:p>
        </p:txBody>
      </p:sp>
      <p:sp>
        <p:nvSpPr>
          <p:cNvPr id="5" name="Google Shape;410;p47">
            <a:extLst>
              <a:ext uri="{FF2B5EF4-FFF2-40B4-BE49-F238E27FC236}">
                <a16:creationId xmlns:a16="http://schemas.microsoft.com/office/drawing/2014/main" id="{28351EC9-E5C6-AC47-B1B2-582F96079785}"/>
              </a:ext>
            </a:extLst>
          </p:cNvPr>
          <p:cNvSpPr/>
          <p:nvPr/>
        </p:nvSpPr>
        <p:spPr>
          <a:xfrm>
            <a:off x="4847314" y="1115891"/>
            <a:ext cx="2340536" cy="671872"/>
          </a:xfrm>
          <a:custGeom>
            <a:avLst/>
            <a:gdLst/>
            <a:ahLst/>
            <a:cxnLst/>
            <a:rect l="l" t="t" r="r" b="b"/>
            <a:pathLst>
              <a:path w="25669" h="8872" extrusionOk="0">
                <a:moveTo>
                  <a:pt x="0" y="0"/>
                </a:moveTo>
                <a:lnTo>
                  <a:pt x="0" y="8871"/>
                </a:lnTo>
                <a:lnTo>
                  <a:pt x="25668" y="8871"/>
                </a:lnTo>
                <a:lnTo>
                  <a:pt x="25668" y="0"/>
                </a:lnTo>
                <a:close/>
              </a:path>
            </a:pathLst>
          </a:custGeom>
          <a:solidFill>
            <a:srgbClr val="ED1C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Google Shape;412;p47">
            <a:extLst>
              <a:ext uri="{FF2B5EF4-FFF2-40B4-BE49-F238E27FC236}">
                <a16:creationId xmlns:a16="http://schemas.microsoft.com/office/drawing/2014/main" id="{DBE7DB8F-B832-9A4D-90D3-8776D5A908F1}"/>
              </a:ext>
            </a:extLst>
          </p:cNvPr>
          <p:cNvSpPr txBox="1">
            <a:spLocks/>
          </p:cNvSpPr>
          <p:nvPr/>
        </p:nvSpPr>
        <p:spPr>
          <a:xfrm>
            <a:off x="4847314" y="1289250"/>
            <a:ext cx="2279214" cy="453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buClr>
                <a:srgbClr val="ED1C27"/>
              </a:buClr>
            </a:pPr>
            <a:r>
              <a:rPr lang="es-ES_tradnl" sz="2800" kern="0" dirty="0">
                <a:solidFill>
                  <a:srgbClr val="FFFFFF"/>
                </a:solidFill>
                <a:latin typeface="DIN Condensed" pitchFamily="2" charset="0"/>
                <a:cs typeface="Beirut" pitchFamily="2" charset="-78"/>
              </a:rPr>
              <a:t>Coagulación</a:t>
            </a:r>
          </a:p>
        </p:txBody>
      </p:sp>
      <p:sp>
        <p:nvSpPr>
          <p:cNvPr id="7" name="Google Shape;411;p47">
            <a:extLst>
              <a:ext uri="{FF2B5EF4-FFF2-40B4-BE49-F238E27FC236}">
                <a16:creationId xmlns:a16="http://schemas.microsoft.com/office/drawing/2014/main" id="{8A1EE6D5-2994-BA45-93B3-FD9B955E6076}"/>
              </a:ext>
            </a:extLst>
          </p:cNvPr>
          <p:cNvSpPr txBox="1">
            <a:spLocks/>
          </p:cNvSpPr>
          <p:nvPr/>
        </p:nvSpPr>
        <p:spPr>
          <a:xfrm>
            <a:off x="882868" y="2047259"/>
            <a:ext cx="8607973" cy="17613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es-ES_tradnl" sz="1800" b="1" dirty="0" err="1">
                <a:highlight>
                  <a:srgbClr val="FFFF00"/>
                </a:highlight>
              </a:rPr>
              <a:t>Procoagulantes</a:t>
            </a:r>
            <a:endParaRPr lang="es-ES_tradnl" sz="1800" b="1" dirty="0">
              <a:highlight>
                <a:srgbClr val="FFFF00"/>
              </a:highlight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s-ES_tradnl" sz="18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es-ES_tradnl" sz="1800" dirty="0"/>
              <a:t>Zeolitas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s-ES_tradnl" sz="1800" dirty="0"/>
              <a:t>Trombina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s-ES_tradnl" sz="1800" dirty="0"/>
              <a:t>Fibrina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s-ES_tradnl" sz="1800" dirty="0" err="1"/>
              <a:t>Desmopresina</a:t>
            </a:r>
            <a:endParaRPr lang="es-ES_tradnl" sz="1800" dirty="0"/>
          </a:p>
          <a:p>
            <a:pPr marL="0" indent="0" algn="just">
              <a:spcBef>
                <a:spcPts val="0"/>
              </a:spcBef>
              <a:buNone/>
            </a:pPr>
            <a:endParaRPr lang="es-ES_tradnl" sz="18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es-ES_tradnl" sz="1800" b="1" dirty="0">
                <a:highlight>
                  <a:srgbClr val="FFFF00"/>
                </a:highlight>
              </a:rPr>
              <a:t>Anticoagulantes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s-ES_tradnl" sz="1800" dirty="0"/>
              <a:t>-Agentes </a:t>
            </a:r>
            <a:r>
              <a:rPr lang="es-ES_tradnl" sz="1800" dirty="0" err="1"/>
              <a:t>antiplaquetarios</a:t>
            </a:r>
            <a:r>
              <a:rPr lang="es-ES_tradnl" sz="1800" dirty="0"/>
              <a:t> se incluyen por ejemplo la </a:t>
            </a:r>
            <a:r>
              <a:rPr lang="es-ES_tradnl" sz="1800" dirty="0">
                <a:solidFill>
                  <a:srgbClr val="C00000"/>
                </a:solidFill>
              </a:rPr>
              <a:t>aspirina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s-ES_tradnl" sz="1800" dirty="0">
                <a:solidFill>
                  <a:srgbClr val="C00000"/>
                </a:solidFill>
              </a:rPr>
              <a:t>-</a:t>
            </a:r>
            <a:r>
              <a:rPr lang="es-ES_tradnl" sz="1800" dirty="0"/>
              <a:t>Medicamentos anticoagulantes, la </a:t>
            </a:r>
            <a:r>
              <a:rPr lang="es-ES_tradnl" sz="1800" dirty="0" err="1">
                <a:solidFill>
                  <a:srgbClr val="C00000"/>
                </a:solidFill>
              </a:rPr>
              <a:t>warfarina</a:t>
            </a:r>
            <a:r>
              <a:rPr lang="es-ES_tradnl" sz="1800" dirty="0"/>
              <a:t> y la familia de compuestos relacionados de la </a:t>
            </a:r>
            <a:r>
              <a:rPr lang="es-ES_tradnl" sz="1800" dirty="0" err="1">
                <a:solidFill>
                  <a:srgbClr val="C00000"/>
                </a:solidFill>
              </a:rPr>
              <a:t>cumarina</a:t>
            </a:r>
            <a:r>
              <a:rPr lang="es-ES_tradnl" sz="1800" dirty="0"/>
              <a:t>; como así también la </a:t>
            </a:r>
            <a:r>
              <a:rPr lang="es-ES_tradnl" sz="1800" dirty="0">
                <a:solidFill>
                  <a:srgbClr val="C00000"/>
                </a:solidFill>
              </a:rPr>
              <a:t>heparina</a:t>
            </a:r>
            <a:r>
              <a:rPr lang="es-ES_tradnl" sz="1800" dirty="0"/>
              <a:t> son los más utilizados.</a:t>
            </a:r>
          </a:p>
          <a:p>
            <a:pPr marL="0" indent="0" algn="just">
              <a:spcBef>
                <a:spcPts val="0"/>
              </a:spcBef>
              <a:buNone/>
            </a:pPr>
            <a:endParaRPr lang="es-ES_tradnl" sz="18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es-ES_tradnl" sz="1800" b="1" dirty="0">
                <a:highlight>
                  <a:srgbClr val="FFFF00"/>
                </a:highlight>
              </a:rPr>
              <a:t>Anticoagulantes para uso in vitro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s-ES_tradnl" sz="1800" dirty="0"/>
              <a:t>EDTA (ácido </a:t>
            </a:r>
            <a:r>
              <a:rPr lang="es-ES_tradnl" sz="1800" dirty="0" err="1"/>
              <a:t>etilendiaminotetraacético</a:t>
            </a:r>
            <a:r>
              <a:rPr lang="es-ES_tradnl" sz="1800" dirty="0"/>
              <a:t>)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s-ES_tradnl" sz="1800" dirty="0"/>
              <a:t>Heparina Sódica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s-ES_tradnl" sz="1800" dirty="0"/>
              <a:t>Citrato </a:t>
            </a:r>
            <a:r>
              <a:rPr lang="es-ES_tradnl" sz="1800" dirty="0" err="1"/>
              <a:t>Trisódico</a:t>
            </a:r>
            <a:endParaRPr lang="es-ES_tradnl" sz="18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E9D2FFC-5B29-244B-92C6-E6B72A615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0645" y="1451827"/>
            <a:ext cx="1397000" cy="22606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032311D-5ED4-480C-AA34-0694A47239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1183" y="5406173"/>
            <a:ext cx="4904368" cy="119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796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BFE661-C34B-4A44-868D-8E7B73D2B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/>
              <a:t>Hematopoyesis.</a:t>
            </a:r>
          </a:p>
        </p:txBody>
      </p:sp>
      <p:grpSp>
        <p:nvGrpSpPr>
          <p:cNvPr id="3" name="Group 118">
            <a:extLst>
              <a:ext uri="{FF2B5EF4-FFF2-40B4-BE49-F238E27FC236}">
                <a16:creationId xmlns:a16="http://schemas.microsoft.com/office/drawing/2014/main" id="{7E05916A-C9C1-4A04-AF4D-F365B735F8B8}"/>
              </a:ext>
            </a:extLst>
          </p:cNvPr>
          <p:cNvGrpSpPr>
            <a:grpSpLocks/>
          </p:cNvGrpSpPr>
          <p:nvPr/>
        </p:nvGrpSpPr>
        <p:grpSpPr>
          <a:xfrm>
            <a:off x="643965" y="1450003"/>
            <a:ext cx="10194364" cy="5042871"/>
            <a:chOff x="0" y="0"/>
            <a:chExt cx="6197589" cy="4333968"/>
          </a:xfrm>
        </p:grpSpPr>
        <p:pic>
          <p:nvPicPr>
            <p:cNvPr id="4" name="Image 119">
              <a:extLst>
                <a:ext uri="{FF2B5EF4-FFF2-40B4-BE49-F238E27FC236}">
                  <a16:creationId xmlns:a16="http://schemas.microsoft.com/office/drawing/2014/main" id="{FB280FF0-3158-4A43-869F-2F765957E731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09959"/>
              <a:ext cx="6197589" cy="4224009"/>
            </a:xfrm>
            <a:prstGeom prst="rect">
              <a:avLst/>
            </a:prstGeom>
          </p:spPr>
        </p:pic>
        <p:sp>
          <p:nvSpPr>
            <p:cNvPr id="5" name="Textbox 120">
              <a:extLst>
                <a:ext uri="{FF2B5EF4-FFF2-40B4-BE49-F238E27FC236}">
                  <a16:creationId xmlns:a16="http://schemas.microsoft.com/office/drawing/2014/main" id="{03570FAD-4449-49DA-ADA8-E81F8884400A}"/>
                </a:ext>
              </a:extLst>
            </p:cNvPr>
            <p:cNvSpPr txBox="1"/>
            <p:nvPr/>
          </p:nvSpPr>
          <p:spPr>
            <a:xfrm>
              <a:off x="1837437" y="0"/>
              <a:ext cx="2534285" cy="172085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ts val="1355"/>
                </a:lnSpc>
              </a:pPr>
              <a:r>
                <a:rPr lang="es-ES" sz="12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Fig.</a:t>
              </a:r>
              <a:r>
                <a:rPr lang="es-ES" sz="1200" b="1" spc="-35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s-ES" sz="12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3.1.</a:t>
              </a:r>
              <a:r>
                <a:rPr lang="es-ES" sz="1200" b="1" spc="-25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s-ES" sz="12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Esquema</a:t>
              </a:r>
              <a:r>
                <a:rPr lang="es-ES" sz="1200" b="1" spc="-1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s-ES" sz="12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de</a:t>
              </a:r>
              <a:r>
                <a:rPr lang="es-ES" sz="1200" b="1" spc="-2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s-ES" sz="12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la</a:t>
              </a:r>
              <a:r>
                <a:rPr lang="es-ES" sz="1200" b="1" spc="-25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s-ES" sz="1200" b="1" spc="-1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Hematopoyesis</a:t>
              </a:r>
              <a:endParaRPr lang="es-EC" sz="11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pic>
        <p:nvPicPr>
          <p:cNvPr id="6" name="Imagen 5">
            <a:extLst>
              <a:ext uri="{FF2B5EF4-FFF2-40B4-BE49-F238E27FC236}">
                <a16:creationId xmlns:a16="http://schemas.microsoft.com/office/drawing/2014/main" id="{57F43CA0-DF99-4C90-9525-B860BF7636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1643" y="1450003"/>
            <a:ext cx="4382157" cy="457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064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F1B578-4CFC-43F3-9E0C-D8E971389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Toma de muestras </a:t>
            </a:r>
            <a:endParaRPr lang="es-EC" dirty="0"/>
          </a:p>
        </p:txBody>
      </p:sp>
      <p:pic>
        <p:nvPicPr>
          <p:cNvPr id="3" name="Image 64">
            <a:extLst>
              <a:ext uri="{FF2B5EF4-FFF2-40B4-BE49-F238E27FC236}">
                <a16:creationId xmlns:a16="http://schemas.microsoft.com/office/drawing/2014/main" id="{8CC6DA68-E76D-428D-9A8A-3DC40D5D54B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7432" y="1324834"/>
            <a:ext cx="2832286" cy="2433320"/>
          </a:xfrm>
          <a:prstGeom prst="rect">
            <a:avLst/>
          </a:prstGeom>
        </p:spPr>
      </p:pic>
      <p:pic>
        <p:nvPicPr>
          <p:cNvPr id="4" name="Image 65">
            <a:extLst>
              <a:ext uri="{FF2B5EF4-FFF2-40B4-BE49-F238E27FC236}">
                <a16:creationId xmlns:a16="http://schemas.microsoft.com/office/drawing/2014/main" id="{0CF8BFE1-249D-4BEB-BEAC-572AE674E8E2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63894" y="1324834"/>
            <a:ext cx="2581910" cy="2433320"/>
          </a:xfrm>
          <a:prstGeom prst="rect">
            <a:avLst/>
          </a:prstGeom>
        </p:spPr>
      </p:pic>
      <p:pic>
        <p:nvPicPr>
          <p:cNvPr id="5" name="Image 66">
            <a:extLst>
              <a:ext uri="{FF2B5EF4-FFF2-40B4-BE49-F238E27FC236}">
                <a16:creationId xmlns:a16="http://schemas.microsoft.com/office/drawing/2014/main" id="{4230A4E6-8663-4019-AD9E-808ED9D1097F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89979" y="1324834"/>
            <a:ext cx="2819549" cy="2433320"/>
          </a:xfrm>
          <a:prstGeom prst="rect">
            <a:avLst/>
          </a:prstGeom>
        </p:spPr>
      </p:pic>
      <p:pic>
        <p:nvPicPr>
          <p:cNvPr id="6" name="Image 68">
            <a:extLst>
              <a:ext uri="{FF2B5EF4-FFF2-40B4-BE49-F238E27FC236}">
                <a16:creationId xmlns:a16="http://schemas.microsoft.com/office/drawing/2014/main" id="{125BBA4B-F5B3-47B6-B921-05161886E0D4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253703" y="1438499"/>
            <a:ext cx="2769851" cy="2205990"/>
          </a:xfrm>
          <a:prstGeom prst="rect">
            <a:avLst/>
          </a:prstGeom>
        </p:spPr>
      </p:pic>
      <p:pic>
        <p:nvPicPr>
          <p:cNvPr id="7" name="Image 69">
            <a:extLst>
              <a:ext uri="{FF2B5EF4-FFF2-40B4-BE49-F238E27FC236}">
                <a16:creationId xmlns:a16="http://schemas.microsoft.com/office/drawing/2014/main" id="{5204E1E7-11B2-4026-8256-A72DFD477EB1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87432" y="4050590"/>
            <a:ext cx="2738156" cy="2091690"/>
          </a:xfrm>
          <a:prstGeom prst="rect">
            <a:avLst/>
          </a:prstGeom>
        </p:spPr>
      </p:pic>
      <p:pic>
        <p:nvPicPr>
          <p:cNvPr id="8" name="Image 72">
            <a:extLst>
              <a:ext uri="{FF2B5EF4-FFF2-40B4-BE49-F238E27FC236}">
                <a16:creationId xmlns:a16="http://schemas.microsoft.com/office/drawing/2014/main" id="{233F0AB7-C4C1-4053-8B84-0AA64C0BF785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269763" y="3746425"/>
            <a:ext cx="4443730" cy="2700020"/>
          </a:xfrm>
          <a:prstGeom prst="rect">
            <a:avLst/>
          </a:prstGeom>
        </p:spPr>
      </p:pic>
      <p:pic>
        <p:nvPicPr>
          <p:cNvPr id="9" name="Image 74">
            <a:extLst>
              <a:ext uri="{FF2B5EF4-FFF2-40B4-BE49-F238E27FC236}">
                <a16:creationId xmlns:a16="http://schemas.microsoft.com/office/drawing/2014/main" id="{B2038572-15A1-432C-A024-503AE1D634B6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31785" y="3803575"/>
            <a:ext cx="4260215" cy="262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560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3D4182F-B41D-4C4D-AFEB-F53B1A60D242}"/>
              </a:ext>
            </a:extLst>
          </p:cNvPr>
          <p:cNvSpPr/>
          <p:nvPr/>
        </p:nvSpPr>
        <p:spPr>
          <a:xfrm>
            <a:off x="8880642" y="5817812"/>
            <a:ext cx="3100687" cy="8250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5" name="image2.png">
            <a:extLst>
              <a:ext uri="{FF2B5EF4-FFF2-40B4-BE49-F238E27FC236}">
                <a16:creationId xmlns:a16="http://schemas.microsoft.com/office/drawing/2014/main" id="{E2688D18-A7A8-4339-95A3-6706158CB2F7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9015113" y="5817811"/>
            <a:ext cx="2966216" cy="825035"/>
          </a:xfrm>
          <a:prstGeom prst="rect">
            <a:avLst/>
          </a:prstGeom>
          <a:ln/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488359D-1456-4DB1-B45E-1260AE2BF64B}"/>
              </a:ext>
            </a:extLst>
          </p:cNvPr>
          <p:cNvSpPr txBox="1"/>
          <p:nvPr/>
        </p:nvSpPr>
        <p:spPr>
          <a:xfrm>
            <a:off x="255088" y="0"/>
            <a:ext cx="9656618" cy="64453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8900">
              <a:spcBef>
                <a:spcPts val="1375"/>
              </a:spcBef>
              <a:spcAft>
                <a:spcPts val="0"/>
              </a:spcAft>
            </a:pPr>
            <a:r>
              <a:rPr lang="es-E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“La</a:t>
            </a:r>
            <a:r>
              <a:rPr lang="es-ES" b="1" spc="1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muestra</a:t>
            </a:r>
            <a:r>
              <a:rPr lang="es-ES" b="1" spc="9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seleccionada</a:t>
            </a:r>
            <a:r>
              <a:rPr lang="es-ES" b="1" spc="1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para</a:t>
            </a:r>
            <a:r>
              <a:rPr lang="es-ES" b="1" spc="9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</a:t>
            </a:r>
            <a:r>
              <a:rPr lang="es-ES" b="1" spc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laboratorio</a:t>
            </a:r>
            <a:r>
              <a:rPr lang="es-ES" b="1" spc="9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debe</a:t>
            </a:r>
            <a:r>
              <a:rPr lang="es-ES" b="1" spc="10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ser</a:t>
            </a:r>
            <a:r>
              <a:rPr lang="es-ES" b="1" spc="9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representativa</a:t>
            </a:r>
            <a:r>
              <a:rPr lang="es-ES" b="1" spc="1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del</a:t>
            </a:r>
            <a:r>
              <a:rPr lang="es-ES" b="1" spc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padecimiento”</a:t>
            </a:r>
            <a:r>
              <a:rPr lang="es-ES" b="1" spc="9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b="1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Coffin</a:t>
            </a:r>
            <a:endParaRPr lang="es-EC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8900">
              <a:spcBef>
                <a:spcPts val="5"/>
              </a:spcBef>
              <a:spcAft>
                <a:spcPts val="0"/>
              </a:spcAft>
            </a:pPr>
            <a:r>
              <a:rPr lang="es-ES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(1952).</a:t>
            </a:r>
            <a:r>
              <a:rPr lang="es-ES" b="1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MUESTRAS</a:t>
            </a:r>
            <a:r>
              <a:rPr lang="es-ES" b="1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b="1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</a:t>
            </a:r>
            <a:r>
              <a:rPr lang="es-ES" b="1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SANGRE</a:t>
            </a:r>
            <a:endParaRPr lang="es-EC" b="1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8900">
              <a:spcBef>
                <a:spcPts val="1360"/>
              </a:spcBef>
              <a:spcAft>
                <a:spcPts val="0"/>
              </a:spcAft>
            </a:pPr>
            <a:r>
              <a:rPr lang="es-E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</a:t>
            </a:r>
            <a:r>
              <a:rPr lang="es-ES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una</a:t>
            </a:r>
            <a:r>
              <a:rPr lang="es-ES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muestra</a:t>
            </a:r>
            <a:r>
              <a:rPr lang="es-ES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</a:t>
            </a:r>
            <a:r>
              <a:rPr lang="es-ES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sangre</a:t>
            </a:r>
            <a:r>
              <a:rPr lang="es-ES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pueden</a:t>
            </a:r>
            <a:r>
              <a:rPr lang="es-ES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efectuarse</a:t>
            </a:r>
            <a:r>
              <a:rPr lang="es-ES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distintas</a:t>
            </a:r>
            <a:r>
              <a:rPr lang="es-ES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pruebas:</a:t>
            </a:r>
            <a:endParaRPr lang="es-EC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30"/>
              </a:spcBef>
            </a:pPr>
            <a:r>
              <a:rPr lang="es-E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s-EC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ts val="1465"/>
              </a:lnSpc>
              <a:spcBef>
                <a:spcPts val="500"/>
              </a:spcBef>
              <a:spcAft>
                <a:spcPts val="0"/>
              </a:spcAft>
              <a:buSzPts val="1200"/>
              <a:buFont typeface="Symbol" panose="05050102010706020507" pitchFamily="18" charset="2"/>
              <a:buChar char=""/>
              <a:tabLst>
                <a:tab pos="767080" algn="l"/>
              </a:tabLst>
            </a:pPr>
            <a:br>
              <a:rPr lang="es-E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s-ES" spc="-1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Hematológico</a:t>
            </a:r>
            <a:endParaRPr lang="es-EC" spc="0" dirty="0">
              <a:effectLst/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342900" lvl="0" indent="-342900">
              <a:lnSpc>
                <a:spcPts val="1465"/>
              </a:lnSpc>
              <a:buSzPts val="1200"/>
              <a:buFont typeface="Symbol" panose="05050102010706020507" pitchFamily="18" charset="2"/>
              <a:buChar char=""/>
              <a:tabLst>
                <a:tab pos="767080" algn="l"/>
              </a:tabLst>
            </a:pPr>
            <a:r>
              <a:rPr lang="es-ES" spc="-1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Bioquímico</a:t>
            </a:r>
            <a:endParaRPr lang="es-EC" spc="0" dirty="0">
              <a:effectLst/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342900" lvl="0" indent="-342900">
              <a:lnSpc>
                <a:spcPts val="1465"/>
              </a:lnSpc>
              <a:spcBef>
                <a:spcPts val="500"/>
              </a:spcBef>
              <a:spcAft>
                <a:spcPts val="0"/>
              </a:spcAft>
              <a:buSzPts val="1200"/>
              <a:buFont typeface="Symbol" panose="05050102010706020507" pitchFamily="18" charset="2"/>
              <a:buChar char=""/>
              <a:tabLst>
                <a:tab pos="767080" algn="l"/>
              </a:tabLst>
            </a:pPr>
            <a:br>
              <a:rPr lang="es-E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s-ES" spc="-1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Bacteriológico</a:t>
            </a:r>
            <a:endParaRPr lang="es-EC" spc="0" dirty="0">
              <a:effectLst/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342900" lvl="0" indent="-342900">
              <a:lnSpc>
                <a:spcPts val="1465"/>
              </a:lnSpc>
              <a:buSzPts val="1200"/>
              <a:buFont typeface="Symbol" panose="05050102010706020507" pitchFamily="18" charset="2"/>
              <a:buChar char=""/>
              <a:tabLst>
                <a:tab pos="767080" algn="l"/>
              </a:tabLst>
            </a:pPr>
            <a:r>
              <a:rPr lang="es-ES" spc="-1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Serológico</a:t>
            </a:r>
            <a:endParaRPr lang="es-EC" spc="0" dirty="0">
              <a:effectLst/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342900" lvl="0" indent="-342900">
              <a:lnSpc>
                <a:spcPts val="1465"/>
              </a:lnSpc>
              <a:spcBef>
                <a:spcPts val="500"/>
              </a:spcBef>
              <a:spcAft>
                <a:spcPts val="0"/>
              </a:spcAft>
              <a:buSzPts val="1200"/>
              <a:buFont typeface="Symbol" panose="05050102010706020507" pitchFamily="18" charset="2"/>
              <a:buChar char=""/>
              <a:tabLst>
                <a:tab pos="767080" algn="l"/>
              </a:tabLst>
            </a:pPr>
            <a:br>
              <a:rPr lang="es-E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s-ES" spc="-1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Parasitológico</a:t>
            </a:r>
            <a:endParaRPr lang="es-EC" spc="0" dirty="0">
              <a:effectLst/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342900" lvl="0" indent="-342900">
              <a:lnSpc>
                <a:spcPts val="1465"/>
              </a:lnSpc>
              <a:buSzPts val="1200"/>
              <a:buFont typeface="Symbol" panose="05050102010706020507" pitchFamily="18" charset="2"/>
              <a:buChar char=""/>
              <a:tabLst>
                <a:tab pos="767080" algn="l"/>
              </a:tabLst>
            </a:pPr>
            <a:r>
              <a:rPr lang="es-ES" spc="-10" dirty="0" err="1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Toxicológic</a:t>
            </a:r>
            <a:br>
              <a:rPr lang="es-E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s-E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Para</a:t>
            </a:r>
            <a:r>
              <a:rPr lang="es-ES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</a:t>
            </a:r>
            <a:r>
              <a:rPr lang="es-ES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realización</a:t>
            </a:r>
            <a:r>
              <a:rPr lang="es-ES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</a:t>
            </a:r>
            <a:r>
              <a:rPr lang="es-ES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estos</a:t>
            </a:r>
            <a:r>
              <a:rPr lang="es-ES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análisis</a:t>
            </a:r>
            <a:r>
              <a:rPr lang="es-ES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pueden</a:t>
            </a:r>
            <a:r>
              <a:rPr lang="es-ES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utilizarse</a:t>
            </a:r>
            <a:r>
              <a:rPr lang="es-ES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s-ES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tipos</a:t>
            </a:r>
            <a:r>
              <a:rPr lang="es-ES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</a:t>
            </a:r>
            <a:r>
              <a:rPr lang="es-ES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muestras:</a:t>
            </a:r>
            <a:endParaRPr lang="es-EC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s-E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s-EC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271780" lvl="0" indent="-342900" algn="just">
              <a:buSzPts val="1200"/>
              <a:buFont typeface="Wingdings" panose="05000000000000000000" pitchFamily="2" charset="2"/>
              <a:buChar char=""/>
              <a:tabLst>
                <a:tab pos="546100" algn="l"/>
              </a:tabLst>
            </a:pPr>
            <a:r>
              <a:rPr lang="es-ES" u="sng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Sangre Entera:</a:t>
            </a:r>
            <a:r>
              <a:rPr lang="es-ES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Recogida con anticoagulante. Se debe mantener refrigerada (4ºc), pudiendo conservarse un máximo de 24-48 h según las pruebas a realizar. El tubo se llena 2/3 partes, se homogeniza invirtiendo el tubo suavemente 5-10 veces.</a:t>
            </a:r>
            <a:endParaRPr lang="es-EC" spc="0" dirty="0">
              <a:effectLst/>
              <a:latin typeface="Times New Roman" panose="02020603050405020304" pitchFamily="18" charset="0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342900" marR="273050" lvl="0" indent="-342900" algn="just">
              <a:spcBef>
                <a:spcPts val="1365"/>
              </a:spcBef>
              <a:spcAft>
                <a:spcPts val="0"/>
              </a:spcAft>
              <a:buSzPts val="1200"/>
              <a:buFont typeface="Wingdings" panose="05000000000000000000" pitchFamily="2" charset="2"/>
              <a:buChar char=""/>
              <a:tabLst>
                <a:tab pos="546100" algn="l"/>
              </a:tabLst>
            </a:pPr>
            <a:r>
              <a:rPr lang="es-ES" u="sng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Plasma:</a:t>
            </a:r>
            <a:r>
              <a:rPr lang="es-ES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Se obtiene por centrifugación de la sangre recogida con anticoagulante, aproximadamente a 3000 r.p.m. durante 10 a 15 minutos.</a:t>
            </a:r>
            <a:endParaRPr lang="es-EC" spc="0" dirty="0">
              <a:effectLst/>
              <a:latin typeface="Times New Roman" panose="02020603050405020304" pitchFamily="18" charset="0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r>
              <a:rPr lang="es-E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s-EC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276860" lvl="0" indent="-342900" algn="just">
              <a:buSzPts val="1200"/>
              <a:buFont typeface="Wingdings" panose="05000000000000000000" pitchFamily="2" charset="2"/>
              <a:buChar char=""/>
              <a:tabLst>
                <a:tab pos="546100" algn="l"/>
              </a:tabLst>
            </a:pPr>
            <a:r>
              <a:rPr lang="es-ES" u="sng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Suero:</a:t>
            </a:r>
            <a:r>
              <a:rPr lang="es-ES" spc="-7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s-ES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Se</a:t>
            </a:r>
            <a:r>
              <a:rPr lang="es-ES" spc="-7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s-ES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recoge</a:t>
            </a:r>
            <a:r>
              <a:rPr lang="es-ES" spc="-7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s-ES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sin</a:t>
            </a:r>
            <a:r>
              <a:rPr lang="es-ES" spc="-6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s-ES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anticoagulante</a:t>
            </a:r>
            <a:r>
              <a:rPr lang="es-ES" spc="-6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s-ES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y</a:t>
            </a:r>
            <a:r>
              <a:rPr lang="es-ES" spc="-7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s-ES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se</a:t>
            </a:r>
            <a:r>
              <a:rPr lang="es-ES" spc="-6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s-ES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deja</a:t>
            </a:r>
            <a:r>
              <a:rPr lang="es-ES" spc="-6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s-ES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coagular</a:t>
            </a:r>
            <a:r>
              <a:rPr lang="es-ES" spc="-7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s-ES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hasta</a:t>
            </a:r>
            <a:r>
              <a:rPr lang="es-ES" spc="-6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s-ES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la</a:t>
            </a:r>
            <a:r>
              <a:rPr lang="es-ES" spc="-6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s-ES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retracción</a:t>
            </a:r>
            <a:r>
              <a:rPr lang="es-ES" spc="-6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s-ES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del</a:t>
            </a:r>
            <a:r>
              <a:rPr lang="es-ES" spc="-6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s-ES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coagulo,</a:t>
            </a:r>
            <a:r>
              <a:rPr lang="es-ES" spc="-6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s-ES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en</a:t>
            </a:r>
            <a:r>
              <a:rPr lang="es-ES" spc="-6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s-ES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posición de 30º (30 min. – 1 hora).</a:t>
            </a:r>
            <a:endParaRPr lang="es-EC" spc="0" dirty="0">
              <a:effectLst/>
              <a:latin typeface="Times New Roman" panose="02020603050405020304" pitchFamily="18" charset="0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r>
              <a:rPr lang="es-E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s-EC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537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85E54D02-C227-4BD6-B24D-C06981C927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9346494"/>
              </p:ext>
            </p:extLst>
          </p:nvPr>
        </p:nvGraphicFramePr>
        <p:xfrm>
          <a:off x="134004" y="933450"/>
          <a:ext cx="6518275" cy="460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Document" r:id="rId3" imgW="6518052" imgH="3616700" progId="Word.Document.12">
                  <p:embed/>
                </p:oleObj>
              </mc:Choice>
              <mc:Fallback>
                <p:oleObj name="Document" r:id="rId3" imgW="6518052" imgH="3616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4004" y="933450"/>
                        <a:ext cx="6518275" cy="4606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age 127">
            <a:extLst>
              <a:ext uri="{FF2B5EF4-FFF2-40B4-BE49-F238E27FC236}">
                <a16:creationId xmlns:a16="http://schemas.microsoft.com/office/drawing/2014/main" id="{8C9C9B70-9244-45F3-BE3B-9F2B1BB0827A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192907" y="833120"/>
            <a:ext cx="3964940" cy="2595880"/>
          </a:xfrm>
          <a:prstGeom prst="rect">
            <a:avLst/>
          </a:prstGeom>
        </p:spPr>
      </p:pic>
      <p:pic>
        <p:nvPicPr>
          <p:cNvPr id="6" name="Image 129">
            <a:extLst>
              <a:ext uri="{FF2B5EF4-FFF2-40B4-BE49-F238E27FC236}">
                <a16:creationId xmlns:a16="http://schemas.microsoft.com/office/drawing/2014/main" id="{7224C3C5-1FF1-40BB-AADA-C4DA2689CB08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192907" y="3691255"/>
            <a:ext cx="3964940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851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F1B578-4CFC-43F3-9E0C-D8E971389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3" name="Image 168">
            <a:extLst>
              <a:ext uri="{FF2B5EF4-FFF2-40B4-BE49-F238E27FC236}">
                <a16:creationId xmlns:a16="http://schemas.microsoft.com/office/drawing/2014/main" id="{7BB2A55E-03FA-45BC-8D6C-14826C66286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816225" cy="203898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91D3071-69D7-4CDD-B6D8-5D102D86D1C6}"/>
              </a:ext>
            </a:extLst>
          </p:cNvPr>
          <p:cNvSpPr txBox="1"/>
          <p:nvPr/>
        </p:nvSpPr>
        <p:spPr>
          <a:xfrm>
            <a:off x="114301" y="2055813"/>
            <a:ext cx="61453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s-ES" sz="1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Eritrocitos</a:t>
            </a:r>
            <a:r>
              <a:rPr lang="es-E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</a:t>
            </a:r>
            <a:r>
              <a:rPr lang="es-E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Caninos</a:t>
            </a:r>
            <a:endParaRPr lang="es-EC" dirty="0"/>
          </a:p>
        </p:txBody>
      </p:sp>
      <p:pic>
        <p:nvPicPr>
          <p:cNvPr id="6" name="Image 169">
            <a:extLst>
              <a:ext uri="{FF2B5EF4-FFF2-40B4-BE49-F238E27FC236}">
                <a16:creationId xmlns:a16="http://schemas.microsoft.com/office/drawing/2014/main" id="{EDD5B315-094D-4088-A7D9-B33838FBB7F9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16225" y="19368"/>
            <a:ext cx="2839085" cy="203644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4CFBB989-9698-4217-9FD3-7C8FCB4AD25B}"/>
              </a:ext>
            </a:extLst>
          </p:cNvPr>
          <p:cNvSpPr txBox="1"/>
          <p:nvPr/>
        </p:nvSpPr>
        <p:spPr>
          <a:xfrm>
            <a:off x="2870013" y="2055813"/>
            <a:ext cx="60982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Eritrocitos</a:t>
            </a:r>
            <a:r>
              <a:rPr lang="es-ES" sz="1800" b="1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</a:t>
            </a:r>
            <a:r>
              <a:rPr lang="es-ES" sz="1800" b="1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Felinos.</a:t>
            </a:r>
            <a:r>
              <a:rPr lang="es-ES" sz="18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s-EC" dirty="0"/>
          </a:p>
        </p:txBody>
      </p:sp>
      <p:pic>
        <p:nvPicPr>
          <p:cNvPr id="9" name="Image 170">
            <a:extLst>
              <a:ext uri="{FF2B5EF4-FFF2-40B4-BE49-F238E27FC236}">
                <a16:creationId xmlns:a16="http://schemas.microsoft.com/office/drawing/2014/main" id="{1625B244-1EA0-4655-9A6F-E5726D4F7568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55310" y="-49212"/>
            <a:ext cx="2978785" cy="210502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145B8158-DD84-4D70-B4D6-9BA46B96BDB9}"/>
              </a:ext>
            </a:extLst>
          </p:cNvPr>
          <p:cNvSpPr txBox="1"/>
          <p:nvPr/>
        </p:nvSpPr>
        <p:spPr>
          <a:xfrm>
            <a:off x="5805842" y="2036445"/>
            <a:ext cx="60982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Eritrocitos</a:t>
            </a:r>
            <a:r>
              <a:rPr lang="es-ES" sz="1800" b="1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</a:t>
            </a:r>
            <a:r>
              <a:rPr lang="es-ES" sz="1800" b="1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Bovinos</a:t>
            </a:r>
            <a:endParaRPr lang="es-EC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69DEB030-D511-46FF-9613-927942724B0C}"/>
              </a:ext>
            </a:extLst>
          </p:cNvPr>
          <p:cNvSpPr/>
          <p:nvPr/>
        </p:nvSpPr>
        <p:spPr>
          <a:xfrm>
            <a:off x="1062681" y="2751533"/>
            <a:ext cx="10291119" cy="38481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s-E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Bovinos:</a:t>
            </a:r>
            <a:r>
              <a:rPr kumimoji="0" lang="es-ES" sz="20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kumimoji="0" lang="es-E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3.5</a:t>
            </a:r>
            <a:r>
              <a:rPr kumimoji="0" lang="es-ES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kumimoji="0" lang="es-E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–</a:t>
            </a:r>
            <a:r>
              <a:rPr kumimoji="0" lang="es-ES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kumimoji="0" lang="es-E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5</a:t>
            </a:r>
            <a:r>
              <a:rPr kumimoji="0" lang="es-ES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kumimoji="0" lang="es-ES" sz="20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ml.</a:t>
            </a:r>
            <a:br>
              <a:rPr kumimoji="0" lang="es-EC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</a:br>
            <a:r>
              <a:rPr kumimoji="0" lang="es-E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Equinos:</a:t>
            </a:r>
            <a:r>
              <a:rPr kumimoji="0" lang="es-ES" sz="20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kumimoji="0" lang="es-E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4</a:t>
            </a:r>
            <a:r>
              <a:rPr kumimoji="0" lang="es-ES" sz="2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kumimoji="0" lang="es-E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–</a:t>
            </a:r>
            <a:r>
              <a:rPr kumimoji="0" lang="es-ES" sz="2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kumimoji="0" lang="es-E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5</a:t>
            </a:r>
            <a:r>
              <a:rPr kumimoji="0" lang="es-ES" sz="2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kumimoji="0" lang="es-ES" sz="20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ml.</a:t>
            </a:r>
            <a:br>
              <a:rPr kumimoji="0" lang="es-EC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</a:br>
            <a:r>
              <a:rPr kumimoji="0" lang="es-E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Ovinos,</a:t>
            </a:r>
            <a:r>
              <a:rPr kumimoji="0" lang="es-ES" sz="20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kumimoji="0" lang="es-E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Caprinos:</a:t>
            </a:r>
            <a:r>
              <a:rPr kumimoji="0" lang="es-ES" sz="20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kumimoji="0" lang="es-E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3</a:t>
            </a:r>
            <a:r>
              <a:rPr kumimoji="0" lang="es-ES" sz="20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ml.</a:t>
            </a:r>
            <a:br>
              <a:rPr kumimoji="0" lang="es-EC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</a:br>
            <a:r>
              <a:rPr kumimoji="0" lang="es-E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Porcinos:</a:t>
            </a:r>
            <a:r>
              <a:rPr kumimoji="0" lang="es-ES" sz="20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kumimoji="0" lang="es-E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3 –</a:t>
            </a:r>
            <a:r>
              <a:rPr kumimoji="0" lang="es-ES" sz="2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kumimoji="0" lang="es-E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4</a:t>
            </a:r>
            <a:r>
              <a:rPr kumimoji="0" lang="es-ES" sz="2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kumimoji="0" lang="es-ES" sz="20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ml.</a:t>
            </a:r>
            <a:br>
              <a:rPr kumimoji="0" lang="es-EC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</a:br>
            <a:r>
              <a:rPr kumimoji="0" lang="es-E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Caninos</a:t>
            </a:r>
            <a:r>
              <a:rPr kumimoji="0" lang="es-ES" sz="20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kumimoji="0" lang="es-E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de</a:t>
            </a:r>
            <a:r>
              <a:rPr kumimoji="0" lang="es-ES" sz="2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kumimoji="0" lang="es-E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talla</a:t>
            </a:r>
            <a:r>
              <a:rPr kumimoji="0" lang="es-ES" sz="2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kumimoji="0" lang="es-E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grande:</a:t>
            </a:r>
            <a:r>
              <a:rPr kumimoji="0" lang="es-ES" sz="20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kumimoji="0" lang="es-E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3</a:t>
            </a:r>
            <a:r>
              <a:rPr kumimoji="0" lang="es-ES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kumimoji="0" lang="es-ES" sz="20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ml.</a:t>
            </a:r>
            <a:br>
              <a:rPr kumimoji="0" lang="es-EC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</a:br>
            <a:r>
              <a:rPr kumimoji="0" lang="es-E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Caninos</a:t>
            </a:r>
            <a:r>
              <a:rPr kumimoji="0" lang="es-ES" sz="20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kumimoji="0" lang="es-E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de talla</a:t>
            </a:r>
            <a:r>
              <a:rPr kumimoji="0" lang="es-ES" sz="20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kumimoji="0" lang="es-E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media</a:t>
            </a:r>
            <a:r>
              <a:rPr kumimoji="0" lang="es-ES" sz="2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kumimoji="0" lang="es-E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y</a:t>
            </a:r>
            <a:r>
              <a:rPr kumimoji="0" lang="es-ES" sz="20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kumimoji="0" lang="es-E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pequeña,</a:t>
            </a:r>
            <a:r>
              <a:rPr kumimoji="0" lang="es-ES" sz="2000" b="0" i="0" u="none" strike="noStrike" kern="0" cap="none" spc="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kumimoji="0" lang="es-E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Felinos:</a:t>
            </a:r>
            <a:r>
              <a:rPr kumimoji="0" lang="es-ES" sz="20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kumimoji="0" lang="es-E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1</a:t>
            </a:r>
            <a:r>
              <a:rPr kumimoji="0" lang="es-ES" sz="2000" b="0" i="0" u="none" strike="noStrike" kern="0" cap="none" spc="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kumimoji="0" lang="es-E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–</a:t>
            </a:r>
            <a:r>
              <a:rPr kumimoji="0" lang="es-ES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kumimoji="0" lang="es-E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2</a:t>
            </a:r>
            <a:r>
              <a:rPr kumimoji="0" lang="es-ES" sz="2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kumimoji="0" lang="es-ES" sz="20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ml.</a:t>
            </a:r>
            <a:br>
              <a:rPr kumimoji="0" lang="es-EC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</a:br>
            <a:r>
              <a:rPr kumimoji="0" lang="es-E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br>
              <a:rPr kumimoji="0" lang="es-EC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652164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53413C-581C-4469-85A0-86288F2F5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Toma de muestra de sangre en un canino</a:t>
            </a:r>
            <a:endParaRPr lang="es-EC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3D4182F-B41D-4C4D-AFEB-F53B1A60D242}"/>
              </a:ext>
            </a:extLst>
          </p:cNvPr>
          <p:cNvSpPr/>
          <p:nvPr/>
        </p:nvSpPr>
        <p:spPr>
          <a:xfrm>
            <a:off x="8880642" y="5817812"/>
            <a:ext cx="3100687" cy="8250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5" name="image2.png">
            <a:extLst>
              <a:ext uri="{FF2B5EF4-FFF2-40B4-BE49-F238E27FC236}">
                <a16:creationId xmlns:a16="http://schemas.microsoft.com/office/drawing/2014/main" id="{E2688D18-A7A8-4339-95A3-6706158CB2F7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9015113" y="5817811"/>
            <a:ext cx="2966216" cy="825035"/>
          </a:xfrm>
          <a:prstGeom prst="rect">
            <a:avLst/>
          </a:prstGeom>
          <a:ln/>
        </p:spPr>
      </p:pic>
      <p:pic>
        <p:nvPicPr>
          <p:cNvPr id="3" name="Elementos multimedia en línea 2" title="¿CÓMO EXTRAERLE SANGRE A UN PERRO? | Tutorial - Lauvet">
            <a:hlinkClick r:id="" action="ppaction://media"/>
            <a:extLst>
              <a:ext uri="{FF2B5EF4-FFF2-40B4-BE49-F238E27FC236}">
                <a16:creationId xmlns:a16="http://schemas.microsoft.com/office/drawing/2014/main" id="{9CA80D12-383F-4495-B9F7-A86C8379DC3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111188" y="858795"/>
            <a:ext cx="7355541" cy="490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35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53413C-581C-4469-85A0-86288F2F5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Toma de muestra de sangre en bovinos </a:t>
            </a:r>
            <a:endParaRPr lang="es-EC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3D4182F-B41D-4C4D-AFEB-F53B1A60D242}"/>
              </a:ext>
            </a:extLst>
          </p:cNvPr>
          <p:cNvSpPr/>
          <p:nvPr/>
        </p:nvSpPr>
        <p:spPr>
          <a:xfrm>
            <a:off x="8880642" y="5817812"/>
            <a:ext cx="3100687" cy="8250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5" name="image2.png">
            <a:extLst>
              <a:ext uri="{FF2B5EF4-FFF2-40B4-BE49-F238E27FC236}">
                <a16:creationId xmlns:a16="http://schemas.microsoft.com/office/drawing/2014/main" id="{E2688D18-A7A8-4339-95A3-6706158CB2F7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9015113" y="5817811"/>
            <a:ext cx="2966216" cy="825035"/>
          </a:xfrm>
          <a:prstGeom prst="rect">
            <a:avLst/>
          </a:prstGeom>
          <a:ln/>
        </p:spPr>
      </p:pic>
      <p:pic>
        <p:nvPicPr>
          <p:cNvPr id="3" name="Elementos multimedia en línea 2" title="Toma de muestra de sangre en Bovinos">
            <a:hlinkClick r:id="" action="ppaction://media"/>
            <a:extLst>
              <a:ext uri="{FF2B5EF4-FFF2-40B4-BE49-F238E27FC236}">
                <a16:creationId xmlns:a16="http://schemas.microsoft.com/office/drawing/2014/main" id="{DD148AEB-F073-4EDA-AA4E-615ECD27CCF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29553" y="1008529"/>
            <a:ext cx="8592671" cy="449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60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3906</TotalTime>
  <Words>1057</Words>
  <Application>Microsoft Office PowerPoint</Application>
  <PresentationFormat>Panorámica</PresentationFormat>
  <Paragraphs>119</Paragraphs>
  <Slides>22</Slides>
  <Notes>0</Notes>
  <HiddenSlides>0</HiddenSlides>
  <MMClips>3</MMClips>
  <ScaleCrop>false</ScaleCrop>
  <HeadingPairs>
    <vt:vector size="8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33" baseType="lpstr">
      <vt:lpstr>Arial</vt:lpstr>
      <vt:lpstr>Arial Black</vt:lpstr>
      <vt:lpstr>Bebas Neue</vt:lpstr>
      <vt:lpstr>Calibri</vt:lpstr>
      <vt:lpstr>Calibri Light</vt:lpstr>
      <vt:lpstr>DIN Condensed</vt:lpstr>
      <vt:lpstr>Symbol</vt:lpstr>
      <vt:lpstr>Times New Roman</vt:lpstr>
      <vt:lpstr>Wingdings</vt:lpstr>
      <vt:lpstr>Tema de Office</vt:lpstr>
      <vt:lpstr>Document</vt:lpstr>
      <vt:lpstr>Unidad 2. Fisiología de la sangre y del sistema cardiovascular-Fisiología de la respiración </vt:lpstr>
      <vt:lpstr>Presentación de PowerPoint</vt:lpstr>
      <vt:lpstr>Hematopoyesis.</vt:lpstr>
      <vt:lpstr>Toma de muestras </vt:lpstr>
      <vt:lpstr>Presentación de PowerPoint</vt:lpstr>
      <vt:lpstr>Presentación de PowerPoint</vt:lpstr>
      <vt:lpstr>Presentación de PowerPoint</vt:lpstr>
      <vt:lpstr>Toma de muestra de sangre en un canino</vt:lpstr>
      <vt:lpstr>Toma de muestra de sangre en bovinos </vt:lpstr>
      <vt:lpstr>Toma de muestras de sangre en equinos </vt:lpstr>
      <vt:lpstr>: Fisiología de la sangre 3.2. Coagulación de la sangre</vt:lpstr>
      <vt:lpstr>Coagulación de la sangre</vt:lpstr>
      <vt:lpstr>Coagulación de la sangre</vt:lpstr>
      <vt:lpstr>Coagulación de la sangre</vt:lpstr>
      <vt:lpstr>Coagulación de la sangre</vt:lpstr>
      <vt:lpstr>Coagulación de la sangre</vt:lpstr>
      <vt:lpstr>Coagulación de la sangre</vt:lpstr>
      <vt:lpstr>Coagulación de la sangre</vt:lpstr>
      <vt:lpstr>Coagulación de la sangre</vt:lpstr>
      <vt:lpstr>Coagulación de la sangre</vt:lpstr>
      <vt:lpstr>Coagulación de la sangre</vt:lpstr>
      <vt:lpstr>Coagulación de la sangre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Sandra Elizabeth Bravo Mosquera</dc:creator>
  <cp:lastModifiedBy>clic</cp:lastModifiedBy>
  <cp:revision>55</cp:revision>
  <dcterms:created xsi:type="dcterms:W3CDTF">2025-09-12T15:29:55Z</dcterms:created>
  <dcterms:modified xsi:type="dcterms:W3CDTF">2025-10-15T14:23:18Z</dcterms:modified>
</cp:coreProperties>
</file>