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7" r:id="rId7"/>
    <p:sldId id="268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nton" panose="00000500000000000000" pitchFamily="2" charset="0"/>
      <p:regular r:id="rId13"/>
    </p:embeddedFont>
    <p:embeddedFont>
      <p:font typeface="Anonymous Pro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3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71713" y="3121713"/>
            <a:ext cx="9429068" cy="2852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144"/>
              </a:lnSpc>
            </a:pPr>
            <a:r>
              <a:rPr lang="en-US" sz="10131" dirty="0">
                <a:solidFill>
                  <a:srgbClr val="0C1D46"/>
                </a:solidFill>
                <a:latin typeface="Anton"/>
                <a:ea typeface="Anton"/>
                <a:cs typeface="Anton"/>
                <a:sym typeface="Anton"/>
              </a:rPr>
              <a:t>EMPRENDIMIENTO</a:t>
            </a:r>
          </a:p>
          <a:p>
            <a:pPr algn="r">
              <a:lnSpc>
                <a:spcPts val="11144"/>
              </a:lnSpc>
            </a:pPr>
            <a:r>
              <a:rPr lang="en-US" sz="10131" dirty="0">
                <a:solidFill>
                  <a:srgbClr val="0C1D46"/>
                </a:solidFill>
                <a:latin typeface="Anton"/>
                <a:ea typeface="Anton"/>
                <a:cs typeface="Anton"/>
                <a:sym typeface="Anton"/>
              </a:rPr>
              <a:t>Y PLAN DE NEGOCIO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496857" y="6314966"/>
            <a:ext cx="9429068" cy="59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24"/>
              </a:lnSpc>
            </a:pPr>
            <a:r>
              <a:rPr lang="en-US" sz="3446" b="1" spc="413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Lcdo. Degsi Mendoza Parra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55243" y="7807326"/>
            <a:ext cx="9429068" cy="86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064"/>
              </a:lnSpc>
            </a:pPr>
            <a:r>
              <a:rPr lang="en-US" sz="5046" b="1" spc="605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5to Conta</a:t>
            </a:r>
          </a:p>
        </p:txBody>
      </p:sp>
      <p:sp>
        <p:nvSpPr>
          <p:cNvPr id="5" name="Freeform 5"/>
          <p:cNvSpPr/>
          <p:nvPr/>
        </p:nvSpPr>
        <p:spPr>
          <a:xfrm>
            <a:off x="10866046" y="626003"/>
            <a:ext cx="4346130" cy="1772608"/>
          </a:xfrm>
          <a:custGeom>
            <a:avLst/>
            <a:gdLst/>
            <a:ahLst/>
            <a:cxnLst/>
            <a:rect l="l" t="t" r="r" b="b"/>
            <a:pathLst>
              <a:path w="4346130" h="1772608">
                <a:moveTo>
                  <a:pt x="0" y="0"/>
                </a:moveTo>
                <a:lnTo>
                  <a:pt x="4346130" y="0"/>
                </a:lnTo>
                <a:lnTo>
                  <a:pt x="4346130" y="1772608"/>
                </a:lnTo>
                <a:lnTo>
                  <a:pt x="0" y="1772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07" t="-70962" r="-2761" b="-9866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5374" y="1286008"/>
            <a:ext cx="8578719" cy="7972292"/>
          </a:xfrm>
          <a:custGeom>
            <a:avLst/>
            <a:gdLst/>
            <a:ahLst/>
            <a:cxnLst/>
            <a:rect l="l" t="t" r="r" b="b"/>
            <a:pathLst>
              <a:path w="8578719" h="7972292">
                <a:moveTo>
                  <a:pt x="0" y="0"/>
                </a:moveTo>
                <a:lnTo>
                  <a:pt x="8578719" y="0"/>
                </a:lnTo>
                <a:lnTo>
                  <a:pt x="8578719" y="7972292"/>
                </a:lnTo>
                <a:lnTo>
                  <a:pt x="0" y="79722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828800" y="1485900"/>
            <a:ext cx="14094983" cy="1368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906"/>
              </a:lnSpc>
            </a:pPr>
            <a:r>
              <a:rPr lang="en-US" sz="8000" b="1" spc="1253" dirty="0" err="1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Tipos</a:t>
            </a:r>
            <a:r>
              <a:rPr lang="en-US" sz="8000" b="1" spc="1253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</a:t>
            </a:r>
            <a:r>
              <a:rPr lang="en-US" sz="8000" b="1" spc="1253" dirty="0" err="1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Innovación</a:t>
            </a:r>
            <a:endParaRPr lang="en-US" sz="8000" b="1" spc="1253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8" name="Freeform 6"/>
          <p:cNvSpPr/>
          <p:nvPr/>
        </p:nvSpPr>
        <p:spPr>
          <a:xfrm>
            <a:off x="7733061" y="3610608"/>
            <a:ext cx="7929570" cy="6744847"/>
          </a:xfrm>
          <a:custGeom>
            <a:avLst/>
            <a:gdLst/>
            <a:ahLst/>
            <a:cxnLst/>
            <a:rect l="l" t="t" r="r" b="b"/>
            <a:pathLst>
              <a:path w="7929570" h="6744847">
                <a:moveTo>
                  <a:pt x="0" y="0"/>
                </a:moveTo>
                <a:lnTo>
                  <a:pt x="7929571" y="0"/>
                </a:lnTo>
                <a:lnTo>
                  <a:pt x="7929571" y="6744847"/>
                </a:lnTo>
                <a:lnTo>
                  <a:pt x="0" y="6744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6"/>
          <p:cNvSpPr txBox="1"/>
          <p:nvPr/>
        </p:nvSpPr>
        <p:spPr>
          <a:xfrm>
            <a:off x="1373427" y="266700"/>
            <a:ext cx="1552209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800" b="1" i="1" dirty="0" smtClean="0"/>
              <a:t>Innovación de productos</a:t>
            </a:r>
            <a:endParaRPr lang="es-ES" sz="4800" i="1" dirty="0"/>
          </a:p>
        </p:txBody>
      </p:sp>
      <p:sp>
        <p:nvSpPr>
          <p:cNvPr id="9" name="TextBox 6"/>
          <p:cNvSpPr txBox="1"/>
          <p:nvPr/>
        </p:nvSpPr>
        <p:spPr>
          <a:xfrm>
            <a:off x="1373427" y="1104900"/>
            <a:ext cx="15876348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dirty="0"/>
              <a:t>La innovación de los productos es muy sencilla de observar. Es la que aporta una nueva oferta de productos al mercado</a:t>
            </a:r>
            <a:r>
              <a:rPr lang="es-ES" sz="4400" dirty="0" smtClean="0"/>
              <a:t>.</a:t>
            </a:r>
          </a:p>
          <a:p>
            <a:endParaRPr lang="es-ES" sz="4400" dirty="0"/>
          </a:p>
          <a:p>
            <a:r>
              <a:rPr lang="es-ES" sz="4400" dirty="0"/>
              <a:t>Aquí se define cómo un nuevo producto presenta nuevas características y funciones y qué valor añadido sin precedentes tendrá para el cliente de un determinado segmento.</a:t>
            </a:r>
          </a:p>
        </p:txBody>
      </p:sp>
      <p:pic>
        <p:nvPicPr>
          <p:cNvPr id="1026" name="Picture 2" descr="ejemplo-innovacion-produc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0"/>
          <a:stretch/>
        </p:blipFill>
        <p:spPr bwMode="auto">
          <a:xfrm>
            <a:off x="4114800" y="5383451"/>
            <a:ext cx="10516855" cy="48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64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6"/>
          <p:cNvSpPr txBox="1"/>
          <p:nvPr/>
        </p:nvSpPr>
        <p:spPr>
          <a:xfrm>
            <a:off x="1373427" y="114300"/>
            <a:ext cx="1552209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800" b="1" i="1" dirty="0" smtClean="0"/>
              <a:t>Innovación en los servicios</a:t>
            </a:r>
            <a:endParaRPr lang="es-ES" sz="4800" i="1" dirty="0"/>
          </a:p>
        </p:txBody>
      </p:sp>
      <p:sp>
        <p:nvSpPr>
          <p:cNvPr id="9" name="TextBox 6"/>
          <p:cNvSpPr txBox="1"/>
          <p:nvPr/>
        </p:nvSpPr>
        <p:spPr>
          <a:xfrm>
            <a:off x="1371600" y="876300"/>
            <a:ext cx="1623060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000" dirty="0" smtClean="0"/>
              <a:t>La </a:t>
            </a:r>
            <a:r>
              <a:rPr lang="es-ES" sz="4000" dirty="0"/>
              <a:t>innovación de servicios es el desarrollo de nuevos servicios y ofertas de servicios.</a:t>
            </a:r>
          </a:p>
          <a:p>
            <a:endParaRPr lang="es-ES" sz="4000" dirty="0" smtClean="0"/>
          </a:p>
          <a:p>
            <a:r>
              <a:rPr lang="es-ES" sz="4000" dirty="0" smtClean="0"/>
              <a:t>Entre </a:t>
            </a:r>
            <a:r>
              <a:rPr lang="es-ES" sz="4000" dirty="0"/>
              <a:t>los objetivos de este tipo de innovación están:</a:t>
            </a:r>
          </a:p>
          <a:p>
            <a:endParaRPr lang="es-ES" sz="4000" dirty="0" smtClean="0"/>
          </a:p>
          <a:p>
            <a:r>
              <a:rPr lang="es-ES" sz="4000" dirty="0" smtClean="0"/>
              <a:t>Añadir </a:t>
            </a:r>
            <a:r>
              <a:rPr lang="es-ES" sz="4000" dirty="0"/>
              <a:t>valor al producto o </a:t>
            </a:r>
            <a:r>
              <a:rPr lang="es-ES" sz="4000" dirty="0" smtClean="0"/>
              <a:t>servicio</a:t>
            </a:r>
            <a:endParaRPr lang="es-ES" sz="4000" dirty="0"/>
          </a:p>
          <a:p>
            <a:r>
              <a:rPr lang="es-ES" sz="4000" dirty="0"/>
              <a:t>Simplificar y facilitar el uso del </a:t>
            </a:r>
            <a:r>
              <a:rPr lang="es-ES" sz="4000" dirty="0" smtClean="0"/>
              <a:t>servicio</a:t>
            </a:r>
            <a:endParaRPr lang="es-ES" sz="4000" dirty="0"/>
          </a:p>
          <a:p>
            <a:r>
              <a:rPr lang="es-ES" sz="4000" dirty="0"/>
              <a:t>Mejorar la experiencia del </a:t>
            </a:r>
            <a:r>
              <a:rPr lang="es-ES" sz="4000" dirty="0" smtClean="0"/>
              <a:t>usuario</a:t>
            </a:r>
            <a:endParaRPr lang="es-ES" sz="4800" dirty="0"/>
          </a:p>
        </p:txBody>
      </p:sp>
      <p:pic>
        <p:nvPicPr>
          <p:cNvPr id="2050" name="Picture 2" descr="Cómo configurar Amazon Prime Video para que solo muestre el contenido  incluido en su catá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29" y="5800725"/>
            <a:ext cx="9615488" cy="45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3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6"/>
          <p:cNvSpPr txBox="1"/>
          <p:nvPr/>
        </p:nvSpPr>
        <p:spPr>
          <a:xfrm>
            <a:off x="1373427" y="266700"/>
            <a:ext cx="1552209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800" b="1" i="1" dirty="0" smtClean="0"/>
              <a:t>Innovación en los procesos</a:t>
            </a:r>
            <a:endParaRPr lang="es-ES" sz="4800" i="1" dirty="0"/>
          </a:p>
        </p:txBody>
      </p:sp>
      <p:sp>
        <p:nvSpPr>
          <p:cNvPr id="9" name="TextBox 6"/>
          <p:cNvSpPr txBox="1"/>
          <p:nvPr/>
        </p:nvSpPr>
        <p:spPr>
          <a:xfrm>
            <a:off x="1371600" y="1181100"/>
            <a:ext cx="162306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800" dirty="0"/>
              <a:t>La innovación de procesos se refiere a la utilización de procesos, métodos, flujos y el desarrollo de nuevos procesos, que tienen como objetivo la eficiencia o formas únicas de producción y distribución.</a:t>
            </a:r>
            <a:endParaRPr lang="es-ES" sz="11500" dirty="0"/>
          </a:p>
        </p:txBody>
      </p:sp>
      <p:pic>
        <p:nvPicPr>
          <p:cNvPr id="3074" name="Picture 2" descr="Punto y aparte en la historia: la línea de montaje de Henry Ford deja paso  a las fábricas autónomas de Au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3" y="4266423"/>
            <a:ext cx="11049000" cy="602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6"/>
          <p:cNvSpPr txBox="1"/>
          <p:nvPr/>
        </p:nvSpPr>
        <p:spPr>
          <a:xfrm>
            <a:off x="1373427" y="266700"/>
            <a:ext cx="1552209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800" b="1" i="1" dirty="0" smtClean="0"/>
              <a:t>Innovación en el Marketing</a:t>
            </a:r>
            <a:endParaRPr lang="es-ES" sz="4800" i="1" dirty="0"/>
          </a:p>
        </p:txBody>
      </p:sp>
      <p:sp>
        <p:nvSpPr>
          <p:cNvPr id="9" name="TextBox 6"/>
          <p:cNvSpPr txBox="1"/>
          <p:nvPr/>
        </p:nvSpPr>
        <p:spPr>
          <a:xfrm>
            <a:off x="1371600" y="1181100"/>
            <a:ext cx="162306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000" dirty="0" smtClean="0"/>
              <a:t>La innovación en marketing es la que se refiere a las innovaciones en los modelos de beneficio, la monetización y la fijación de precios, entre otras. </a:t>
            </a:r>
          </a:p>
          <a:p>
            <a:endParaRPr lang="es-ES" sz="4000" dirty="0" smtClean="0"/>
          </a:p>
          <a:p>
            <a:r>
              <a:rPr lang="es-ES" sz="4000" dirty="0" smtClean="0"/>
              <a:t>La atención se centra en los canales de distribución, la comunicación, el compromiso del consumidor, las marcas, teniendo en cuenta las 4 P del marketing.</a:t>
            </a:r>
            <a:endParaRPr lang="es-ES" sz="4000" dirty="0"/>
          </a:p>
        </p:txBody>
      </p:sp>
      <p:pic>
        <p:nvPicPr>
          <p:cNvPr id="4098" name="Picture 2" descr="Gucci lanza una app para ver cómo nos quedan sus zapatillas desde nuestro  sof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57700"/>
            <a:ext cx="8737122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63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6"/>
          <p:cNvSpPr txBox="1"/>
          <p:nvPr/>
        </p:nvSpPr>
        <p:spPr>
          <a:xfrm>
            <a:off x="1373427" y="190500"/>
            <a:ext cx="1552209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800" b="1" i="1" dirty="0" smtClean="0"/>
              <a:t>Innovación Tecnológica</a:t>
            </a:r>
            <a:endParaRPr lang="es-ES" sz="4800" i="1" dirty="0"/>
          </a:p>
        </p:txBody>
      </p:sp>
      <p:sp>
        <p:nvSpPr>
          <p:cNvPr id="9" name="TextBox 6"/>
          <p:cNvSpPr txBox="1"/>
          <p:nvPr/>
        </p:nvSpPr>
        <p:spPr>
          <a:xfrm>
            <a:off x="1371600" y="1063228"/>
            <a:ext cx="162306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000" dirty="0"/>
              <a:t>Quizás, el tipo de innovación que primero viene a la mente de la gente: la tecnológica. Al fin y al cabo, hay muchas innovaciones tecnológicas que forman parte de nuestra vida cotidiana</a:t>
            </a:r>
            <a:r>
              <a:rPr lang="es-ES" sz="4000" dirty="0" smtClean="0"/>
              <a:t>.</a:t>
            </a:r>
          </a:p>
          <a:p>
            <a:endParaRPr lang="es-ES" sz="4000" dirty="0"/>
          </a:p>
          <a:p>
            <a:r>
              <a:rPr lang="es-ES" sz="4000" dirty="0"/>
              <a:t>Y como su nombre indica, este tipo añade nuevas tecnologías al proceso de innovación. Sólo por nombrar algunos, tenemos la Inteligencia Artificial, la computación en la </a:t>
            </a:r>
            <a:r>
              <a:rPr lang="es-ES" sz="4000" dirty="0" smtClean="0"/>
              <a:t>nube y </a:t>
            </a:r>
            <a:r>
              <a:rPr lang="es-ES" sz="4000" dirty="0"/>
              <a:t>la biometría.</a:t>
            </a:r>
          </a:p>
        </p:txBody>
      </p:sp>
      <p:pic>
        <p:nvPicPr>
          <p:cNvPr id="5122" name="Picture 2" descr="Qué es exactamente ChatGPT y cómo funciona? - Unimedia Technolo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 b="13483"/>
          <a:stretch/>
        </p:blipFill>
        <p:spPr bwMode="auto">
          <a:xfrm>
            <a:off x="4114800" y="5489972"/>
            <a:ext cx="10586545" cy="479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42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262</Words>
  <Application>Microsoft Office PowerPoint</Application>
  <PresentationFormat>Personalizado</PresentationFormat>
  <Paragraphs>27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Anton</vt:lpstr>
      <vt:lpstr>Anonymous Pro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Sobre Emprendimiento y Negocio Minimalista Estética Neutral Beige Marrón Crema</dc:title>
  <dc:creator>Lenovo</dc:creator>
  <cp:lastModifiedBy>Lenovo</cp:lastModifiedBy>
  <cp:revision>13</cp:revision>
  <dcterms:created xsi:type="dcterms:W3CDTF">2006-08-16T00:00:00Z</dcterms:created>
  <dcterms:modified xsi:type="dcterms:W3CDTF">2024-11-19T20:00:43Z</dcterms:modified>
  <dc:identifier>DAGUPBZoYBY</dc:identifier>
</cp:coreProperties>
</file>