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02" r:id="rId1"/>
  </p:sldMasterIdLst>
  <p:notesMasterIdLst>
    <p:notesMasterId r:id="rId18"/>
  </p:notesMasterIdLst>
  <p:sldIdLst>
    <p:sldId id="276" r:id="rId2"/>
    <p:sldId id="277" r:id="rId3"/>
    <p:sldId id="278" r:id="rId4"/>
    <p:sldId id="284" r:id="rId5"/>
    <p:sldId id="280" r:id="rId6"/>
    <p:sldId id="279" r:id="rId7"/>
    <p:sldId id="281" r:id="rId8"/>
    <p:sldId id="282" r:id="rId9"/>
    <p:sldId id="283" r:id="rId10"/>
    <p:sldId id="256" r:id="rId11"/>
    <p:sldId id="257" r:id="rId12"/>
    <p:sldId id="258" r:id="rId13"/>
    <p:sldId id="287" r:id="rId14"/>
    <p:sldId id="285" r:id="rId15"/>
    <p:sldId id="286" r:id="rId16"/>
    <p:sldId id="260" r:id="rId1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ción sin título" id="{68F3F0ED-C56E-4D19-A392-4678AE837289}">
          <p14:sldIdLst>
            <p14:sldId id="276"/>
            <p14:sldId id="277"/>
            <p14:sldId id="278"/>
            <p14:sldId id="284"/>
            <p14:sldId id="280"/>
            <p14:sldId id="279"/>
            <p14:sldId id="281"/>
            <p14:sldId id="282"/>
            <p14:sldId id="283"/>
            <p14:sldId id="256"/>
            <p14:sldId id="257"/>
            <p14:sldId id="258"/>
            <p14:sldId id="287"/>
            <p14:sldId id="285"/>
            <p14:sldId id="286"/>
            <p14:sldId id="260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92" d="100"/>
          <a:sy n="92" d="100"/>
        </p:scale>
        <p:origin x="1186" y="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image" Target="../media/image10.png"/><Relationship Id="rId4" Type="http://schemas.openxmlformats.org/officeDocument/2006/relationships/image" Target="../media/image13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image" Target="../media/image10.png"/><Relationship Id="rId4" Type="http://schemas.openxmlformats.org/officeDocument/2006/relationships/image" Target="../media/image13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3BDA4CA-4E82-4959-B264-CBE8FB060A7D}" type="doc">
      <dgm:prSet loTypeId="urn:microsoft.com/office/officeart/2008/layout/PictureStrips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C"/>
        </a:p>
      </dgm:t>
    </dgm:pt>
    <dgm:pt modelId="{2A675109-E356-4344-A9A3-500D7E76C250}">
      <dgm:prSet phldrT="[Texto]"/>
      <dgm:spPr/>
      <dgm:t>
        <a:bodyPr/>
        <a:lstStyle/>
        <a:p>
          <a:r>
            <a:rPr lang="es-EC" dirty="0"/>
            <a:t>Fase </a:t>
          </a:r>
          <a:r>
            <a:rPr lang="es-EC" dirty="0" err="1"/>
            <a:t>Mesoblástica</a:t>
          </a:r>
          <a:r>
            <a:rPr lang="es-EC" dirty="0"/>
            <a:t> o Vitelina</a:t>
          </a:r>
        </a:p>
      </dgm:t>
    </dgm:pt>
    <dgm:pt modelId="{ABEAAEA6-79F1-4546-AEA5-BE56E8854E18}" type="parTrans" cxnId="{B0E2FF79-2E89-448E-B1CF-F7D77EDBB92B}">
      <dgm:prSet/>
      <dgm:spPr/>
      <dgm:t>
        <a:bodyPr/>
        <a:lstStyle/>
        <a:p>
          <a:endParaRPr lang="es-EC"/>
        </a:p>
      </dgm:t>
    </dgm:pt>
    <dgm:pt modelId="{0530CA61-EC17-43AD-8E1D-53C6DBF14FC2}" type="sibTrans" cxnId="{B0E2FF79-2E89-448E-B1CF-F7D77EDBB92B}">
      <dgm:prSet/>
      <dgm:spPr/>
      <dgm:t>
        <a:bodyPr/>
        <a:lstStyle/>
        <a:p>
          <a:endParaRPr lang="es-EC"/>
        </a:p>
      </dgm:t>
    </dgm:pt>
    <dgm:pt modelId="{CF4D2444-8DAF-4755-9118-E11A55D378B5}">
      <dgm:prSet phldrT="[Texto]"/>
      <dgm:spPr/>
      <dgm:t>
        <a:bodyPr/>
        <a:lstStyle/>
        <a:p>
          <a:r>
            <a:rPr lang="es-EC" dirty="0"/>
            <a:t>Fase Hepática</a:t>
          </a:r>
        </a:p>
      </dgm:t>
    </dgm:pt>
    <dgm:pt modelId="{6CED4B3A-4BF2-425A-AFE2-046ACC5E5847}" type="parTrans" cxnId="{6166A8D4-36E6-432B-B797-3C801FA6A5ED}">
      <dgm:prSet/>
      <dgm:spPr/>
      <dgm:t>
        <a:bodyPr/>
        <a:lstStyle/>
        <a:p>
          <a:endParaRPr lang="es-EC"/>
        </a:p>
      </dgm:t>
    </dgm:pt>
    <dgm:pt modelId="{B466F8F3-6EB7-4B1C-A691-D8B7E1066033}" type="sibTrans" cxnId="{6166A8D4-36E6-432B-B797-3C801FA6A5ED}">
      <dgm:prSet/>
      <dgm:spPr/>
      <dgm:t>
        <a:bodyPr/>
        <a:lstStyle/>
        <a:p>
          <a:endParaRPr lang="es-EC"/>
        </a:p>
      </dgm:t>
    </dgm:pt>
    <dgm:pt modelId="{F71E618A-DFC3-4DDB-B86D-C8DEB488E1C5}">
      <dgm:prSet phldrT="[Texto]"/>
      <dgm:spPr/>
      <dgm:t>
        <a:bodyPr/>
        <a:lstStyle/>
        <a:p>
          <a:r>
            <a:rPr lang="es-EC" dirty="0"/>
            <a:t>Fase esplénica</a:t>
          </a:r>
        </a:p>
      </dgm:t>
    </dgm:pt>
    <dgm:pt modelId="{FAB894D3-D88F-4EF9-ADF7-DC8292188D12}" type="parTrans" cxnId="{191CC5B3-6992-40F5-91E3-5868FF66E470}">
      <dgm:prSet/>
      <dgm:spPr/>
      <dgm:t>
        <a:bodyPr/>
        <a:lstStyle/>
        <a:p>
          <a:endParaRPr lang="es-EC"/>
        </a:p>
      </dgm:t>
    </dgm:pt>
    <dgm:pt modelId="{4E12CF68-764E-4788-A780-9BD0849E96E3}" type="sibTrans" cxnId="{191CC5B3-6992-40F5-91E3-5868FF66E470}">
      <dgm:prSet/>
      <dgm:spPr/>
      <dgm:t>
        <a:bodyPr/>
        <a:lstStyle/>
        <a:p>
          <a:endParaRPr lang="es-EC"/>
        </a:p>
      </dgm:t>
    </dgm:pt>
    <dgm:pt modelId="{8276883D-CA6E-4647-9CD2-5790741ECB87}">
      <dgm:prSet/>
      <dgm:spPr/>
      <dgm:t>
        <a:bodyPr/>
        <a:lstStyle/>
        <a:p>
          <a:r>
            <a:rPr lang="es-EC" dirty="0"/>
            <a:t>Fase </a:t>
          </a:r>
          <a:r>
            <a:rPr lang="es-EC" dirty="0" err="1"/>
            <a:t>mieloidea</a:t>
          </a:r>
          <a:r>
            <a:rPr lang="es-EC" dirty="0"/>
            <a:t> o medular  </a:t>
          </a:r>
        </a:p>
      </dgm:t>
    </dgm:pt>
    <dgm:pt modelId="{A5D7D474-87A6-41BC-B65D-3479F9D5D1E0}" type="parTrans" cxnId="{EFFE2FA2-5154-47B0-ACF9-DE402436FFBF}">
      <dgm:prSet/>
      <dgm:spPr/>
      <dgm:t>
        <a:bodyPr/>
        <a:lstStyle/>
        <a:p>
          <a:endParaRPr lang="es-EC"/>
        </a:p>
      </dgm:t>
    </dgm:pt>
    <dgm:pt modelId="{A7E45572-7EBA-48AE-98DD-F51F710079EE}" type="sibTrans" cxnId="{EFFE2FA2-5154-47B0-ACF9-DE402436FFBF}">
      <dgm:prSet/>
      <dgm:spPr/>
      <dgm:t>
        <a:bodyPr/>
        <a:lstStyle/>
        <a:p>
          <a:endParaRPr lang="es-EC"/>
        </a:p>
      </dgm:t>
    </dgm:pt>
    <dgm:pt modelId="{C15D2DCD-BF6A-4005-BBB8-9766251F47D3}" type="pres">
      <dgm:prSet presAssocID="{33BDA4CA-4E82-4959-B264-CBE8FB060A7D}" presName="Name0" presStyleCnt="0">
        <dgm:presLayoutVars>
          <dgm:dir/>
          <dgm:resizeHandles val="exact"/>
        </dgm:presLayoutVars>
      </dgm:prSet>
      <dgm:spPr/>
    </dgm:pt>
    <dgm:pt modelId="{2266C033-9DA2-4A6E-BEA6-1ACFAD6E4B00}" type="pres">
      <dgm:prSet presAssocID="{2A675109-E356-4344-A9A3-500D7E76C250}" presName="composite" presStyleCnt="0"/>
      <dgm:spPr/>
    </dgm:pt>
    <dgm:pt modelId="{B3718216-BD61-4D1A-BEA1-09160EC9B01A}" type="pres">
      <dgm:prSet presAssocID="{2A675109-E356-4344-A9A3-500D7E76C250}" presName="rect1" presStyleLbl="trAlignAcc1" presStyleIdx="0" presStyleCnt="4">
        <dgm:presLayoutVars>
          <dgm:bulletEnabled val="1"/>
        </dgm:presLayoutVars>
      </dgm:prSet>
      <dgm:spPr/>
    </dgm:pt>
    <dgm:pt modelId="{73B85396-1989-4589-9093-61A46BF6DE63}" type="pres">
      <dgm:prSet presAssocID="{2A675109-E356-4344-A9A3-500D7E76C250}" presName="rect2" presStyleLbl="fgImgPlace1" presStyleIdx="0" presStyleCnt="4"/>
      <dgm:spPr>
        <a:blipFill rotWithShape="1">
          <a:blip xmlns:r="http://schemas.openxmlformats.org/officeDocument/2006/relationships" r:embed="rId1"/>
          <a:srcRect/>
          <a:stretch>
            <a:fillRect l="-73000" r="-73000"/>
          </a:stretch>
        </a:blipFill>
      </dgm:spPr>
    </dgm:pt>
    <dgm:pt modelId="{01E3C192-2C5D-40FA-84EA-12C58A313D25}" type="pres">
      <dgm:prSet presAssocID="{0530CA61-EC17-43AD-8E1D-53C6DBF14FC2}" presName="sibTrans" presStyleCnt="0"/>
      <dgm:spPr/>
    </dgm:pt>
    <dgm:pt modelId="{6B854166-5638-403F-ABA4-D86DD1EDB2BB}" type="pres">
      <dgm:prSet presAssocID="{CF4D2444-8DAF-4755-9118-E11A55D378B5}" presName="composite" presStyleCnt="0"/>
      <dgm:spPr/>
    </dgm:pt>
    <dgm:pt modelId="{8DB2FD8C-CFC8-46AD-B1AC-FACF8C9C9D62}" type="pres">
      <dgm:prSet presAssocID="{CF4D2444-8DAF-4755-9118-E11A55D378B5}" presName="rect1" presStyleLbl="trAlignAcc1" presStyleIdx="1" presStyleCnt="4">
        <dgm:presLayoutVars>
          <dgm:bulletEnabled val="1"/>
        </dgm:presLayoutVars>
      </dgm:prSet>
      <dgm:spPr/>
    </dgm:pt>
    <dgm:pt modelId="{AAF30BE6-4C5C-420D-A369-1203064FCAC6}" type="pres">
      <dgm:prSet presAssocID="{CF4D2444-8DAF-4755-9118-E11A55D378B5}" presName="rect2" presStyleLbl="fgImgPlace1" presStyleIdx="1" presStyleCnt="4"/>
      <dgm:spPr>
        <a:blipFill rotWithShape="1">
          <a:blip xmlns:r="http://schemas.openxmlformats.org/officeDocument/2006/relationships" r:embed="rId2"/>
          <a:srcRect/>
          <a:stretch>
            <a:fillRect l="-98000" r="-98000"/>
          </a:stretch>
        </a:blipFill>
      </dgm:spPr>
    </dgm:pt>
    <dgm:pt modelId="{626EC489-4AD0-4E75-95AB-1FB47795F6A0}" type="pres">
      <dgm:prSet presAssocID="{B466F8F3-6EB7-4B1C-A691-D8B7E1066033}" presName="sibTrans" presStyleCnt="0"/>
      <dgm:spPr/>
    </dgm:pt>
    <dgm:pt modelId="{29DC010F-60D8-4DD8-A9DC-FA6D997DFACF}" type="pres">
      <dgm:prSet presAssocID="{F71E618A-DFC3-4DDB-B86D-C8DEB488E1C5}" presName="composite" presStyleCnt="0"/>
      <dgm:spPr/>
    </dgm:pt>
    <dgm:pt modelId="{7C6F5E9A-277F-4CED-BEDC-46CB95648E3B}" type="pres">
      <dgm:prSet presAssocID="{F71E618A-DFC3-4DDB-B86D-C8DEB488E1C5}" presName="rect1" presStyleLbl="trAlignAcc1" presStyleIdx="2" presStyleCnt="4">
        <dgm:presLayoutVars>
          <dgm:bulletEnabled val="1"/>
        </dgm:presLayoutVars>
      </dgm:prSet>
      <dgm:spPr/>
    </dgm:pt>
    <dgm:pt modelId="{1A2E473C-4199-4D4E-9DDD-B882FADDBD7C}" type="pres">
      <dgm:prSet presAssocID="{F71E618A-DFC3-4DDB-B86D-C8DEB488E1C5}" presName="rect2" presStyleLbl="fgImgPlace1" presStyleIdx="2" presStyleCnt="4"/>
      <dgm:spPr>
        <a:blipFill rotWithShape="1">
          <a:blip xmlns:r="http://schemas.openxmlformats.org/officeDocument/2006/relationships" r:embed="rId3"/>
          <a:srcRect/>
          <a:stretch>
            <a:fillRect l="-25000" r="-25000"/>
          </a:stretch>
        </a:blipFill>
      </dgm:spPr>
    </dgm:pt>
    <dgm:pt modelId="{EC66C349-BE94-40B2-9A98-E4CDE9A2125D}" type="pres">
      <dgm:prSet presAssocID="{4E12CF68-764E-4788-A780-9BD0849E96E3}" presName="sibTrans" presStyleCnt="0"/>
      <dgm:spPr/>
    </dgm:pt>
    <dgm:pt modelId="{35902172-EB17-4E50-9ABD-08705E1D682D}" type="pres">
      <dgm:prSet presAssocID="{8276883D-CA6E-4647-9CD2-5790741ECB87}" presName="composite" presStyleCnt="0"/>
      <dgm:spPr/>
    </dgm:pt>
    <dgm:pt modelId="{9A608B2C-B241-40B9-8253-75FC07F2668C}" type="pres">
      <dgm:prSet presAssocID="{8276883D-CA6E-4647-9CD2-5790741ECB87}" presName="rect1" presStyleLbl="trAlignAcc1" presStyleIdx="3" presStyleCnt="4">
        <dgm:presLayoutVars>
          <dgm:bulletEnabled val="1"/>
        </dgm:presLayoutVars>
      </dgm:prSet>
      <dgm:spPr/>
    </dgm:pt>
    <dgm:pt modelId="{D0F0F5D6-D7D9-4D7B-AD2E-47B2C0DCD86F}" type="pres">
      <dgm:prSet presAssocID="{8276883D-CA6E-4647-9CD2-5790741ECB87}" presName="rect2" presStyleLbl="fgImgPlace1" presStyleIdx="3" presStyleCnt="4"/>
      <dgm:spPr>
        <a:blipFill rotWithShape="1">
          <a:blip xmlns:r="http://schemas.openxmlformats.org/officeDocument/2006/relationships" r:embed="rId4"/>
          <a:srcRect/>
          <a:stretch>
            <a:fillRect t="-4000" b="-4000"/>
          </a:stretch>
        </a:blipFill>
      </dgm:spPr>
    </dgm:pt>
  </dgm:ptLst>
  <dgm:cxnLst>
    <dgm:cxn modelId="{49E3203E-D304-4E21-80CE-B2EC6CF1BA83}" type="presOf" srcId="{2A675109-E356-4344-A9A3-500D7E76C250}" destId="{B3718216-BD61-4D1A-BEA1-09160EC9B01A}" srcOrd="0" destOrd="0" presId="urn:microsoft.com/office/officeart/2008/layout/PictureStrips"/>
    <dgm:cxn modelId="{7B526163-340A-481F-A7FA-AE7BEAF8126E}" type="presOf" srcId="{8276883D-CA6E-4647-9CD2-5790741ECB87}" destId="{9A608B2C-B241-40B9-8253-75FC07F2668C}" srcOrd="0" destOrd="0" presId="urn:microsoft.com/office/officeart/2008/layout/PictureStrips"/>
    <dgm:cxn modelId="{B0E2FF79-2E89-448E-B1CF-F7D77EDBB92B}" srcId="{33BDA4CA-4E82-4959-B264-CBE8FB060A7D}" destId="{2A675109-E356-4344-A9A3-500D7E76C250}" srcOrd="0" destOrd="0" parTransId="{ABEAAEA6-79F1-4546-AEA5-BE56E8854E18}" sibTransId="{0530CA61-EC17-43AD-8E1D-53C6DBF14FC2}"/>
    <dgm:cxn modelId="{ED9D9087-78B8-4BE6-828F-7F7C29375921}" type="presOf" srcId="{F71E618A-DFC3-4DDB-B86D-C8DEB488E1C5}" destId="{7C6F5E9A-277F-4CED-BEDC-46CB95648E3B}" srcOrd="0" destOrd="0" presId="urn:microsoft.com/office/officeart/2008/layout/PictureStrips"/>
    <dgm:cxn modelId="{EFFE2FA2-5154-47B0-ACF9-DE402436FFBF}" srcId="{33BDA4CA-4E82-4959-B264-CBE8FB060A7D}" destId="{8276883D-CA6E-4647-9CD2-5790741ECB87}" srcOrd="3" destOrd="0" parTransId="{A5D7D474-87A6-41BC-B65D-3479F9D5D1E0}" sibTransId="{A7E45572-7EBA-48AE-98DD-F51F710079EE}"/>
    <dgm:cxn modelId="{191CC5B3-6992-40F5-91E3-5868FF66E470}" srcId="{33BDA4CA-4E82-4959-B264-CBE8FB060A7D}" destId="{F71E618A-DFC3-4DDB-B86D-C8DEB488E1C5}" srcOrd="2" destOrd="0" parTransId="{FAB894D3-D88F-4EF9-ADF7-DC8292188D12}" sibTransId="{4E12CF68-764E-4788-A780-9BD0849E96E3}"/>
    <dgm:cxn modelId="{6166A8D4-36E6-432B-B797-3C801FA6A5ED}" srcId="{33BDA4CA-4E82-4959-B264-CBE8FB060A7D}" destId="{CF4D2444-8DAF-4755-9118-E11A55D378B5}" srcOrd="1" destOrd="0" parTransId="{6CED4B3A-4BF2-425A-AFE2-046ACC5E5847}" sibTransId="{B466F8F3-6EB7-4B1C-A691-D8B7E1066033}"/>
    <dgm:cxn modelId="{1E571AE1-A463-4215-8644-22BD423F038D}" type="presOf" srcId="{CF4D2444-8DAF-4755-9118-E11A55D378B5}" destId="{8DB2FD8C-CFC8-46AD-B1AC-FACF8C9C9D62}" srcOrd="0" destOrd="0" presId="urn:microsoft.com/office/officeart/2008/layout/PictureStrips"/>
    <dgm:cxn modelId="{036C93F6-1546-451B-A601-870A8C75B7D2}" type="presOf" srcId="{33BDA4CA-4E82-4959-B264-CBE8FB060A7D}" destId="{C15D2DCD-BF6A-4005-BBB8-9766251F47D3}" srcOrd="0" destOrd="0" presId="urn:microsoft.com/office/officeart/2008/layout/PictureStrips"/>
    <dgm:cxn modelId="{BFE1FB1C-982D-4CE9-95E5-D43EBD8A8014}" type="presParOf" srcId="{C15D2DCD-BF6A-4005-BBB8-9766251F47D3}" destId="{2266C033-9DA2-4A6E-BEA6-1ACFAD6E4B00}" srcOrd="0" destOrd="0" presId="urn:microsoft.com/office/officeart/2008/layout/PictureStrips"/>
    <dgm:cxn modelId="{7FDA3A14-0FEF-4842-970C-FA6DC1152ED1}" type="presParOf" srcId="{2266C033-9DA2-4A6E-BEA6-1ACFAD6E4B00}" destId="{B3718216-BD61-4D1A-BEA1-09160EC9B01A}" srcOrd="0" destOrd="0" presId="urn:microsoft.com/office/officeart/2008/layout/PictureStrips"/>
    <dgm:cxn modelId="{5A9E36D8-37D7-43B0-96E1-355DF3EA5950}" type="presParOf" srcId="{2266C033-9DA2-4A6E-BEA6-1ACFAD6E4B00}" destId="{73B85396-1989-4589-9093-61A46BF6DE63}" srcOrd="1" destOrd="0" presId="urn:microsoft.com/office/officeart/2008/layout/PictureStrips"/>
    <dgm:cxn modelId="{C5F69CFE-8849-4CC8-B047-75169E8CCEA3}" type="presParOf" srcId="{C15D2DCD-BF6A-4005-BBB8-9766251F47D3}" destId="{01E3C192-2C5D-40FA-84EA-12C58A313D25}" srcOrd="1" destOrd="0" presId="urn:microsoft.com/office/officeart/2008/layout/PictureStrips"/>
    <dgm:cxn modelId="{FEC115B6-ABBF-4FD1-A33E-00C09EE17912}" type="presParOf" srcId="{C15D2DCD-BF6A-4005-BBB8-9766251F47D3}" destId="{6B854166-5638-403F-ABA4-D86DD1EDB2BB}" srcOrd="2" destOrd="0" presId="urn:microsoft.com/office/officeart/2008/layout/PictureStrips"/>
    <dgm:cxn modelId="{63DBBED1-106E-4606-8B3E-78DB4D50E2DD}" type="presParOf" srcId="{6B854166-5638-403F-ABA4-D86DD1EDB2BB}" destId="{8DB2FD8C-CFC8-46AD-B1AC-FACF8C9C9D62}" srcOrd="0" destOrd="0" presId="urn:microsoft.com/office/officeart/2008/layout/PictureStrips"/>
    <dgm:cxn modelId="{2BADCAC0-4F5B-4CE3-908D-C50C26DA35F2}" type="presParOf" srcId="{6B854166-5638-403F-ABA4-D86DD1EDB2BB}" destId="{AAF30BE6-4C5C-420D-A369-1203064FCAC6}" srcOrd="1" destOrd="0" presId="urn:microsoft.com/office/officeart/2008/layout/PictureStrips"/>
    <dgm:cxn modelId="{5E24632A-E741-4F9C-96C9-865C52502790}" type="presParOf" srcId="{C15D2DCD-BF6A-4005-BBB8-9766251F47D3}" destId="{626EC489-4AD0-4E75-95AB-1FB47795F6A0}" srcOrd="3" destOrd="0" presId="urn:microsoft.com/office/officeart/2008/layout/PictureStrips"/>
    <dgm:cxn modelId="{333B9D34-68F6-4ABD-BB86-3EABD2337DFD}" type="presParOf" srcId="{C15D2DCD-BF6A-4005-BBB8-9766251F47D3}" destId="{29DC010F-60D8-4DD8-A9DC-FA6D997DFACF}" srcOrd="4" destOrd="0" presId="urn:microsoft.com/office/officeart/2008/layout/PictureStrips"/>
    <dgm:cxn modelId="{032D3859-FEC9-424E-9C87-B48248CC5DA1}" type="presParOf" srcId="{29DC010F-60D8-4DD8-A9DC-FA6D997DFACF}" destId="{7C6F5E9A-277F-4CED-BEDC-46CB95648E3B}" srcOrd="0" destOrd="0" presId="urn:microsoft.com/office/officeart/2008/layout/PictureStrips"/>
    <dgm:cxn modelId="{24F1A090-D220-42F8-A3C9-ABCC31184E0B}" type="presParOf" srcId="{29DC010F-60D8-4DD8-A9DC-FA6D997DFACF}" destId="{1A2E473C-4199-4D4E-9DDD-B882FADDBD7C}" srcOrd="1" destOrd="0" presId="urn:microsoft.com/office/officeart/2008/layout/PictureStrips"/>
    <dgm:cxn modelId="{5A94A8D9-B11C-4660-A482-CC6F8D0D61F5}" type="presParOf" srcId="{C15D2DCD-BF6A-4005-BBB8-9766251F47D3}" destId="{EC66C349-BE94-40B2-9A98-E4CDE9A2125D}" srcOrd="5" destOrd="0" presId="urn:microsoft.com/office/officeart/2008/layout/PictureStrips"/>
    <dgm:cxn modelId="{9F0E1399-CC19-4FDF-8846-4566CD482282}" type="presParOf" srcId="{C15D2DCD-BF6A-4005-BBB8-9766251F47D3}" destId="{35902172-EB17-4E50-9ABD-08705E1D682D}" srcOrd="6" destOrd="0" presId="urn:microsoft.com/office/officeart/2008/layout/PictureStrips"/>
    <dgm:cxn modelId="{3535E2B6-643D-4DC6-A897-7D59CFA6CFAF}" type="presParOf" srcId="{35902172-EB17-4E50-9ABD-08705E1D682D}" destId="{9A608B2C-B241-40B9-8253-75FC07F2668C}" srcOrd="0" destOrd="0" presId="urn:microsoft.com/office/officeart/2008/layout/PictureStrips"/>
    <dgm:cxn modelId="{E23B768B-DED4-4FF8-AF58-73DD1120676E}" type="presParOf" srcId="{35902172-EB17-4E50-9ABD-08705E1D682D}" destId="{D0F0F5D6-D7D9-4D7B-AD2E-47B2C0DCD86F}" srcOrd="1" destOrd="0" presId="urn:microsoft.com/office/officeart/2008/layout/PictureStrip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3718216-BD61-4D1A-BEA1-09160EC9B01A}">
      <dsp:nvSpPr>
        <dsp:cNvPr id="0" name=""/>
        <dsp:cNvSpPr/>
      </dsp:nvSpPr>
      <dsp:spPr>
        <a:xfrm>
          <a:off x="177663" y="2044867"/>
          <a:ext cx="4189492" cy="1309216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6776" tIns="114300" rIns="114300" bIns="1143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C" sz="3000" kern="1200" dirty="0"/>
            <a:t>Fase </a:t>
          </a:r>
          <a:r>
            <a:rPr lang="es-EC" sz="3000" kern="1200" dirty="0" err="1"/>
            <a:t>Mesoblástica</a:t>
          </a:r>
          <a:r>
            <a:rPr lang="es-EC" sz="3000" kern="1200" dirty="0"/>
            <a:t> o Vitelina</a:t>
          </a:r>
        </a:p>
      </dsp:txBody>
      <dsp:txXfrm>
        <a:off x="177663" y="2044867"/>
        <a:ext cx="4189492" cy="1309216"/>
      </dsp:txXfrm>
    </dsp:sp>
    <dsp:sp modelId="{73B85396-1989-4589-9093-61A46BF6DE63}">
      <dsp:nvSpPr>
        <dsp:cNvPr id="0" name=""/>
        <dsp:cNvSpPr/>
      </dsp:nvSpPr>
      <dsp:spPr>
        <a:xfrm>
          <a:off x="3101" y="1855758"/>
          <a:ext cx="916451" cy="1374677"/>
        </a:xfrm>
        <a:prstGeom prst="rect">
          <a:avLst/>
        </a:prstGeom>
        <a:blipFill rotWithShape="1">
          <a:blip xmlns:r="http://schemas.openxmlformats.org/officeDocument/2006/relationships" r:embed="rId1"/>
          <a:srcRect/>
          <a:stretch>
            <a:fillRect l="-73000" r="-73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DB2FD8C-CFC8-46AD-B1AC-FACF8C9C9D62}">
      <dsp:nvSpPr>
        <dsp:cNvPr id="0" name=""/>
        <dsp:cNvSpPr/>
      </dsp:nvSpPr>
      <dsp:spPr>
        <a:xfrm>
          <a:off x="4871893" y="2044867"/>
          <a:ext cx="4189492" cy="1309216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6776" tIns="114300" rIns="114300" bIns="1143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C" sz="3000" kern="1200" dirty="0"/>
            <a:t>Fase Hepática</a:t>
          </a:r>
        </a:p>
      </dsp:txBody>
      <dsp:txXfrm>
        <a:off x="4871893" y="2044867"/>
        <a:ext cx="4189492" cy="1309216"/>
      </dsp:txXfrm>
    </dsp:sp>
    <dsp:sp modelId="{AAF30BE6-4C5C-420D-A369-1203064FCAC6}">
      <dsp:nvSpPr>
        <dsp:cNvPr id="0" name=""/>
        <dsp:cNvSpPr/>
      </dsp:nvSpPr>
      <dsp:spPr>
        <a:xfrm>
          <a:off x="4697331" y="1855758"/>
          <a:ext cx="916451" cy="1374677"/>
        </a:xfrm>
        <a:prstGeom prst="rect">
          <a:avLst/>
        </a:prstGeom>
        <a:blipFill rotWithShape="1">
          <a:blip xmlns:r="http://schemas.openxmlformats.org/officeDocument/2006/relationships" r:embed="rId2"/>
          <a:srcRect/>
          <a:stretch>
            <a:fillRect l="-98000" r="-98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C6F5E9A-277F-4CED-BEDC-46CB95648E3B}">
      <dsp:nvSpPr>
        <dsp:cNvPr id="0" name=""/>
        <dsp:cNvSpPr/>
      </dsp:nvSpPr>
      <dsp:spPr>
        <a:xfrm>
          <a:off x="177663" y="3693025"/>
          <a:ext cx="4189492" cy="1309216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6776" tIns="114300" rIns="114300" bIns="1143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C" sz="3000" kern="1200" dirty="0"/>
            <a:t>Fase esplénica</a:t>
          </a:r>
        </a:p>
      </dsp:txBody>
      <dsp:txXfrm>
        <a:off x="177663" y="3693025"/>
        <a:ext cx="4189492" cy="1309216"/>
      </dsp:txXfrm>
    </dsp:sp>
    <dsp:sp modelId="{1A2E473C-4199-4D4E-9DDD-B882FADDBD7C}">
      <dsp:nvSpPr>
        <dsp:cNvPr id="0" name=""/>
        <dsp:cNvSpPr/>
      </dsp:nvSpPr>
      <dsp:spPr>
        <a:xfrm>
          <a:off x="3101" y="3503916"/>
          <a:ext cx="916451" cy="1374677"/>
        </a:xfrm>
        <a:prstGeom prst="rect">
          <a:avLst/>
        </a:prstGeom>
        <a:blipFill rotWithShape="1">
          <a:blip xmlns:r="http://schemas.openxmlformats.org/officeDocument/2006/relationships" r:embed="rId3"/>
          <a:srcRect/>
          <a:stretch>
            <a:fillRect l="-25000" r="-25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A608B2C-B241-40B9-8253-75FC07F2668C}">
      <dsp:nvSpPr>
        <dsp:cNvPr id="0" name=""/>
        <dsp:cNvSpPr/>
      </dsp:nvSpPr>
      <dsp:spPr>
        <a:xfrm>
          <a:off x="4871893" y="3693025"/>
          <a:ext cx="4189492" cy="1309216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6776" tIns="114300" rIns="114300" bIns="1143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C" sz="3000" kern="1200" dirty="0"/>
            <a:t>Fase </a:t>
          </a:r>
          <a:r>
            <a:rPr lang="es-EC" sz="3000" kern="1200" dirty="0" err="1"/>
            <a:t>mieloidea</a:t>
          </a:r>
          <a:r>
            <a:rPr lang="es-EC" sz="3000" kern="1200" dirty="0"/>
            <a:t> o medular  </a:t>
          </a:r>
        </a:p>
      </dsp:txBody>
      <dsp:txXfrm>
        <a:off x="4871893" y="3693025"/>
        <a:ext cx="4189492" cy="1309216"/>
      </dsp:txXfrm>
    </dsp:sp>
    <dsp:sp modelId="{D0F0F5D6-D7D9-4D7B-AD2E-47B2C0DCD86F}">
      <dsp:nvSpPr>
        <dsp:cNvPr id="0" name=""/>
        <dsp:cNvSpPr/>
      </dsp:nvSpPr>
      <dsp:spPr>
        <a:xfrm>
          <a:off x="4697331" y="3503916"/>
          <a:ext cx="916451" cy="1374677"/>
        </a:xfrm>
        <a:prstGeom prst="rect">
          <a:avLst/>
        </a:prstGeom>
        <a:blipFill rotWithShape="1">
          <a:blip xmlns:r="http://schemas.openxmlformats.org/officeDocument/2006/relationships" r:embed="rId4"/>
          <a:srcRect/>
          <a:stretch>
            <a:fillRect t="-4000" b="-4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C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C6F607-D481-4838-AC03-A31AECFD13FF}" type="datetimeFigureOut">
              <a:rPr lang="es-EC" smtClean="0"/>
              <a:t>25/6/2026</a:t>
            </a:fld>
            <a:endParaRPr lang="es-EC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C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C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E3D92E-4BD4-429E-94F3-22F57EFBBD37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29919362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C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E3D92E-4BD4-429E-94F3-22F57EFBBD37}" type="slidenum">
              <a:rPr lang="es-EC" smtClean="0"/>
              <a:t>8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42376654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C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E3D92E-4BD4-429E-94F3-22F57EFBBD37}" type="slidenum">
              <a:rPr lang="es-EC" smtClean="0"/>
              <a:t>12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18281085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85800" y="1346947"/>
            <a:ext cx="7772400" cy="80683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685800" y="4282763"/>
            <a:ext cx="7772400" cy="80683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685800" y="1484779"/>
            <a:ext cx="7772400" cy="2743200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>
            <a:grpSpLocks noChangeAspect="1"/>
          </p:cNvGrpSpPr>
          <p:nvPr/>
        </p:nvGrpSpPr>
        <p:grpSpPr>
          <a:xfrm>
            <a:off x="7234780" y="4107023"/>
            <a:ext cx="914400" cy="914400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88670" y="1432223"/>
            <a:ext cx="759333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6400" b="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02386" y="4389120"/>
            <a:ext cx="5918454" cy="1069848"/>
          </a:xfrm>
        </p:spPr>
        <p:txBody>
          <a:bodyPr>
            <a:norm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12805" y="6272785"/>
            <a:ext cx="4745736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244280" y="4227195"/>
            <a:ext cx="895401" cy="640080"/>
          </a:xfrm>
        </p:spPr>
        <p:txBody>
          <a:bodyPr/>
          <a:lstStyle>
            <a:lvl1pPr>
              <a:defRPr sz="2800" b="1"/>
            </a:lvl1pPr>
          </a:lstStyle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85103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15592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533400"/>
            <a:ext cx="1914525" cy="5638800"/>
          </a:xfrm>
        </p:spPr>
        <p:txBody>
          <a:bodyPr vert="eaVert"/>
          <a:lstStyle>
            <a:lvl1pPr>
              <a:defRPr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0100" y="533400"/>
            <a:ext cx="5629275" cy="5638800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62576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44794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9144000" cy="1940010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5346" y="1225296"/>
            <a:ext cx="696087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6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4330" y="5020056"/>
            <a:ext cx="6789420" cy="1066800"/>
          </a:xfrm>
        </p:spPr>
        <p:txBody>
          <a:bodyPr anchor="t">
            <a:normAutofit/>
          </a:bodyPr>
          <a:lstStyle>
            <a:lvl1pPr marL="0" indent="0">
              <a:buNone/>
              <a:defRPr sz="1800" b="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45251" y="6272785"/>
            <a:ext cx="1983232" cy="365125"/>
          </a:xfr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6/25/2026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36099" y="6272784"/>
            <a:ext cx="4745736" cy="365125"/>
          </a:xfr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633862" y="2430623"/>
            <a:ext cx="914400" cy="914400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450" y="2508607"/>
            <a:ext cx="891224" cy="720332"/>
          </a:xfrm>
        </p:spPr>
        <p:txBody>
          <a:bodyPr/>
          <a:lstStyle>
            <a:lvl1pPr>
              <a:defRPr sz="2800"/>
            </a:lvl1pPr>
          </a:lstStyle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84314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60"/>
            <a:ext cx="365760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92218" y="2194560"/>
            <a:ext cx="365760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16594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48256"/>
            <a:ext cx="365760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2743200"/>
            <a:ext cx="365760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20793" y="2048256"/>
            <a:ext cx="365760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20793" y="2743200"/>
            <a:ext cx="365760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1464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6/25/2026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5523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37016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6227806" y="1"/>
            <a:ext cx="2916194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12230" y="685800"/>
            <a:ext cx="2400300" cy="1737360"/>
          </a:xfrm>
        </p:spPr>
        <p:txBody>
          <a:bodyPr anchor="b">
            <a:normAutofit/>
          </a:bodyPr>
          <a:lstStyle>
            <a:lvl1pPr>
              <a:defRPr sz="28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685800"/>
            <a:ext cx="5033772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12230" y="2423160"/>
            <a:ext cx="24003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35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8522664" y="6255258"/>
            <a:ext cx="393192" cy="393192"/>
            <a:chOff x="8532189" y="5068824"/>
            <a:chExt cx="393192" cy="393192"/>
          </a:xfrm>
        </p:grpSpPr>
        <p:sp>
          <p:nvSpPr>
            <p:cNvPr id="13" name="Oval 12"/>
            <p:cNvSpPr>
              <a:spLocks noChangeAspect="1"/>
            </p:cNvSpPr>
            <p:nvPr/>
          </p:nvSpPr>
          <p:spPr>
            <a:xfrm>
              <a:off x="8532189" y="5068824"/>
              <a:ext cx="393192" cy="39319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4" name="Oval 13"/>
            <p:cNvSpPr>
              <a:spLocks noChangeAspect="1"/>
            </p:cNvSpPr>
            <p:nvPr/>
          </p:nvSpPr>
          <p:spPr>
            <a:xfrm>
              <a:off x="8568766" y="5105400"/>
              <a:ext cx="320039" cy="320040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6/25/2026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071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6227806" y="1"/>
            <a:ext cx="2916194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12230" y="685800"/>
            <a:ext cx="2400300" cy="1737360"/>
          </a:xfrm>
        </p:spPr>
        <p:txBody>
          <a:bodyPr anchor="b">
            <a:normAutofit/>
          </a:bodyPr>
          <a:lstStyle>
            <a:lvl1pPr>
              <a:defRPr sz="28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6227805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12230" y="2423160"/>
            <a:ext cx="24003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35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8522664" y="6255258"/>
            <a:ext cx="393192" cy="393192"/>
            <a:chOff x="8532189" y="5068824"/>
            <a:chExt cx="393192" cy="393192"/>
          </a:xfrm>
        </p:grpSpPr>
        <p:sp>
          <p:nvSpPr>
            <p:cNvPr id="13" name="Oval 12"/>
            <p:cNvSpPr>
              <a:spLocks noChangeAspect="1"/>
            </p:cNvSpPr>
            <p:nvPr/>
          </p:nvSpPr>
          <p:spPr>
            <a:xfrm>
              <a:off x="8532189" y="5068824"/>
              <a:ext cx="393192" cy="39319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4" name="Oval 13"/>
            <p:cNvSpPr>
              <a:spLocks noChangeAspect="1"/>
            </p:cNvSpPr>
            <p:nvPr/>
          </p:nvSpPr>
          <p:spPr>
            <a:xfrm>
              <a:off x="8568766" y="5105400"/>
              <a:ext cx="320039" cy="320040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6/25/2026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34052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8522664" y="6255258"/>
            <a:ext cx="393192" cy="393192"/>
            <a:chOff x="8532189" y="5068824"/>
            <a:chExt cx="393192" cy="393192"/>
          </a:xfrm>
        </p:grpSpPr>
        <p:sp>
          <p:nvSpPr>
            <p:cNvPr id="8" name="Oval 7"/>
            <p:cNvSpPr>
              <a:spLocks noChangeAspect="1"/>
            </p:cNvSpPr>
            <p:nvPr/>
          </p:nvSpPr>
          <p:spPr>
            <a:xfrm>
              <a:off x="8532189" y="5068824"/>
              <a:ext cx="393192" cy="393192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>
              <a:spLocks noChangeAspect="1"/>
            </p:cNvSpPr>
            <p:nvPr/>
          </p:nvSpPr>
          <p:spPr>
            <a:xfrm>
              <a:off x="8568766" y="5105400"/>
              <a:ext cx="320039" cy="320040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0" y="484632"/>
            <a:ext cx="7772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21408"/>
            <a:ext cx="7772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2368" y="6272785"/>
            <a:ext cx="24551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6/25/2026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272785"/>
            <a:ext cx="474573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83346" y="6272785"/>
            <a:ext cx="4800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 spc="-70" baseline="0">
                <a:solidFill>
                  <a:srgbClr val="FFFFFF"/>
                </a:solidFill>
                <a:latin typeface="+mn-lt"/>
              </a:defRPr>
            </a:lvl1pPr>
          </a:lstStyle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6400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200" b="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329D09E-A818-419B-8A97-8295D1183C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4705" y="2860084"/>
            <a:ext cx="3896139" cy="906847"/>
          </a:xfrm>
        </p:spPr>
        <p:txBody>
          <a:bodyPr>
            <a:noAutofit/>
          </a:bodyPr>
          <a:lstStyle/>
          <a:p>
            <a:r>
              <a:rPr lang="es-ES" sz="3600" dirty="0"/>
              <a:t>Unidad 2. Fisiología de la sangre y del sistema cardiovascular</a:t>
            </a:r>
            <a:endParaRPr lang="es-EC" sz="3600" dirty="0"/>
          </a:p>
        </p:txBody>
      </p:sp>
      <p:pic>
        <p:nvPicPr>
          <p:cNvPr id="6" name="Coastal nautical decor tips for people who love beauty for daily inspiration that feel calm and airy - Pin-235383518019541880">
            <a:hlinkClick r:id="" action="ppaction://media"/>
            <a:extLst>
              <a:ext uri="{FF2B5EF4-FFF2-40B4-BE49-F238E27FC236}">
                <a16:creationId xmlns:a16="http://schemas.microsoft.com/office/drawing/2014/main" id="{0D6E8212-3F5F-4C24-AF36-36F09827E7DC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979503" y="0"/>
            <a:ext cx="3853207" cy="6847760"/>
          </a:xfrm>
        </p:spPr>
      </p:pic>
    </p:spTree>
    <p:extLst>
      <p:ext uri="{BB962C8B-B14F-4D97-AF65-F5344CB8AC3E}">
        <p14:creationId xmlns:p14="http://schemas.microsoft.com/office/powerpoint/2010/main" val="22913541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08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>
              <a:defRPr sz="2400"/>
            </a:pPr>
            <a:r>
              <a:rPr sz="7200" dirty="0"/>
              <a:t>HEMATOPOYESIS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8174" y="2121408"/>
            <a:ext cx="4234069" cy="4050792"/>
          </a:xfrm>
        </p:spPr>
        <p:txBody>
          <a:bodyPr/>
          <a:lstStyle/>
          <a:p>
            <a:r>
              <a:rPr dirty="0" err="1"/>
              <a:t>Proceso</a:t>
            </a:r>
            <a:r>
              <a:rPr dirty="0"/>
              <a:t> de </a:t>
            </a:r>
            <a:r>
              <a:rPr dirty="0" err="1"/>
              <a:t>formación</a:t>
            </a:r>
            <a:r>
              <a:rPr dirty="0"/>
              <a:t>, </a:t>
            </a:r>
            <a:r>
              <a:rPr dirty="0" err="1"/>
              <a:t>desarrollo</a:t>
            </a:r>
            <a:r>
              <a:rPr dirty="0"/>
              <a:t> y </a:t>
            </a:r>
            <a:r>
              <a:rPr dirty="0" err="1"/>
              <a:t>maduración</a:t>
            </a:r>
            <a:r>
              <a:rPr dirty="0"/>
              <a:t> de las </a:t>
            </a:r>
            <a:r>
              <a:rPr dirty="0" err="1"/>
              <a:t>células</a:t>
            </a:r>
            <a:r>
              <a:rPr dirty="0"/>
              <a:t> </a:t>
            </a:r>
            <a:r>
              <a:rPr dirty="0" err="1"/>
              <a:t>sanguíneas</a:t>
            </a:r>
            <a:r>
              <a:rPr dirty="0"/>
              <a:t>.</a:t>
            </a:r>
          </a:p>
          <a:p>
            <a:r>
              <a:rPr dirty="0" err="1"/>
              <a:t>Ocurre</a:t>
            </a:r>
            <a:r>
              <a:rPr dirty="0"/>
              <a:t> </a:t>
            </a:r>
            <a:r>
              <a:rPr dirty="0" err="1"/>
              <a:t>principalmente</a:t>
            </a:r>
            <a:r>
              <a:rPr dirty="0"/>
              <a:t> en </a:t>
            </a:r>
            <a:r>
              <a:rPr dirty="0" err="1"/>
              <a:t>médula</a:t>
            </a:r>
            <a:r>
              <a:rPr dirty="0"/>
              <a:t> </a:t>
            </a:r>
            <a:r>
              <a:rPr dirty="0" err="1"/>
              <a:t>ósea</a:t>
            </a:r>
            <a:r>
              <a:rPr dirty="0"/>
              <a:t>.</a:t>
            </a:r>
          </a:p>
          <a:p>
            <a:r>
              <a:rPr dirty="0" err="1"/>
              <a:t>Mantiene</a:t>
            </a:r>
            <a:r>
              <a:rPr dirty="0"/>
              <a:t> la homeostasis </a:t>
            </a:r>
            <a:r>
              <a:rPr dirty="0" err="1"/>
              <a:t>sanguínea</a:t>
            </a:r>
            <a:r>
              <a:rPr dirty="0"/>
              <a:t>.</a:t>
            </a:r>
          </a:p>
          <a:p>
            <a:r>
              <a:rPr dirty="0"/>
              <a:t>Produce </a:t>
            </a:r>
            <a:r>
              <a:rPr dirty="0" err="1"/>
              <a:t>eritrocitos</a:t>
            </a:r>
            <a:r>
              <a:rPr dirty="0"/>
              <a:t>, </a:t>
            </a:r>
            <a:r>
              <a:rPr dirty="0" err="1"/>
              <a:t>leucocitos</a:t>
            </a:r>
            <a:r>
              <a:rPr dirty="0"/>
              <a:t> y </a:t>
            </a:r>
            <a:r>
              <a:rPr dirty="0" err="1"/>
              <a:t>plaquetas</a:t>
            </a:r>
            <a:r>
              <a:rPr dirty="0"/>
              <a:t>.</a:t>
            </a:r>
          </a:p>
        </p:txBody>
      </p:sp>
      <p:pic>
        <p:nvPicPr>
          <p:cNvPr id="1030" name="Picture 6" descr="Type of human blood cells on white background">
            <a:extLst>
              <a:ext uri="{FF2B5EF4-FFF2-40B4-BE49-F238E27FC236}">
                <a16:creationId xmlns:a16="http://schemas.microsoft.com/office/drawing/2014/main" id="{4159C29E-D552-4DBD-8AB4-DB28BB1734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2243" y="2306086"/>
            <a:ext cx="4346873" cy="2564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16885"/>
            <a:ext cx="7772400" cy="1609344"/>
          </a:xfrm>
        </p:spPr>
        <p:txBody>
          <a:bodyPr>
            <a:normAutofit/>
          </a:bodyPr>
          <a:lstStyle/>
          <a:p>
            <a:pPr algn="ctr">
              <a:defRPr sz="2400"/>
            </a:pPr>
            <a:r>
              <a:rPr sz="5400" dirty="0" err="1"/>
              <a:t>Importancia</a:t>
            </a:r>
            <a:endParaRPr sz="5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2121408"/>
            <a:ext cx="3518452" cy="4050792"/>
          </a:xfrm>
        </p:spPr>
        <p:txBody>
          <a:bodyPr/>
          <a:lstStyle/>
          <a:p>
            <a:r>
              <a:rPr dirty="0"/>
              <a:t>Renovación continua de </a:t>
            </a:r>
            <a:r>
              <a:rPr dirty="0" err="1"/>
              <a:t>células</a:t>
            </a:r>
            <a:r>
              <a:rPr dirty="0"/>
              <a:t> </a:t>
            </a:r>
            <a:r>
              <a:rPr dirty="0" err="1"/>
              <a:t>sanguíneas</a:t>
            </a:r>
            <a:r>
              <a:rPr dirty="0"/>
              <a:t>.</a:t>
            </a:r>
          </a:p>
          <a:p>
            <a:r>
              <a:rPr dirty="0" err="1"/>
              <a:t>Producción</a:t>
            </a:r>
            <a:r>
              <a:rPr dirty="0"/>
              <a:t> </a:t>
            </a:r>
            <a:r>
              <a:rPr dirty="0" err="1"/>
              <a:t>diaria</a:t>
            </a:r>
            <a:r>
              <a:rPr dirty="0"/>
              <a:t> </a:t>
            </a:r>
            <a:r>
              <a:rPr dirty="0" err="1"/>
              <a:t>masiva</a:t>
            </a:r>
            <a:r>
              <a:rPr dirty="0"/>
              <a:t> de </a:t>
            </a:r>
            <a:r>
              <a:rPr dirty="0" err="1"/>
              <a:t>células</a:t>
            </a:r>
            <a:r>
              <a:rPr dirty="0"/>
              <a:t>.</a:t>
            </a:r>
          </a:p>
          <a:p>
            <a:r>
              <a:rPr dirty="0"/>
              <a:t>Fundamental para </a:t>
            </a:r>
            <a:r>
              <a:rPr dirty="0" err="1"/>
              <a:t>transporte</a:t>
            </a:r>
            <a:r>
              <a:rPr dirty="0"/>
              <a:t>, </a:t>
            </a:r>
            <a:r>
              <a:rPr dirty="0" err="1"/>
              <a:t>defensa</a:t>
            </a:r>
            <a:r>
              <a:rPr dirty="0"/>
              <a:t> y </a:t>
            </a:r>
            <a:r>
              <a:rPr dirty="0" err="1"/>
              <a:t>coagulación</a:t>
            </a:r>
            <a:r>
              <a:rPr dirty="0"/>
              <a:t>.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FEFE1677-A843-466D-B123-5B3EE45EFB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97411" y="1928191"/>
            <a:ext cx="5260450" cy="3287781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0"/>
            <a:ext cx="7772400" cy="1609344"/>
          </a:xfrm>
        </p:spPr>
        <p:txBody>
          <a:bodyPr>
            <a:normAutofit/>
          </a:bodyPr>
          <a:lstStyle/>
          <a:p>
            <a:pPr algn="ctr">
              <a:defRPr sz="2400"/>
            </a:pPr>
            <a:r>
              <a:rPr sz="4800" dirty="0" err="1"/>
              <a:t>Etapas</a:t>
            </a:r>
            <a:r>
              <a:rPr sz="4800" dirty="0"/>
              <a:t> de la </a:t>
            </a:r>
            <a:r>
              <a:rPr sz="4800" dirty="0" err="1"/>
              <a:t>Hematopoyesis</a:t>
            </a:r>
            <a:endParaRPr sz="4800" dirty="0"/>
          </a:p>
        </p:txBody>
      </p:sp>
      <p:graphicFrame>
        <p:nvGraphicFramePr>
          <p:cNvPr id="8" name="Marcador de contenido 7">
            <a:extLst>
              <a:ext uri="{FF2B5EF4-FFF2-40B4-BE49-F238E27FC236}">
                <a16:creationId xmlns:a16="http://schemas.microsoft.com/office/drawing/2014/main" id="{C139B616-9FF0-405E-8471-72BEA8901D5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29045986"/>
              </p:ext>
            </p:extLst>
          </p:nvPr>
        </p:nvGraphicFramePr>
        <p:xfrm>
          <a:off x="0" y="0"/>
          <a:ext cx="9064487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E18F888-C43A-40D3-9881-F39342804F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4278" y="156641"/>
            <a:ext cx="7523922" cy="986359"/>
          </a:xfrm>
        </p:spPr>
        <p:txBody>
          <a:bodyPr>
            <a:normAutofit fontScale="90000"/>
          </a:bodyPr>
          <a:lstStyle/>
          <a:p>
            <a:pPr algn="ctr"/>
            <a:r>
              <a:rPr lang="es-ES" dirty="0"/>
              <a:t>diferenciación de la célula madre hematopoyética</a:t>
            </a:r>
            <a:endParaRPr lang="es-EC" dirty="0"/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433D9036-CDD1-4045-9A4A-156E166651A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98175" y="1470991"/>
            <a:ext cx="8160026" cy="5292729"/>
          </a:xfrm>
        </p:spPr>
      </p:pic>
    </p:spTree>
    <p:extLst>
      <p:ext uri="{BB962C8B-B14F-4D97-AF65-F5344CB8AC3E}">
        <p14:creationId xmlns:p14="http://schemas.microsoft.com/office/powerpoint/2010/main" val="1335999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E22D840-2AA4-47AD-B25B-0F6A3853DE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b="1" dirty="0"/>
              <a:t>Factores que regulan la hematopoyesis</a:t>
            </a:r>
            <a:br>
              <a:rPr lang="es-ES" b="1" dirty="0"/>
            </a:br>
            <a:endParaRPr lang="es-EC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F6BEF5A9-83AD-4C70-8DB9-EEDDADB7A904}"/>
              </a:ext>
            </a:extLst>
          </p:cNvPr>
          <p:cNvSpPr txBox="1"/>
          <p:nvPr/>
        </p:nvSpPr>
        <p:spPr>
          <a:xfrm>
            <a:off x="586408" y="1926381"/>
            <a:ext cx="4572000" cy="46128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s-ES" b="1" dirty="0"/>
              <a:t>Eritropoyetina (EPO)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dirty="0"/>
              <a:t>Producida principalmente en los riñones. 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dirty="0"/>
              <a:t>Estimula la formación de eritrocitos. </a:t>
            </a:r>
          </a:p>
          <a:p>
            <a:pPr>
              <a:lnSpc>
                <a:spcPct val="150000"/>
              </a:lnSpc>
            </a:pPr>
            <a:r>
              <a:rPr lang="es-ES" b="1" dirty="0"/>
              <a:t>Trombopoyetina (TPO)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dirty="0"/>
              <a:t>Producida principalmente en el hígado. 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dirty="0"/>
              <a:t>Estimula la formación de plaquetas. </a:t>
            </a:r>
          </a:p>
          <a:p>
            <a:pPr>
              <a:lnSpc>
                <a:spcPct val="150000"/>
              </a:lnSpc>
            </a:pPr>
            <a:r>
              <a:rPr lang="es-ES" b="1" dirty="0"/>
              <a:t>Interleucinas y factores estimulantes de colonias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dirty="0"/>
              <a:t>Favorecen la producción y maduración de leucocitos.</a:t>
            </a:r>
          </a:p>
        </p:txBody>
      </p:sp>
      <p:pic>
        <p:nvPicPr>
          <p:cNvPr id="10242" name="Picture 2">
            <a:extLst>
              <a:ext uri="{FF2B5EF4-FFF2-40B4-BE49-F238E27FC236}">
                <a16:creationId xmlns:a16="http://schemas.microsoft.com/office/drawing/2014/main" id="{055AD378-FAAF-4808-866A-B9BAC46672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6708" y="2941983"/>
            <a:ext cx="3917840" cy="1977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11040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1FAFEA0-C20A-4DA0-8F0A-9B60A296F6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C" dirty="0"/>
              <a:t>Tipos de hematopoyesis</a:t>
            </a:r>
          </a:p>
        </p:txBody>
      </p:sp>
      <p:pic>
        <p:nvPicPr>
          <p:cNvPr id="6" name="Marcador de contenido 5">
            <a:extLst>
              <a:ext uri="{FF2B5EF4-FFF2-40B4-BE49-F238E27FC236}">
                <a16:creationId xmlns:a16="http://schemas.microsoft.com/office/drawing/2014/main" id="{4F2AD3A4-EE99-4879-88D2-F184EBF95A5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t="17813"/>
          <a:stretch/>
        </p:blipFill>
        <p:spPr>
          <a:xfrm>
            <a:off x="1" y="1600202"/>
            <a:ext cx="9144000" cy="4512364"/>
          </a:xfrm>
        </p:spPr>
      </p:pic>
    </p:spTree>
    <p:extLst>
      <p:ext uri="{BB962C8B-B14F-4D97-AF65-F5344CB8AC3E}">
        <p14:creationId xmlns:p14="http://schemas.microsoft.com/office/powerpoint/2010/main" val="33614265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8680" y="-14132"/>
            <a:ext cx="7772400" cy="795528"/>
          </a:xfrm>
        </p:spPr>
        <p:txBody>
          <a:bodyPr>
            <a:normAutofit/>
          </a:bodyPr>
          <a:lstStyle/>
          <a:p>
            <a:pPr>
              <a:defRPr sz="2400"/>
            </a:pPr>
            <a:r>
              <a:rPr lang="es-EC" sz="3600" dirty="0"/>
              <a:t>Esquema completo de la hematopoyesis</a:t>
            </a:r>
            <a:endParaRPr sz="3600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81C967B1-A708-CCE6-8280-B6C4F9F2D9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3632"/>
            <a:ext cx="9293630" cy="62485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658FBA0-8B7D-4E43-AC58-D0B5C4C12A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6807" y="7554"/>
            <a:ext cx="7842001" cy="996298"/>
          </a:xfrm>
        </p:spPr>
        <p:txBody>
          <a:bodyPr/>
          <a:lstStyle/>
          <a:p>
            <a:pPr algn="ctr"/>
            <a:r>
              <a:rPr lang="es-EC" sz="6000" dirty="0"/>
              <a:t>GENERALIDADES</a:t>
            </a:r>
            <a:r>
              <a:rPr lang="es-EC" dirty="0"/>
              <a:t> </a:t>
            </a:r>
          </a:p>
        </p:txBody>
      </p:sp>
      <p:pic>
        <p:nvPicPr>
          <p:cNvPr id="7" name="Marcador de contenido 6">
            <a:extLst>
              <a:ext uri="{FF2B5EF4-FFF2-40B4-BE49-F238E27FC236}">
                <a16:creationId xmlns:a16="http://schemas.microsoft.com/office/drawing/2014/main" id="{F4647C44-4C50-4E6B-917A-36BBE4B0DDA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 b="52325"/>
          <a:stretch/>
        </p:blipFill>
        <p:spPr>
          <a:xfrm>
            <a:off x="516806" y="884582"/>
            <a:ext cx="8172303" cy="5844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60583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1B5B62D6-F924-43EB-A1A0-C49ED451C8C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 t="47253"/>
          <a:stretch/>
        </p:blipFill>
        <p:spPr>
          <a:xfrm>
            <a:off x="367746" y="-158249"/>
            <a:ext cx="8567532" cy="6778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10508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8C3A77A-7180-429B-9040-BDAE1AD585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C" dirty="0"/>
              <a:t>Funciones de los </a:t>
            </a:r>
            <a:r>
              <a:rPr lang="es-EC" dirty="0" err="1"/>
              <a:t>leucositos</a:t>
            </a:r>
            <a:endParaRPr lang="es-EC" dirty="0"/>
          </a:p>
        </p:txBody>
      </p:sp>
      <p:graphicFrame>
        <p:nvGraphicFramePr>
          <p:cNvPr id="7" name="Marcador de contenido 6">
            <a:extLst>
              <a:ext uri="{FF2B5EF4-FFF2-40B4-BE49-F238E27FC236}">
                <a16:creationId xmlns:a16="http://schemas.microsoft.com/office/drawing/2014/main" id="{778B1E3E-4B25-477E-9044-21FFC71FCDD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35907005"/>
              </p:ext>
            </p:extLst>
          </p:nvPr>
        </p:nvGraphicFramePr>
        <p:xfrm>
          <a:off x="337930" y="2120901"/>
          <a:ext cx="8706678" cy="4319653"/>
        </p:xfrm>
        <a:graphic>
          <a:graphicData uri="http://schemas.openxmlformats.org/drawingml/2006/table">
            <a:tbl>
              <a:tblPr/>
              <a:tblGrid>
                <a:gridCol w="2081573">
                  <a:extLst>
                    <a:ext uri="{9D8B030D-6E8A-4147-A177-3AD203B41FA5}">
                      <a16:colId xmlns:a16="http://schemas.microsoft.com/office/drawing/2014/main" val="3061471322"/>
                    </a:ext>
                  </a:extLst>
                </a:gridCol>
                <a:gridCol w="4353341">
                  <a:extLst>
                    <a:ext uri="{9D8B030D-6E8A-4147-A177-3AD203B41FA5}">
                      <a16:colId xmlns:a16="http://schemas.microsoft.com/office/drawing/2014/main" val="874475488"/>
                    </a:ext>
                  </a:extLst>
                </a:gridCol>
                <a:gridCol w="2271764">
                  <a:extLst>
                    <a:ext uri="{9D8B030D-6E8A-4147-A177-3AD203B41FA5}">
                      <a16:colId xmlns:a16="http://schemas.microsoft.com/office/drawing/2014/main" val="3511680168"/>
                    </a:ext>
                  </a:extLst>
                </a:gridCol>
              </a:tblGrid>
              <a:tr h="536821">
                <a:tc>
                  <a:txBody>
                    <a:bodyPr/>
                    <a:lstStyle/>
                    <a:p>
                      <a:pPr algn="ctr"/>
                      <a:r>
                        <a:rPr lang="es-EC" sz="1400" b="1"/>
                        <a:t>Tipo de leucocito</a:t>
                      </a:r>
                    </a:p>
                  </a:txBody>
                  <a:tcPr marL="42645" marR="42645" marT="21323" marB="2132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C" sz="1400" b="1"/>
                        <a:t>Función principal</a:t>
                      </a:r>
                    </a:p>
                  </a:txBody>
                  <a:tcPr marL="42645" marR="42645" marT="21323" marB="2132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C" sz="1400" b="1" dirty="0"/>
                        <a:t>Actúa principalmente contra</a:t>
                      </a:r>
                    </a:p>
                  </a:txBody>
                  <a:tcPr marL="42645" marR="42645" marT="21323" marB="2132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67008671"/>
                  </a:ext>
                </a:extLst>
              </a:tr>
              <a:tr h="665513">
                <a:tc>
                  <a:txBody>
                    <a:bodyPr/>
                    <a:lstStyle/>
                    <a:p>
                      <a:r>
                        <a:rPr lang="es-EC" sz="1400" b="1"/>
                        <a:t>Neutrófilos</a:t>
                      </a:r>
                      <a:endParaRPr lang="es-EC" sz="1400"/>
                    </a:p>
                  </a:txBody>
                  <a:tcPr marL="42645" marR="42645" marT="21323" marB="2132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s-ES" sz="1400"/>
                        <a:t>Fagocitan y destruyen microorganismos. Son la primera línea de defensa en infecciones agudas.</a:t>
                      </a:r>
                    </a:p>
                  </a:txBody>
                  <a:tcPr marL="42645" marR="42645" marT="21323" marB="2132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s-EC" sz="1400"/>
                        <a:t>Bacterias y hongos</a:t>
                      </a:r>
                    </a:p>
                  </a:txBody>
                  <a:tcPr marL="42645" marR="42645" marT="21323" marB="2132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50513554"/>
                  </a:ext>
                </a:extLst>
              </a:tr>
              <a:tr h="540729">
                <a:tc>
                  <a:txBody>
                    <a:bodyPr/>
                    <a:lstStyle/>
                    <a:p>
                      <a:r>
                        <a:rPr lang="es-EC" sz="1400" b="1" dirty="0"/>
                        <a:t>Eosinófilos</a:t>
                      </a:r>
                      <a:endParaRPr lang="es-EC" sz="1400" dirty="0"/>
                    </a:p>
                  </a:txBody>
                  <a:tcPr marL="42645" marR="42645" marT="21323" marB="2132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s-ES" sz="1400"/>
                        <a:t>Participan en la defensa contra parásitos y en reacciones alérgicas.</a:t>
                      </a:r>
                    </a:p>
                  </a:txBody>
                  <a:tcPr marL="42645" marR="42645" marT="21323" marB="2132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s-EC" sz="1400"/>
                        <a:t>Parásitos y alergias</a:t>
                      </a:r>
                    </a:p>
                  </a:txBody>
                  <a:tcPr marL="42645" marR="42645" marT="21323" marB="2132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46148496"/>
                  </a:ext>
                </a:extLst>
              </a:tr>
              <a:tr h="540729">
                <a:tc>
                  <a:txBody>
                    <a:bodyPr/>
                    <a:lstStyle/>
                    <a:p>
                      <a:r>
                        <a:rPr lang="es-EC" sz="1400" b="1" dirty="0"/>
                        <a:t>Basófilos</a:t>
                      </a:r>
                      <a:endParaRPr lang="es-EC" sz="1400" dirty="0"/>
                    </a:p>
                  </a:txBody>
                  <a:tcPr marL="42645" marR="42645" marT="21323" marB="2132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s-ES" sz="1400"/>
                        <a:t>Liberan histamina y heparina, interviniendo en la inflamación y alergias.</a:t>
                      </a:r>
                    </a:p>
                  </a:txBody>
                  <a:tcPr marL="42645" marR="42645" marT="21323" marB="2132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s-EC" sz="1400"/>
                        <a:t>Reacciones alérgicas</a:t>
                      </a:r>
                    </a:p>
                  </a:txBody>
                  <a:tcPr marL="42645" marR="42645" marT="21323" marB="2132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12278267"/>
                  </a:ext>
                </a:extLst>
              </a:tr>
              <a:tr h="665513">
                <a:tc>
                  <a:txBody>
                    <a:bodyPr/>
                    <a:lstStyle/>
                    <a:p>
                      <a:r>
                        <a:rPr lang="es-EC" sz="1400" b="1"/>
                        <a:t>Monocitos</a:t>
                      </a:r>
                      <a:endParaRPr lang="es-EC" sz="1400"/>
                    </a:p>
                  </a:txBody>
                  <a:tcPr marL="42645" marR="42645" marT="21323" marB="2132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s-ES" sz="1400"/>
                        <a:t>Se transforman en macrófagos y eliminan microorganismos, células muertas y desechos.</a:t>
                      </a:r>
                    </a:p>
                  </a:txBody>
                  <a:tcPr marL="42645" marR="42645" marT="21323" marB="2132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s-ES" sz="1400"/>
                        <a:t>Infecciones crónicas y limpieza tisular</a:t>
                      </a:r>
                    </a:p>
                  </a:txBody>
                  <a:tcPr marL="42645" marR="42645" marT="21323" marB="2132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84669606"/>
                  </a:ext>
                </a:extLst>
              </a:tr>
              <a:tr h="292798">
                <a:tc>
                  <a:txBody>
                    <a:bodyPr/>
                    <a:lstStyle/>
                    <a:p>
                      <a:r>
                        <a:rPr lang="es-EC" sz="1400" b="1"/>
                        <a:t>Linfocitos B</a:t>
                      </a:r>
                      <a:endParaRPr lang="es-EC" sz="1400"/>
                    </a:p>
                  </a:txBody>
                  <a:tcPr marL="42645" marR="42645" marT="21323" marB="2132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s-EC" sz="1400"/>
                        <a:t>Producen anticuerpos.</a:t>
                      </a:r>
                    </a:p>
                  </a:txBody>
                  <a:tcPr marL="42645" marR="42645" marT="21323" marB="2132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s-EC" sz="1400"/>
                        <a:t>Bacterias, virus y toxinas</a:t>
                      </a:r>
                    </a:p>
                  </a:txBody>
                  <a:tcPr marL="42645" marR="42645" marT="21323" marB="2132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1533582"/>
                  </a:ext>
                </a:extLst>
              </a:tr>
              <a:tr h="540729">
                <a:tc>
                  <a:txBody>
                    <a:bodyPr/>
                    <a:lstStyle/>
                    <a:p>
                      <a:r>
                        <a:rPr lang="es-EC" sz="1400" b="1"/>
                        <a:t>Linfocitos T</a:t>
                      </a:r>
                      <a:endParaRPr lang="es-EC" sz="1400"/>
                    </a:p>
                  </a:txBody>
                  <a:tcPr marL="42645" marR="42645" marT="21323" marB="2132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s-ES" sz="1400"/>
                        <a:t>Destruyen células infectadas y coordinan la respuesta inmunitaria.</a:t>
                      </a:r>
                    </a:p>
                  </a:txBody>
                  <a:tcPr marL="42645" marR="42645" marT="21323" marB="2132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s-EC" sz="1400"/>
                        <a:t>Virus y células anormales</a:t>
                      </a:r>
                    </a:p>
                  </a:txBody>
                  <a:tcPr marL="42645" marR="42645" marT="21323" marB="2132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23462366"/>
                  </a:ext>
                </a:extLst>
              </a:tr>
              <a:tr h="536821">
                <a:tc>
                  <a:txBody>
                    <a:bodyPr/>
                    <a:lstStyle/>
                    <a:p>
                      <a:r>
                        <a:rPr lang="es-EC" sz="1400" b="1"/>
                        <a:t>Linfocitos NK</a:t>
                      </a:r>
                      <a:endParaRPr lang="es-EC" sz="1400"/>
                    </a:p>
                  </a:txBody>
                  <a:tcPr marL="42645" marR="42645" marT="21323" marB="2132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s-EC" sz="1400"/>
                        <a:t>Destruyen células tumorales y células infectadas por virus.</a:t>
                      </a:r>
                    </a:p>
                  </a:txBody>
                  <a:tcPr marL="42645" marR="42645" marT="21323" marB="2132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s-EC" sz="1400" dirty="0"/>
                        <a:t>Tumores y virus</a:t>
                      </a:r>
                    </a:p>
                  </a:txBody>
                  <a:tcPr marL="42645" marR="42645" marT="21323" marB="2132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66457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286750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40E7F89-AE81-4844-85DC-A934376ACE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dirty="0"/>
              <a:t>Importancia de la sangre</a:t>
            </a:r>
            <a:endParaRPr lang="es-EC" dirty="0"/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AEF87864-CFFE-4A20-BAEC-49C05FADCEB9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685800" y="1935902"/>
            <a:ext cx="7103227" cy="28315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C" altLang="es-EC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s-EC" altLang="es-EC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ndara Light" panose="020E0502030303020204" pitchFamily="34" charset="0"/>
              </a:rPr>
              <a:t>Diagnóstico de enfermedades.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s-EC" altLang="es-EC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ndara Light" panose="020E0502030303020204" pitchFamily="34" charset="0"/>
              </a:rPr>
              <a:t>Evaluación del estado nutricional.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s-EC" altLang="es-EC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ndara Light" panose="020E0502030303020204" pitchFamily="34" charset="0"/>
              </a:rPr>
              <a:t>Detección de infecciones y parasitosis.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s-EC" altLang="es-EC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ndara Light" panose="020E0502030303020204" pitchFamily="34" charset="0"/>
              </a:rPr>
              <a:t>Monitoreo de tratamientos.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s-EC" altLang="es-EC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ndara Light" panose="020E0502030303020204" pitchFamily="34" charset="0"/>
              </a:rPr>
              <a:t>Valoración del bienestar animal. </a:t>
            </a:r>
          </a:p>
        </p:txBody>
      </p:sp>
    </p:spTree>
    <p:extLst>
      <p:ext uri="{BB962C8B-B14F-4D97-AF65-F5344CB8AC3E}">
        <p14:creationId xmlns:p14="http://schemas.microsoft.com/office/powerpoint/2010/main" val="24451857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E0BE5BA-1E20-4E4C-B8A5-76395CB5CA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C" dirty="0"/>
              <a:t>Diferencias entre especies animales</a:t>
            </a:r>
          </a:p>
        </p:txBody>
      </p:sp>
      <p:graphicFrame>
        <p:nvGraphicFramePr>
          <p:cNvPr id="4" name="Marcador de contenido 3">
            <a:extLst>
              <a:ext uri="{FF2B5EF4-FFF2-40B4-BE49-F238E27FC236}">
                <a16:creationId xmlns:a16="http://schemas.microsoft.com/office/drawing/2014/main" id="{1DDD388B-DAA8-48C9-BFAB-A265D265089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51007867"/>
              </p:ext>
            </p:extLst>
          </p:nvPr>
        </p:nvGraphicFramePr>
        <p:xfrm>
          <a:off x="655983" y="2305878"/>
          <a:ext cx="7802217" cy="2846513"/>
        </p:xfrm>
        <a:graphic>
          <a:graphicData uri="http://schemas.openxmlformats.org/drawingml/2006/table">
            <a:tbl>
              <a:tblPr/>
              <a:tblGrid>
                <a:gridCol w="2723792">
                  <a:extLst>
                    <a:ext uri="{9D8B030D-6E8A-4147-A177-3AD203B41FA5}">
                      <a16:colId xmlns:a16="http://schemas.microsoft.com/office/drawing/2014/main" val="781564431"/>
                    </a:ext>
                  </a:extLst>
                </a:gridCol>
                <a:gridCol w="5078425">
                  <a:extLst>
                    <a:ext uri="{9D8B030D-6E8A-4147-A177-3AD203B41FA5}">
                      <a16:colId xmlns:a16="http://schemas.microsoft.com/office/drawing/2014/main" val="3230996726"/>
                    </a:ext>
                  </a:extLst>
                </a:gridCol>
              </a:tblGrid>
              <a:tr h="367292">
                <a:tc>
                  <a:txBody>
                    <a:bodyPr/>
                    <a:lstStyle/>
                    <a:p>
                      <a:r>
                        <a:rPr lang="es-EC" b="1" dirty="0"/>
                        <a:t>Especie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C" b="1" dirty="0"/>
                        <a:t>Característica destacada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6205717"/>
                  </a:ext>
                </a:extLst>
              </a:tr>
              <a:tr h="367292">
                <a:tc>
                  <a:txBody>
                    <a:bodyPr/>
                    <a:lstStyle/>
                    <a:p>
                      <a:r>
                        <a:rPr lang="es-EC" dirty="0"/>
                        <a:t>Bovinos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s-EC" dirty="0"/>
                        <a:t>Eritrocitos pequeños y numerosos.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02557124"/>
                  </a:ext>
                </a:extLst>
              </a:tr>
              <a:tr h="642761">
                <a:tc>
                  <a:txBody>
                    <a:bodyPr/>
                    <a:lstStyle/>
                    <a:p>
                      <a:r>
                        <a:rPr lang="es-EC" dirty="0"/>
                        <a:t>Equinos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s-ES"/>
                        <a:t>Gran capacidad de almacenamiento de eritrocitos en el bazo.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16473256"/>
                  </a:ext>
                </a:extLst>
              </a:tr>
              <a:tr h="367292">
                <a:tc>
                  <a:txBody>
                    <a:bodyPr/>
                    <a:lstStyle/>
                    <a:p>
                      <a:r>
                        <a:rPr lang="es-EC"/>
                        <a:t>Ovinos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s-EC"/>
                        <a:t>Eritrocitos de menor tamaño.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58595146"/>
                  </a:ext>
                </a:extLst>
              </a:tr>
              <a:tr h="367292">
                <a:tc>
                  <a:txBody>
                    <a:bodyPr/>
                    <a:lstStyle/>
                    <a:p>
                      <a:r>
                        <a:rPr lang="es-EC"/>
                        <a:t>Caprinos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s-ES"/>
                        <a:t>Eritrocitos muy pequeños y resistentes.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2743094"/>
                  </a:ext>
                </a:extLst>
              </a:tr>
              <a:tr h="367292">
                <a:tc>
                  <a:txBody>
                    <a:bodyPr/>
                    <a:lstStyle/>
                    <a:p>
                      <a:r>
                        <a:rPr lang="es-EC"/>
                        <a:t>Porcinos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s-EC"/>
                        <a:t>Valores hematológicos intermedios.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43249969"/>
                  </a:ext>
                </a:extLst>
              </a:tr>
              <a:tr h="367292">
                <a:tc>
                  <a:txBody>
                    <a:bodyPr/>
                    <a:lstStyle/>
                    <a:p>
                      <a:r>
                        <a:rPr lang="es-EC"/>
                        <a:t>Aves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s-EC" dirty="0"/>
                        <a:t>Eritrocitos ovalados y nucleados.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756376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837907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DF2C3EC-D7C9-483F-B942-877612D9C2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484631"/>
            <a:ext cx="7772400" cy="1950455"/>
          </a:xfrm>
        </p:spPr>
        <p:txBody>
          <a:bodyPr>
            <a:normAutofit fontScale="90000"/>
          </a:bodyPr>
          <a:lstStyle/>
          <a:p>
            <a:r>
              <a:rPr lang="es-EC" sz="4400" dirty="0"/>
              <a:t>Sistemas sanguíneos más importantes</a:t>
            </a:r>
            <a:br>
              <a:rPr lang="es-EC" dirty="0"/>
            </a:br>
            <a:br>
              <a:rPr lang="es-EC" dirty="0"/>
            </a:br>
            <a:endParaRPr lang="es-EC" dirty="0"/>
          </a:p>
        </p:txBody>
      </p:sp>
      <p:graphicFrame>
        <p:nvGraphicFramePr>
          <p:cNvPr id="4" name="Marcador de contenido 3">
            <a:extLst>
              <a:ext uri="{FF2B5EF4-FFF2-40B4-BE49-F238E27FC236}">
                <a16:creationId xmlns:a16="http://schemas.microsoft.com/office/drawing/2014/main" id="{0C84CF5B-13FE-48DE-B722-D83BD02A1C9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74621561"/>
              </p:ext>
            </p:extLst>
          </p:nvPr>
        </p:nvGraphicFramePr>
        <p:xfrm>
          <a:off x="487017" y="2037520"/>
          <a:ext cx="5198165" cy="2926080"/>
        </p:xfrm>
        <a:graphic>
          <a:graphicData uri="http://schemas.openxmlformats.org/drawingml/2006/table">
            <a:tbl>
              <a:tblPr/>
              <a:tblGrid>
                <a:gridCol w="1110094">
                  <a:extLst>
                    <a:ext uri="{9D8B030D-6E8A-4147-A177-3AD203B41FA5}">
                      <a16:colId xmlns:a16="http://schemas.microsoft.com/office/drawing/2014/main" val="3946865188"/>
                    </a:ext>
                  </a:extLst>
                </a:gridCol>
                <a:gridCol w="4088071">
                  <a:extLst>
                    <a:ext uri="{9D8B030D-6E8A-4147-A177-3AD203B41FA5}">
                      <a16:colId xmlns:a16="http://schemas.microsoft.com/office/drawing/2014/main" val="58626650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s-EC" b="1" dirty="0"/>
                        <a:t>Especie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s-EC" b="1" dirty="0"/>
                        <a:t>Grupo sanguíneo principal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23650642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s-EC" dirty="0"/>
                        <a:t>Perro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s-EC"/>
                        <a:t>DEA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18100589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s-EC" dirty="0"/>
                        <a:t>Gato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s-EC" dirty="0"/>
                        <a:t>A, B, AB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4648197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s-EC" dirty="0"/>
                        <a:t>Caballo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l-PL"/>
                        <a:t>A, Q, C, D, K, P, U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26681134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s-EC" dirty="0"/>
                        <a:t>Bovino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s-EC"/>
                        <a:t>A, B, C, F, J, L, M, R, S, T, Z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13434611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s-EC" dirty="0"/>
                        <a:t>Ovino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A, B, C, D, M, R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44182094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s-EC" dirty="0"/>
                        <a:t>Caprino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t-BR"/>
                        <a:t>A, B, C, M, J, R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8748171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s-EC" dirty="0"/>
                        <a:t>Porcino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A, E, F, G, H, K, L, O, P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62751387"/>
                  </a:ext>
                </a:extLst>
              </a:tr>
            </a:tbl>
          </a:graphicData>
        </a:graphic>
      </p:graphicFrame>
      <p:pic>
        <p:nvPicPr>
          <p:cNvPr id="5123" name="Picture 3">
            <a:extLst>
              <a:ext uri="{FF2B5EF4-FFF2-40B4-BE49-F238E27FC236}">
                <a16:creationId xmlns:a16="http://schemas.microsoft.com/office/drawing/2014/main" id="{278D0794-6F04-49BA-A9A7-55D5D2BA4D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4752" y="2037520"/>
            <a:ext cx="3751074" cy="3071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31449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99D082-CB4F-4274-9485-A4954FE2D7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6896" y="130003"/>
            <a:ext cx="7772400" cy="1609344"/>
          </a:xfrm>
        </p:spPr>
        <p:txBody>
          <a:bodyPr/>
          <a:lstStyle/>
          <a:p>
            <a:pPr algn="ctr"/>
            <a:r>
              <a:rPr lang="es-ES" dirty="0"/>
              <a:t>Cantidad de células sanguíneas según la especie animal</a:t>
            </a:r>
            <a:endParaRPr lang="es-EC" dirty="0"/>
          </a:p>
        </p:txBody>
      </p:sp>
      <p:graphicFrame>
        <p:nvGraphicFramePr>
          <p:cNvPr id="12" name="Marcador de contenido 11">
            <a:extLst>
              <a:ext uri="{FF2B5EF4-FFF2-40B4-BE49-F238E27FC236}">
                <a16:creationId xmlns:a16="http://schemas.microsoft.com/office/drawing/2014/main" id="{D5D4AA68-FA0A-49F4-8F36-FF6F6E1930C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91134336"/>
              </p:ext>
            </p:extLst>
          </p:nvPr>
        </p:nvGraphicFramePr>
        <p:xfrm>
          <a:off x="685800" y="1739347"/>
          <a:ext cx="7772400" cy="4886225"/>
        </p:xfrm>
        <a:graphic>
          <a:graphicData uri="http://schemas.openxmlformats.org/drawingml/2006/table">
            <a:tbl>
              <a:tblPr/>
              <a:tblGrid>
                <a:gridCol w="1943100">
                  <a:extLst>
                    <a:ext uri="{9D8B030D-6E8A-4147-A177-3AD203B41FA5}">
                      <a16:colId xmlns:a16="http://schemas.microsoft.com/office/drawing/2014/main" val="2230796590"/>
                    </a:ext>
                  </a:extLst>
                </a:gridCol>
                <a:gridCol w="1943100">
                  <a:extLst>
                    <a:ext uri="{9D8B030D-6E8A-4147-A177-3AD203B41FA5}">
                      <a16:colId xmlns:a16="http://schemas.microsoft.com/office/drawing/2014/main" val="1328699154"/>
                    </a:ext>
                  </a:extLst>
                </a:gridCol>
                <a:gridCol w="1943100">
                  <a:extLst>
                    <a:ext uri="{9D8B030D-6E8A-4147-A177-3AD203B41FA5}">
                      <a16:colId xmlns:a16="http://schemas.microsoft.com/office/drawing/2014/main" val="3601692948"/>
                    </a:ext>
                  </a:extLst>
                </a:gridCol>
                <a:gridCol w="1943100">
                  <a:extLst>
                    <a:ext uri="{9D8B030D-6E8A-4147-A177-3AD203B41FA5}">
                      <a16:colId xmlns:a16="http://schemas.microsoft.com/office/drawing/2014/main" val="2274097369"/>
                    </a:ext>
                  </a:extLst>
                </a:gridCol>
              </a:tblGrid>
              <a:tr h="359870">
                <a:tc>
                  <a:txBody>
                    <a:bodyPr/>
                    <a:lstStyle/>
                    <a:p>
                      <a:r>
                        <a:rPr lang="es-EC" b="1" dirty="0"/>
                        <a:t>Especie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s-EC" b="1" dirty="0"/>
                        <a:t>Eritrocitos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s-EC" b="1" dirty="0"/>
                        <a:t>Leucocitos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s-EC" b="1" dirty="0"/>
                        <a:t>Trombocitos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05747043"/>
                  </a:ext>
                </a:extLst>
              </a:tr>
              <a:tr h="629773">
                <a:tc>
                  <a:txBody>
                    <a:bodyPr/>
                    <a:lstStyle/>
                    <a:p>
                      <a:r>
                        <a:rPr lang="es-EC"/>
                        <a:t>Bovino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s-EC" dirty="0"/>
                        <a:t>5–10 millones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s-EC" dirty="0"/>
                        <a:t>4–12 mil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s-EC" dirty="0"/>
                        <a:t>100 – 800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65574617"/>
                  </a:ext>
                </a:extLst>
              </a:tr>
              <a:tr h="359870">
                <a:tc>
                  <a:txBody>
                    <a:bodyPr/>
                    <a:lstStyle/>
                    <a:p>
                      <a:endParaRPr lang="es-EC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s-EC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s-EC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s-EC" dirty="0"/>
                        <a:t>100 – 350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06913673"/>
                  </a:ext>
                </a:extLst>
              </a:tr>
              <a:tr h="629773">
                <a:tc>
                  <a:txBody>
                    <a:bodyPr/>
                    <a:lstStyle/>
                    <a:p>
                      <a:r>
                        <a:rPr lang="es-EC"/>
                        <a:t>Equino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s-EC"/>
                        <a:t>6–12 millones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s-EC" dirty="0"/>
                        <a:t>5–12 mil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s-EC" dirty="0"/>
                        <a:t>250 – 750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02953448"/>
                  </a:ext>
                </a:extLst>
              </a:tr>
              <a:tr h="629773">
                <a:tc>
                  <a:txBody>
                    <a:bodyPr/>
                    <a:lstStyle/>
                    <a:p>
                      <a:r>
                        <a:rPr lang="es-EC"/>
                        <a:t>Ovino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s-EC"/>
                        <a:t>9–15 millones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s-EC" dirty="0"/>
                        <a:t>4–12 mil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s-EC" dirty="0"/>
                        <a:t>300 – 800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13856335"/>
                  </a:ext>
                </a:extLst>
              </a:tr>
              <a:tr h="629773">
                <a:tc>
                  <a:txBody>
                    <a:bodyPr/>
                    <a:lstStyle/>
                    <a:p>
                      <a:r>
                        <a:rPr lang="es-EC"/>
                        <a:t>Caprino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s-EC"/>
                        <a:t>8–18 millones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s-EC" dirty="0"/>
                        <a:t>4–13 mil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s-EC" dirty="0"/>
                        <a:t>200 – 600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89061529"/>
                  </a:ext>
                </a:extLst>
              </a:tr>
              <a:tr h="359870">
                <a:tc>
                  <a:txBody>
                    <a:bodyPr/>
                    <a:lstStyle/>
                    <a:p>
                      <a:r>
                        <a:rPr lang="es-EC"/>
                        <a:t>Porcino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s-EC"/>
                        <a:t>5–8 millones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s-EC" dirty="0"/>
                        <a:t>11–22 mil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s-EC" dirty="0"/>
                        <a:t>200 – 500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57717933"/>
                  </a:ext>
                </a:extLst>
              </a:tr>
              <a:tr h="629773">
                <a:tc>
                  <a:txBody>
                    <a:bodyPr/>
                    <a:lstStyle/>
                    <a:p>
                      <a:r>
                        <a:rPr lang="es-EC"/>
                        <a:t>Perro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s-EC" dirty="0"/>
                        <a:t>5.5–8.5 millones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s-EC" dirty="0"/>
                        <a:t>6–17 mil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s-EC" dirty="0"/>
                        <a:t>300 – 800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49799286"/>
                  </a:ext>
                </a:extLst>
              </a:tr>
              <a:tr h="629773">
                <a:tc>
                  <a:txBody>
                    <a:bodyPr/>
                    <a:lstStyle/>
                    <a:p>
                      <a:r>
                        <a:rPr lang="es-EC"/>
                        <a:t>Gato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s-EC"/>
                        <a:t>5–10 millones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s-EC" dirty="0"/>
                        <a:t>5–19 mil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s-EC" dirty="0"/>
                        <a:t>Trombocitos nucleados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917014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27980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B2251DF-2AAF-48BE-A0CE-A55AB69605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dirty="0"/>
              <a:t>Tiempo de vida de las células sanguíneas </a:t>
            </a:r>
            <a:endParaRPr lang="es-EC" dirty="0"/>
          </a:p>
        </p:txBody>
      </p:sp>
      <p:graphicFrame>
        <p:nvGraphicFramePr>
          <p:cNvPr id="4" name="Marcador de contenido 3">
            <a:extLst>
              <a:ext uri="{FF2B5EF4-FFF2-40B4-BE49-F238E27FC236}">
                <a16:creationId xmlns:a16="http://schemas.microsoft.com/office/drawing/2014/main" id="{668E53AB-153F-45D3-8D17-6F247BE21CE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64074033"/>
              </p:ext>
            </p:extLst>
          </p:nvPr>
        </p:nvGraphicFramePr>
        <p:xfrm>
          <a:off x="586407" y="2093976"/>
          <a:ext cx="8458200" cy="4506350"/>
        </p:xfrm>
        <a:graphic>
          <a:graphicData uri="http://schemas.openxmlformats.org/drawingml/2006/table">
            <a:tbl>
              <a:tblPr/>
              <a:tblGrid>
                <a:gridCol w="2114550">
                  <a:extLst>
                    <a:ext uri="{9D8B030D-6E8A-4147-A177-3AD203B41FA5}">
                      <a16:colId xmlns:a16="http://schemas.microsoft.com/office/drawing/2014/main" val="3970230707"/>
                    </a:ext>
                  </a:extLst>
                </a:gridCol>
                <a:gridCol w="2114550">
                  <a:extLst>
                    <a:ext uri="{9D8B030D-6E8A-4147-A177-3AD203B41FA5}">
                      <a16:colId xmlns:a16="http://schemas.microsoft.com/office/drawing/2014/main" val="1991593158"/>
                    </a:ext>
                  </a:extLst>
                </a:gridCol>
                <a:gridCol w="2114550">
                  <a:extLst>
                    <a:ext uri="{9D8B030D-6E8A-4147-A177-3AD203B41FA5}">
                      <a16:colId xmlns:a16="http://schemas.microsoft.com/office/drawing/2014/main" val="3614849287"/>
                    </a:ext>
                  </a:extLst>
                </a:gridCol>
                <a:gridCol w="2114550">
                  <a:extLst>
                    <a:ext uri="{9D8B030D-6E8A-4147-A177-3AD203B41FA5}">
                      <a16:colId xmlns:a16="http://schemas.microsoft.com/office/drawing/2014/main" val="2918089735"/>
                    </a:ext>
                  </a:extLst>
                </a:gridCol>
              </a:tblGrid>
              <a:tr h="852552">
                <a:tc>
                  <a:txBody>
                    <a:bodyPr/>
                    <a:lstStyle/>
                    <a:p>
                      <a:r>
                        <a:rPr lang="es-EC" b="1"/>
                        <a:t>Especie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s-EC" b="1"/>
                        <a:t>Eritrocitos (Glóbulos rojos)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s-EC" b="1"/>
                        <a:t>Plaquetas (Trombocitos)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s-EC" b="1" dirty="0"/>
                        <a:t>Leucocitos*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2487947"/>
                  </a:ext>
                </a:extLst>
              </a:tr>
              <a:tr h="487173">
                <a:tc>
                  <a:txBody>
                    <a:bodyPr/>
                    <a:lstStyle/>
                    <a:p>
                      <a:r>
                        <a:rPr lang="es-EC"/>
                        <a:t>🐄 Bovino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s-EC"/>
                        <a:t>130 – 160 días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s-EC"/>
                        <a:t>5 – 10 días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s-EC" dirty="0"/>
                        <a:t>Horas a años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56678005"/>
                  </a:ext>
                </a:extLst>
              </a:tr>
              <a:tr h="487173">
                <a:tc>
                  <a:txBody>
                    <a:bodyPr/>
                    <a:lstStyle/>
                    <a:p>
                      <a:r>
                        <a:rPr lang="es-EC"/>
                        <a:t>🐴 Equino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s-EC"/>
                        <a:t>140 – 150 días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s-EC"/>
                        <a:t>4 – 7 días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s-EC"/>
                        <a:t>Horas a años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1408903"/>
                  </a:ext>
                </a:extLst>
              </a:tr>
              <a:tr h="487173">
                <a:tc>
                  <a:txBody>
                    <a:bodyPr/>
                    <a:lstStyle/>
                    <a:p>
                      <a:r>
                        <a:rPr lang="es-EC"/>
                        <a:t>🐑 Ovino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s-EC"/>
                        <a:t>120 – 150 días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s-EC"/>
                        <a:t>4 – 6 días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s-EC"/>
                        <a:t>Horas a años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02777871"/>
                  </a:ext>
                </a:extLst>
              </a:tr>
              <a:tr h="487173">
                <a:tc>
                  <a:txBody>
                    <a:bodyPr/>
                    <a:lstStyle/>
                    <a:p>
                      <a:r>
                        <a:rPr lang="es-EC"/>
                        <a:t>🐐 Caprino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s-EC"/>
                        <a:t>125 – 150 días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s-EC"/>
                        <a:t>4 – 6 días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s-EC"/>
                        <a:t>Horas a años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20597751"/>
                  </a:ext>
                </a:extLst>
              </a:tr>
              <a:tr h="487173">
                <a:tc>
                  <a:txBody>
                    <a:bodyPr/>
                    <a:lstStyle/>
                    <a:p>
                      <a:r>
                        <a:rPr lang="es-EC"/>
                        <a:t>🐖 Porcino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s-EC"/>
                        <a:t>60 – 85 días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s-EC"/>
                        <a:t>5 – 9 días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s-EC"/>
                        <a:t>Horas a años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79735543"/>
                  </a:ext>
                </a:extLst>
              </a:tr>
              <a:tr h="1217933">
                <a:tc>
                  <a:txBody>
                    <a:bodyPr/>
                    <a:lstStyle/>
                    <a:p>
                      <a:r>
                        <a:rPr lang="es-EC" dirty="0"/>
                        <a:t>🐔 Aves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s-EC" dirty="0"/>
                        <a:t>28 – 45 días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s-EC"/>
                        <a:t>5 – 10 días (trombocitos nucleados)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s-EC" dirty="0"/>
                        <a:t>Horas a años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986455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8089607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Letras en madera">
  <a:themeElements>
    <a:clrScheme name="Letras en madera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Letras en madera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Letras en madera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TM03090434[[fn=Letras en madera]]</Template>
  <TotalTime>453</TotalTime>
  <Words>610</Words>
  <Application>Microsoft Office PowerPoint</Application>
  <PresentationFormat>Presentación en pantalla (4:3)</PresentationFormat>
  <Paragraphs>157</Paragraphs>
  <Slides>16</Slides>
  <Notes>2</Notes>
  <HiddenSlides>0</HiddenSlides>
  <MMClips>1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16</vt:i4>
      </vt:variant>
    </vt:vector>
  </HeadingPairs>
  <TitlesOfParts>
    <vt:vector size="23" baseType="lpstr">
      <vt:lpstr>Arial</vt:lpstr>
      <vt:lpstr>Calibri</vt:lpstr>
      <vt:lpstr>Candara Light</vt:lpstr>
      <vt:lpstr>Rockwell</vt:lpstr>
      <vt:lpstr>Rockwell Condensed</vt:lpstr>
      <vt:lpstr>Wingdings</vt:lpstr>
      <vt:lpstr>Letras en madera</vt:lpstr>
      <vt:lpstr>Unidad 2. Fisiología de la sangre y del sistema cardiovascular</vt:lpstr>
      <vt:lpstr>GENERALIDADES </vt:lpstr>
      <vt:lpstr>Presentación de PowerPoint</vt:lpstr>
      <vt:lpstr>Funciones de los leucositos</vt:lpstr>
      <vt:lpstr>Importancia de la sangre</vt:lpstr>
      <vt:lpstr>Diferencias entre especies animales</vt:lpstr>
      <vt:lpstr>Sistemas sanguíneos más importantes  </vt:lpstr>
      <vt:lpstr>Cantidad de células sanguíneas según la especie animal</vt:lpstr>
      <vt:lpstr>Tiempo de vida de las células sanguíneas </vt:lpstr>
      <vt:lpstr>HEMATOPOYESIS</vt:lpstr>
      <vt:lpstr>Importancia</vt:lpstr>
      <vt:lpstr>Etapas de la Hematopoyesis</vt:lpstr>
      <vt:lpstr>diferenciación de la célula madre hematopoyética</vt:lpstr>
      <vt:lpstr>Factores que regulan la hematopoyesis </vt:lpstr>
      <vt:lpstr>Tipos de hematopoyesis</vt:lpstr>
      <vt:lpstr>Esquema completo de la hematopoyesis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Unidad 2. Fisiología de la sangre y del sistema cardiovascular</dc:title>
  <dc:subject/>
  <dc:creator/>
  <cp:keywords/>
  <dc:description>generated using python-pptx</dc:description>
  <cp:lastModifiedBy>CLIC</cp:lastModifiedBy>
  <cp:revision>12</cp:revision>
  <dcterms:created xsi:type="dcterms:W3CDTF">2013-01-27T09:14:16Z</dcterms:created>
  <dcterms:modified xsi:type="dcterms:W3CDTF">2026-06-25T13:03:56Z</dcterms:modified>
  <cp:category/>
</cp:coreProperties>
</file>