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embeddedFontLst>
    <p:embeddedFont>
      <p:font typeface="Algerian" panose="04020705040A02060702" pitchFamily="82" charset="0"/>
      <p:regular r:id="rId39"/>
    </p:embeddedFont>
    <p:embeddedFont>
      <p:font typeface="Arimo" panose="020B0604020202020204" charset="0"/>
      <p:regular r:id="rId40"/>
      <p:bold r:id="rId41"/>
      <p:italic r:id="rId42"/>
      <p:boldItalic r:id="rId43"/>
    </p:embeddedFont>
    <p:embeddedFont>
      <p:font typeface="Cambria" panose="02040503050406030204" pitchFamily="18" charset="0"/>
      <p:regular r:id="rId44"/>
      <p:bold r:id="rId45"/>
      <p:italic r:id="rId46"/>
      <p:boldItalic r:id="rId47"/>
    </p:embeddedFont>
    <p:embeddedFont>
      <p:font typeface="Trebuchet MS" panose="020B0603020202020204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2" roundtripDataSignature="AMtx7mgWBHF7PeefCc8Pz+B4582FEvO9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3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Google Shape;24;p38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25;p38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" name="Google Shape;26;p38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196"/>
              </a:schemeClr>
            </a:solidFill>
            <a:ln>
              <a:noFill/>
            </a:ln>
          </p:spPr>
        </p:sp>
        <p:sp>
          <p:nvSpPr>
            <p:cNvPr id="27" name="Google Shape;27;p38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p38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8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70196"/>
              </a:srgbClr>
            </a:solidFill>
            <a:ln>
              <a:noFill/>
            </a:ln>
          </p:spPr>
        </p:sp>
        <p:sp>
          <p:nvSpPr>
            <p:cNvPr id="30" name="Google Shape;30;p3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70196"/>
              </a:srgbClr>
            </a:solidFill>
            <a:ln>
              <a:noFill/>
            </a:ln>
          </p:spPr>
        </p:sp>
        <p:sp>
          <p:nvSpPr>
            <p:cNvPr id="31" name="Google Shape;31;p38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98"/>
              </a:schemeClr>
            </a:solidFill>
            <a:ln>
              <a:noFill/>
            </a:ln>
          </p:spPr>
        </p:sp>
        <p:sp>
          <p:nvSpPr>
            <p:cNvPr id="32" name="Google Shape;32;p38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9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38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8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escripción">
  <p:cSld name="Título y descripció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7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7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4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4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 con descripción">
  <p:cSld name="Cita con descripció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8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8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48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4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  <p:sp>
        <p:nvSpPr>
          <p:cNvPr id="103" name="Google Shape;103;p4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4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800">
              <a:solidFill>
                <a:srgbClr val="BFE47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jeta de nombre">
  <p:cSld name="Tarjeta de nombr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9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9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4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4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4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r la tarjeta de nombre">
  <p:cSld name="Citar la tarjeta de nombr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0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50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50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5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  <p:sp>
        <p:nvSpPr>
          <p:cNvPr id="118" name="Google Shape;118;p5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5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8000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dadero o falso">
  <p:cSld name="Verdadero o falso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1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1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51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5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52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5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5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5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3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53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5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5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2" name="Google Shape;42;p3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0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0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4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4" name="Google Shape;54;p41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2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42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2" name="Google Shape;62;p42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42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p4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5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5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45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4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6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6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46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4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3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37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37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p37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196"/>
              </a:schemeClr>
            </a:solidFill>
            <a:ln>
              <a:noFill/>
            </a:ln>
          </p:spPr>
        </p:sp>
        <p:sp>
          <p:nvSpPr>
            <p:cNvPr id="10" name="Google Shape;10;p37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37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3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70196"/>
              </a:srgbClr>
            </a:solidFill>
            <a:ln>
              <a:noFill/>
            </a:ln>
          </p:spPr>
        </p:sp>
        <p:sp>
          <p:nvSpPr>
            <p:cNvPr id="13" name="Google Shape;13;p37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70196"/>
              </a:srgbClr>
            </a:solidFill>
            <a:ln>
              <a:noFill/>
            </a:ln>
          </p:spPr>
        </p:sp>
        <p:sp>
          <p:nvSpPr>
            <p:cNvPr id="14" name="Google Shape;14;p37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98"/>
              </a:schemeClr>
            </a:solidFill>
            <a:ln>
              <a:noFill/>
            </a:ln>
          </p:spPr>
        </p:sp>
        <p:sp>
          <p:nvSpPr>
            <p:cNvPr id="15" name="Google Shape;15;p3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3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9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3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3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3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3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C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javizgz/4-digestinveterinaria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lgerian"/>
              <a:buNone/>
            </a:pPr>
            <a:r>
              <a:rPr lang="es-EC" b="1">
                <a:latin typeface="Algerian"/>
                <a:ea typeface="Algerian"/>
                <a:cs typeface="Algerian"/>
                <a:sym typeface="Algerian"/>
              </a:rPr>
              <a:t>FISIOLOGÍA DE LA DIGESTIÓN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"/>
          <p:cNvSpPr txBox="1">
            <a:spLocks noGrp="1"/>
          </p:cNvSpPr>
          <p:nvPr>
            <p:ph type="title"/>
          </p:nvPr>
        </p:nvSpPr>
        <p:spPr>
          <a:xfrm>
            <a:off x="677334" y="179504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Trebuchet MS"/>
              <a:buNone/>
            </a:pPr>
            <a:r>
              <a:rPr lang="es-EC" sz="4800" b="1"/>
              <a:t>DEGLUCIÓN</a:t>
            </a:r>
            <a:endParaRPr/>
          </a:p>
        </p:txBody>
      </p:sp>
      <p:pic>
        <p:nvPicPr>
          <p:cNvPr id="270" name="Google Shape;27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816" y="659600"/>
            <a:ext cx="8848229" cy="60180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1" name="Google Shape;271;p10"/>
          <p:cNvGrpSpPr/>
          <p:nvPr/>
        </p:nvGrpSpPr>
        <p:grpSpPr>
          <a:xfrm>
            <a:off x="204003" y="1388101"/>
            <a:ext cx="10873886" cy="3792584"/>
            <a:chOff x="3187" y="1497010"/>
            <a:chExt cx="10873886" cy="3792584"/>
          </a:xfrm>
        </p:grpSpPr>
        <p:sp>
          <p:nvSpPr>
            <p:cNvPr id="272" name="Google Shape;272;p10"/>
            <p:cNvSpPr/>
            <p:nvPr/>
          </p:nvSpPr>
          <p:spPr>
            <a:xfrm>
              <a:off x="5313690" y="2942225"/>
              <a:ext cx="4172537" cy="66191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73" name="Google Shape;273;p10"/>
            <p:cNvSpPr/>
            <p:nvPr/>
          </p:nvSpPr>
          <p:spPr>
            <a:xfrm>
              <a:off x="5313690" y="2942225"/>
              <a:ext cx="1390845" cy="66191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74" name="Google Shape;274;p10"/>
            <p:cNvSpPr/>
            <p:nvPr/>
          </p:nvSpPr>
          <p:spPr>
            <a:xfrm>
              <a:off x="3922844" y="2942225"/>
              <a:ext cx="1390845" cy="66191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w="1905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75" name="Google Shape;275;p10"/>
            <p:cNvSpPr/>
            <p:nvPr/>
          </p:nvSpPr>
          <p:spPr>
            <a:xfrm>
              <a:off x="1141152" y="2942225"/>
              <a:ext cx="4172537" cy="66191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w="1905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276" name="Google Shape;276;p10"/>
            <p:cNvSpPr/>
            <p:nvPr/>
          </p:nvSpPr>
          <p:spPr>
            <a:xfrm>
              <a:off x="4175725" y="1497010"/>
              <a:ext cx="2275929" cy="1445215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96C443"/>
                </a:gs>
                <a:gs pos="78000">
                  <a:srgbClr val="83B01F"/>
                </a:gs>
                <a:gs pos="100000">
                  <a:srgbClr val="83B01F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0"/>
            <p:cNvSpPr/>
            <p:nvPr/>
          </p:nvSpPr>
          <p:spPr>
            <a:xfrm>
              <a:off x="4428606" y="1737247"/>
              <a:ext cx="2275929" cy="144521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 w="1270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0"/>
            <p:cNvSpPr txBox="1"/>
            <p:nvPr/>
          </p:nvSpPr>
          <p:spPr>
            <a:xfrm>
              <a:off x="4470935" y="1779576"/>
              <a:ext cx="2191271" cy="136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lgerian"/>
                <a:buNone/>
              </a:pPr>
              <a:r>
                <a:rPr lang="es-EC" sz="2700" b="0" i="0" u="none" strike="noStrike" cap="none">
                  <a:solidFill>
                    <a:schemeClr val="dk1"/>
                  </a:solidFill>
                  <a:latin typeface="Algerian"/>
                  <a:ea typeface="Algerian"/>
                  <a:cs typeface="Algerian"/>
                  <a:sym typeface="Algerian"/>
                </a:rPr>
                <a:t>FASES </a:t>
              </a:r>
              <a:r>
                <a:rPr lang="es-EC" sz="2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endParaRPr/>
            </a:p>
          </p:txBody>
        </p:sp>
        <p:sp>
          <p:nvSpPr>
            <p:cNvPr id="279" name="Google Shape;279;p10"/>
            <p:cNvSpPr/>
            <p:nvPr/>
          </p:nvSpPr>
          <p:spPr>
            <a:xfrm>
              <a:off x="3187" y="3604142"/>
              <a:ext cx="2275929" cy="1445215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61A540"/>
                </a:gs>
                <a:gs pos="78000">
                  <a:srgbClr val="4A911B"/>
                </a:gs>
                <a:gs pos="100000">
                  <a:srgbClr val="4A911B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256068" y="3844379"/>
              <a:ext cx="2275929" cy="144521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 w="1270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0"/>
            <p:cNvSpPr txBox="1"/>
            <p:nvPr/>
          </p:nvSpPr>
          <p:spPr>
            <a:xfrm>
              <a:off x="298397" y="3886708"/>
              <a:ext cx="2191271" cy="136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Trebuchet MS"/>
                <a:buNone/>
              </a:pPr>
              <a:r>
                <a:rPr lang="es-EC" sz="2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Fase oral preparatoria</a:t>
              </a:r>
              <a:endParaRPr/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2784879" y="3604142"/>
              <a:ext cx="2275929" cy="1445215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61A540"/>
                </a:gs>
                <a:gs pos="78000">
                  <a:srgbClr val="4A911B"/>
                </a:gs>
                <a:gs pos="100000">
                  <a:srgbClr val="4A911B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3037760" y="3844379"/>
              <a:ext cx="2275929" cy="144521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 w="1270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0"/>
            <p:cNvSpPr txBox="1"/>
            <p:nvPr/>
          </p:nvSpPr>
          <p:spPr>
            <a:xfrm>
              <a:off x="3080089" y="3886708"/>
              <a:ext cx="2191271" cy="136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Trebuchet MS"/>
                <a:buNone/>
              </a:pPr>
              <a:r>
                <a:rPr lang="es-EC" sz="2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Fase oral voluntaria:</a:t>
              </a:r>
              <a:endParaRPr/>
            </a:p>
          </p:txBody>
        </p:sp>
        <p:sp>
          <p:nvSpPr>
            <p:cNvPr id="285" name="Google Shape;285;p10"/>
            <p:cNvSpPr/>
            <p:nvPr/>
          </p:nvSpPr>
          <p:spPr>
            <a:xfrm>
              <a:off x="5566571" y="3604142"/>
              <a:ext cx="2275929" cy="1445215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61A540"/>
                </a:gs>
                <a:gs pos="78000">
                  <a:srgbClr val="4A911B"/>
                </a:gs>
                <a:gs pos="100000">
                  <a:srgbClr val="4A911B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5819452" y="3844379"/>
              <a:ext cx="2275929" cy="144521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 w="1270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0"/>
            <p:cNvSpPr txBox="1"/>
            <p:nvPr/>
          </p:nvSpPr>
          <p:spPr>
            <a:xfrm>
              <a:off x="5861781" y="3886708"/>
              <a:ext cx="2191271" cy="136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Trebuchet MS"/>
                <a:buNone/>
              </a:pPr>
              <a:r>
                <a:rPr lang="es-EC" sz="2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Fase faríngea:</a:t>
              </a:r>
              <a:endParaRPr/>
            </a:p>
          </p:txBody>
        </p:sp>
        <p:sp>
          <p:nvSpPr>
            <p:cNvPr id="288" name="Google Shape;288;p10"/>
            <p:cNvSpPr/>
            <p:nvPr/>
          </p:nvSpPr>
          <p:spPr>
            <a:xfrm>
              <a:off x="8348263" y="3604142"/>
              <a:ext cx="2275929" cy="1445215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61A540"/>
                </a:gs>
                <a:gs pos="78000">
                  <a:srgbClr val="4A911B"/>
                </a:gs>
                <a:gs pos="100000">
                  <a:srgbClr val="4A911B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8601144" y="3844379"/>
              <a:ext cx="2275929" cy="144521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 w="1270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0"/>
            <p:cNvSpPr txBox="1"/>
            <p:nvPr/>
          </p:nvSpPr>
          <p:spPr>
            <a:xfrm>
              <a:off x="8643473" y="3886708"/>
              <a:ext cx="2191271" cy="136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Trebuchet MS"/>
                <a:buNone/>
              </a:pPr>
              <a:r>
                <a:rPr lang="es-EC" sz="2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Fase esofágica: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"/>
          <p:cNvSpPr txBox="1">
            <a:spLocks noGrp="1"/>
          </p:cNvSpPr>
          <p:nvPr>
            <p:ph type="title"/>
          </p:nvPr>
        </p:nvSpPr>
        <p:spPr>
          <a:xfrm>
            <a:off x="2305259" y="140786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lgerian"/>
              <a:buNone/>
            </a:pPr>
            <a:r>
              <a:rPr lang="es-EC">
                <a:latin typeface="Algerian"/>
                <a:ea typeface="Algerian"/>
                <a:cs typeface="Algerian"/>
                <a:sym typeface="Algerian"/>
              </a:rPr>
              <a:t>ESTOMAGO MONOCAVITARIO </a:t>
            </a:r>
            <a:endParaRPr/>
          </a:p>
        </p:txBody>
      </p:sp>
      <p:sp>
        <p:nvSpPr>
          <p:cNvPr id="296" name="Google Shape;296;p11"/>
          <p:cNvSpPr txBox="1">
            <a:spLocks noGrp="1"/>
          </p:cNvSpPr>
          <p:nvPr>
            <p:ph type="body" idx="1"/>
          </p:nvPr>
        </p:nvSpPr>
        <p:spPr>
          <a:xfrm>
            <a:off x="248579" y="1022834"/>
            <a:ext cx="5075362" cy="2081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s-EC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Para que los alimentos entren el estomago debe extenderse el cardias.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s-EC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Alimentos se estrafican</a:t>
            </a:r>
            <a:endParaRPr/>
          </a:p>
          <a:p>
            <a:pPr marL="342900" lvl="0" indent="-24130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 sz="2000"/>
          </a:p>
          <a:p>
            <a:pPr marL="342900" lvl="0" indent="-24130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 sz="2000"/>
          </a:p>
        </p:txBody>
      </p:sp>
      <p:pic>
        <p:nvPicPr>
          <p:cNvPr id="297" name="Google Shape;297;p11"/>
          <p:cNvPicPr preferRelativeResize="0"/>
          <p:nvPr/>
        </p:nvPicPr>
        <p:blipFill rotWithShape="1">
          <a:blip r:embed="rId3">
            <a:alphaModFix/>
          </a:blip>
          <a:srcRect l="9361" t="7803" r="16723" b="11972"/>
          <a:stretch/>
        </p:blipFill>
        <p:spPr>
          <a:xfrm>
            <a:off x="5323941" y="1231900"/>
            <a:ext cx="4224270" cy="4584879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1"/>
          <p:cNvSpPr txBox="1"/>
          <p:nvPr/>
        </p:nvSpPr>
        <p:spPr>
          <a:xfrm>
            <a:off x="4592705" y="3035344"/>
            <a:ext cx="2010888" cy="707886"/>
          </a:xfrm>
          <a:prstGeom prst="rect">
            <a:avLst/>
          </a:prstGeom>
          <a:gradFill>
            <a:gsLst>
              <a:gs pos="0">
                <a:srgbClr val="D2E4BB"/>
              </a:gs>
              <a:gs pos="88000">
                <a:srgbClr val="9FC95F"/>
              </a:gs>
              <a:gs pos="100000">
                <a:srgbClr val="9FC95F"/>
              </a:gs>
            </a:gsLst>
            <a:lin ang="5400000" scaled="0"/>
          </a:gradFill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2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Movimientos energéticos </a:t>
            </a:r>
            <a:endParaRPr/>
          </a:p>
        </p:txBody>
      </p:sp>
      <p:cxnSp>
        <p:nvCxnSpPr>
          <p:cNvPr id="299" name="Google Shape;299;p11"/>
          <p:cNvCxnSpPr/>
          <p:nvPr/>
        </p:nvCxnSpPr>
        <p:spPr>
          <a:xfrm rot="10800000">
            <a:off x="5598214" y="3805369"/>
            <a:ext cx="1194900" cy="1092900"/>
          </a:xfrm>
          <a:prstGeom prst="curvedConnector3">
            <a:avLst>
              <a:gd name="adj1" fmla="val 50000"/>
            </a:avLst>
          </a:prstGeom>
          <a:noFill/>
          <a:ln w="25400" cap="rnd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00" name="Google Shape;300;p11"/>
          <p:cNvSpPr txBox="1"/>
          <p:nvPr/>
        </p:nvSpPr>
        <p:spPr>
          <a:xfrm>
            <a:off x="3587262" y="4465635"/>
            <a:ext cx="1557940" cy="707886"/>
          </a:xfrm>
          <a:prstGeom prst="rect">
            <a:avLst/>
          </a:prstGeom>
          <a:gradFill>
            <a:gsLst>
              <a:gs pos="0">
                <a:srgbClr val="D2E4BB"/>
              </a:gs>
              <a:gs pos="88000">
                <a:srgbClr val="9FC95F"/>
              </a:gs>
              <a:gs pos="100000">
                <a:srgbClr val="9FC95F"/>
              </a:gs>
            </a:gsLst>
            <a:lin ang="5400000" scaled="0"/>
          </a:gradFill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20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Mezcla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20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Revoltura </a:t>
            </a:r>
            <a:endParaRPr/>
          </a:p>
        </p:txBody>
      </p:sp>
      <p:cxnSp>
        <p:nvCxnSpPr>
          <p:cNvPr id="301" name="Google Shape;301;p11"/>
          <p:cNvCxnSpPr/>
          <p:nvPr/>
        </p:nvCxnSpPr>
        <p:spPr>
          <a:xfrm flipH="1">
            <a:off x="5145129" y="4669803"/>
            <a:ext cx="1199400" cy="219300"/>
          </a:xfrm>
          <a:prstGeom prst="curvedConnector3">
            <a:avLst>
              <a:gd name="adj1" fmla="val 50000"/>
            </a:avLst>
          </a:prstGeom>
          <a:noFill/>
          <a:ln w="25400" cap="rnd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302" name="Google Shape;302;p11"/>
          <p:cNvSpPr txBox="1"/>
          <p:nvPr/>
        </p:nvSpPr>
        <p:spPr>
          <a:xfrm>
            <a:off x="148510" y="3035344"/>
            <a:ext cx="3541690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2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Se facilita la trituración de los alimentos sólidos y el vaciamiento hacia el duodeno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"/>
          <p:cNvSpPr txBox="1">
            <a:spLocks noGrp="1"/>
          </p:cNvSpPr>
          <p:nvPr>
            <p:ph type="title"/>
          </p:nvPr>
        </p:nvSpPr>
        <p:spPr>
          <a:xfrm>
            <a:off x="199031" y="342314"/>
            <a:ext cx="971869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lgerian"/>
              <a:buNone/>
            </a:pPr>
            <a:r>
              <a:rPr lang="es-EC" sz="3200">
                <a:latin typeface="Algerian"/>
                <a:ea typeface="Algerian"/>
                <a:cs typeface="Algerian"/>
                <a:sym typeface="Algerian"/>
              </a:rPr>
              <a:t>Fisiología de las glándulas del estomago </a:t>
            </a:r>
            <a:endParaRPr/>
          </a:p>
        </p:txBody>
      </p:sp>
      <p:pic>
        <p:nvPicPr>
          <p:cNvPr id="308" name="Google Shape;308;p12"/>
          <p:cNvPicPr preferRelativeResize="0"/>
          <p:nvPr/>
        </p:nvPicPr>
        <p:blipFill rotWithShape="1">
          <a:blip r:embed="rId3">
            <a:alphaModFix/>
          </a:blip>
          <a:srcRect l="10985" r="68810" b="19823"/>
          <a:stretch/>
        </p:blipFill>
        <p:spPr>
          <a:xfrm>
            <a:off x="3632534" y="981919"/>
            <a:ext cx="2832660" cy="4665812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2"/>
          <p:cNvSpPr txBox="1"/>
          <p:nvPr/>
        </p:nvSpPr>
        <p:spPr>
          <a:xfrm>
            <a:off x="2278101" y="3286090"/>
            <a:ext cx="1713931" cy="369332"/>
          </a:xfrm>
          <a:prstGeom prst="rect">
            <a:avLst/>
          </a:prstGeom>
          <a:solidFill>
            <a:schemeClr val="lt1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Secretan moco</a:t>
            </a:r>
            <a:endParaRPr/>
          </a:p>
        </p:txBody>
      </p:sp>
      <p:sp>
        <p:nvSpPr>
          <p:cNvPr id="310" name="Google Shape;310;p12"/>
          <p:cNvSpPr txBox="1"/>
          <p:nvPr/>
        </p:nvSpPr>
        <p:spPr>
          <a:xfrm>
            <a:off x="2106234" y="4954395"/>
            <a:ext cx="2173993" cy="369332"/>
          </a:xfrm>
          <a:prstGeom prst="rect">
            <a:avLst/>
          </a:prstGeom>
          <a:solidFill>
            <a:schemeClr val="lt1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Cel. G      Gastrina </a:t>
            </a:r>
            <a:endParaRPr/>
          </a:p>
        </p:txBody>
      </p:sp>
      <p:sp>
        <p:nvSpPr>
          <p:cNvPr id="311" name="Google Shape;311;p12"/>
          <p:cNvSpPr txBox="1"/>
          <p:nvPr/>
        </p:nvSpPr>
        <p:spPr>
          <a:xfrm>
            <a:off x="5971714" y="4656474"/>
            <a:ext cx="3484031" cy="923330"/>
          </a:xfrm>
          <a:prstGeom prst="rect">
            <a:avLst/>
          </a:prstGeom>
          <a:solidFill>
            <a:schemeClr val="lt1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Cel. parietales       HCL.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Cel. Principales      pepsinógeno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Cel. Mucígenas       mucus </a:t>
            </a: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7496599" y="4917453"/>
            <a:ext cx="288433" cy="4571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7541117" y="5186065"/>
            <a:ext cx="288433" cy="4571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4" name="Google Shape;314;p12"/>
          <p:cNvSpPr/>
          <p:nvPr/>
        </p:nvSpPr>
        <p:spPr>
          <a:xfrm>
            <a:off x="7470983" y="5461025"/>
            <a:ext cx="288433" cy="4571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2846634" y="5118139"/>
            <a:ext cx="288433" cy="4571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9050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316" name="Google Shape;316;p12"/>
          <p:cNvCxnSpPr>
            <a:endCxn id="311" idx="1"/>
          </p:cNvCxnSpPr>
          <p:nvPr/>
        </p:nvCxnSpPr>
        <p:spPr>
          <a:xfrm>
            <a:off x="5402314" y="4656439"/>
            <a:ext cx="569400" cy="461700"/>
          </a:xfrm>
          <a:prstGeom prst="straightConnector1">
            <a:avLst/>
          </a:prstGeom>
          <a:noFill/>
          <a:ln w="254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858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lgerian"/>
              <a:buNone/>
            </a:pPr>
            <a:r>
              <a:rPr lang="es-EC">
                <a:latin typeface="Algerian"/>
                <a:ea typeface="Algerian"/>
                <a:cs typeface="Algerian"/>
                <a:sym typeface="Algerian"/>
              </a:rPr>
              <a:t>Secreciones gástricas</a:t>
            </a:r>
            <a:endParaRPr/>
          </a:p>
        </p:txBody>
      </p:sp>
      <p:sp>
        <p:nvSpPr>
          <p:cNvPr id="322" name="Google Shape;322;p13"/>
          <p:cNvSpPr txBox="1">
            <a:spLocks noGrp="1"/>
          </p:cNvSpPr>
          <p:nvPr>
            <p:ph type="body" idx="1"/>
          </p:nvPr>
        </p:nvSpPr>
        <p:spPr>
          <a:xfrm>
            <a:off x="677334" y="1468193"/>
            <a:ext cx="8596668" cy="4573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EC" b="1">
                <a:latin typeface="Cambria"/>
                <a:ea typeface="Cambria"/>
                <a:cs typeface="Cambria"/>
                <a:sym typeface="Cambria"/>
              </a:rPr>
              <a:t>MUCUS</a:t>
            </a:r>
            <a:r>
              <a:rPr lang="es-EC">
                <a:latin typeface="Cambria"/>
                <a:ea typeface="Cambria"/>
                <a:cs typeface="Cambria"/>
                <a:sym typeface="Cambria"/>
              </a:rPr>
              <a:t>. protege al estomago del ataque de ácidos y enzimas digestivas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342900" lvl="0" indent="-342900" algn="just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C" b="1">
                <a:latin typeface="Cambria"/>
                <a:ea typeface="Cambria"/>
                <a:cs typeface="Cambria"/>
                <a:sym typeface="Cambria"/>
              </a:rPr>
              <a:t>ACIDO CLORHÍDRICO: </a:t>
            </a:r>
            <a:r>
              <a:rPr lang="es-EC">
                <a:latin typeface="Cambria"/>
                <a:ea typeface="Cambria"/>
                <a:cs typeface="Cambria"/>
                <a:sym typeface="Cambria"/>
              </a:rPr>
              <a:t>descomponer los alimentos y causar la liberación de enzimas que después ayudan a </a:t>
            </a:r>
            <a:r>
              <a:rPr lang="es-EC" b="1">
                <a:latin typeface="Cambria"/>
                <a:ea typeface="Cambria"/>
                <a:cs typeface="Cambria"/>
                <a:sym typeface="Cambria"/>
              </a:rPr>
              <a:t>la digestión. El HCl </a:t>
            </a:r>
            <a:r>
              <a:rPr lang="es-EC">
                <a:latin typeface="Cambria"/>
                <a:ea typeface="Cambria"/>
                <a:cs typeface="Cambria"/>
                <a:sym typeface="Cambria"/>
              </a:rPr>
              <a:t>también protege al cuerpo de enfermedades matando a patógenos que se encuentran comúnmente en los alimentos.</a:t>
            </a: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C" b="1">
                <a:latin typeface="Cambria"/>
                <a:ea typeface="Cambria"/>
                <a:cs typeface="Cambria"/>
                <a:sym typeface="Cambria"/>
              </a:rPr>
              <a:t>Gastrina: </a:t>
            </a:r>
            <a:r>
              <a:rPr lang="es-EC">
                <a:latin typeface="Cambria"/>
                <a:ea typeface="Cambria"/>
                <a:cs typeface="Cambria"/>
                <a:sym typeface="Cambria"/>
              </a:rPr>
              <a:t>estimula la secreción de HCl y también la movilidad gastrointestinal y la producción de pepsinógeno, factor intrínseco y de secretina. La secreción de gastrina es estimulada por la distensión antral, la estimulación vagal y la existencia de proteínas semidigeridas, además de por otros estímulos, como el alcohol o la cafeína. La secreción de gastrina es máxima a pH 5-7 y mínima a pH de 1.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14"/>
          <p:cNvGrpSpPr/>
          <p:nvPr/>
        </p:nvGrpSpPr>
        <p:grpSpPr>
          <a:xfrm>
            <a:off x="587562" y="51995"/>
            <a:ext cx="9007344" cy="6583754"/>
            <a:chOff x="1365013" y="51995"/>
            <a:chExt cx="9007344" cy="6583754"/>
          </a:xfrm>
        </p:grpSpPr>
        <p:sp>
          <p:nvSpPr>
            <p:cNvPr id="328" name="Google Shape;328;p14"/>
            <p:cNvSpPr/>
            <p:nvPr/>
          </p:nvSpPr>
          <p:spPr>
            <a:xfrm>
              <a:off x="9174535" y="4691316"/>
              <a:ext cx="91440" cy="54829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905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29" name="Google Shape;329;p14"/>
            <p:cNvSpPr/>
            <p:nvPr/>
          </p:nvSpPr>
          <p:spPr>
            <a:xfrm>
              <a:off x="8068153" y="2945881"/>
              <a:ext cx="1152102" cy="54829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0" name="Google Shape;330;p14"/>
            <p:cNvSpPr/>
            <p:nvPr/>
          </p:nvSpPr>
          <p:spPr>
            <a:xfrm>
              <a:off x="6870331" y="4691316"/>
              <a:ext cx="91440" cy="54829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905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1" name="Google Shape;331;p14"/>
            <p:cNvSpPr/>
            <p:nvPr/>
          </p:nvSpPr>
          <p:spPr>
            <a:xfrm>
              <a:off x="6916051" y="2945881"/>
              <a:ext cx="1152102" cy="54829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2" name="Google Shape;332;p14"/>
            <p:cNvSpPr/>
            <p:nvPr/>
          </p:nvSpPr>
          <p:spPr>
            <a:xfrm>
              <a:off x="5763949" y="1249134"/>
              <a:ext cx="2304204" cy="49960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78052"/>
                  </a:lnTo>
                  <a:lnTo>
                    <a:pt x="120000" y="78052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rgbClr val="C42D17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3" name="Google Shape;333;p14"/>
            <p:cNvSpPr/>
            <p:nvPr/>
          </p:nvSpPr>
          <p:spPr>
            <a:xfrm>
              <a:off x="4566127" y="4691316"/>
              <a:ext cx="91440" cy="54829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905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4" name="Google Shape;334;p14"/>
            <p:cNvSpPr/>
            <p:nvPr/>
          </p:nvSpPr>
          <p:spPr>
            <a:xfrm>
              <a:off x="3459745" y="2945881"/>
              <a:ext cx="1152102" cy="54829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5" name="Google Shape;335;p14"/>
            <p:cNvSpPr/>
            <p:nvPr/>
          </p:nvSpPr>
          <p:spPr>
            <a:xfrm>
              <a:off x="2261922" y="4691316"/>
              <a:ext cx="91440" cy="54829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w="1905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6" name="Google Shape;336;p14"/>
            <p:cNvSpPr/>
            <p:nvPr/>
          </p:nvSpPr>
          <p:spPr>
            <a:xfrm>
              <a:off x="2307642" y="2945881"/>
              <a:ext cx="1152102" cy="54829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w="190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7" name="Google Shape;337;p14"/>
            <p:cNvSpPr/>
            <p:nvPr/>
          </p:nvSpPr>
          <p:spPr>
            <a:xfrm>
              <a:off x="3459745" y="1249134"/>
              <a:ext cx="2304204" cy="49960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78052"/>
                  </a:lnTo>
                  <a:lnTo>
                    <a:pt x="0" y="78052"/>
                  </a:lnTo>
                  <a:lnTo>
                    <a:pt x="0" y="120000"/>
                  </a:lnTo>
                </a:path>
              </a:pathLst>
            </a:custGeom>
            <a:noFill/>
            <a:ln w="19050" cap="rnd" cmpd="sng">
              <a:solidFill>
                <a:srgbClr val="C42D17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338" name="Google Shape;338;p14"/>
            <p:cNvSpPr/>
            <p:nvPr/>
          </p:nvSpPr>
          <p:spPr>
            <a:xfrm>
              <a:off x="4821320" y="51995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rgbClr val="E4B9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5030793" y="250994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4"/>
            <p:cNvSpPr txBox="1"/>
            <p:nvPr/>
          </p:nvSpPr>
          <p:spPr>
            <a:xfrm>
              <a:off x="5065856" y="286057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SISTEMA DE CONTROL DE LA FUNCIONES GASTROINTESTINALES </a:t>
              </a:r>
              <a:endParaRPr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2517116" y="1748742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rgbClr val="C42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2726589" y="194774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4"/>
            <p:cNvSpPr txBox="1"/>
            <p:nvPr/>
          </p:nvSpPr>
          <p:spPr>
            <a:xfrm>
              <a:off x="2761652" y="1982804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SISTEMA INTRINSECO</a:t>
              </a: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365013" y="3494177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1574487" y="3693176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4"/>
            <p:cNvSpPr txBox="1"/>
            <p:nvPr/>
          </p:nvSpPr>
          <p:spPr>
            <a:xfrm>
              <a:off x="1609550" y="3728239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NERVIOS </a:t>
              </a: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1365013" y="523961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rgbClr val="90C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1574487" y="543861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 txBox="1"/>
            <p:nvPr/>
          </p:nvSpPr>
          <p:spPr>
            <a:xfrm>
              <a:off x="1609550" y="5473674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SISTEMA NERVIOSO ENTERAL </a:t>
              </a: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3669218" y="3494177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3878691" y="3693176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4"/>
            <p:cNvSpPr txBox="1"/>
            <p:nvPr/>
          </p:nvSpPr>
          <p:spPr>
            <a:xfrm>
              <a:off x="3913754" y="3728239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SECRECION ENDOCRINA </a:t>
              </a: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3669218" y="523961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rgbClr val="90C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3878691" y="543861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4"/>
            <p:cNvSpPr txBox="1"/>
            <p:nvPr/>
          </p:nvSpPr>
          <p:spPr>
            <a:xfrm>
              <a:off x="3913754" y="5473674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Secretina, gastrina, ccc, motilina </a:t>
              </a: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7125524" y="1748742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rgbClr val="C42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7334997" y="194774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 txBox="1"/>
            <p:nvPr/>
          </p:nvSpPr>
          <p:spPr>
            <a:xfrm>
              <a:off x="7370060" y="1982804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SISTEMA EXTRINSECO</a:t>
              </a:r>
              <a:endParaRPr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5973422" y="3494177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6182895" y="3693176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4"/>
            <p:cNvSpPr txBox="1"/>
            <p:nvPr/>
          </p:nvSpPr>
          <p:spPr>
            <a:xfrm>
              <a:off x="6217958" y="3728239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NERVIOS </a:t>
              </a:r>
              <a:endParaRPr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5973422" y="523961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rgbClr val="90C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6182895" y="543861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4"/>
            <p:cNvSpPr txBox="1"/>
            <p:nvPr/>
          </p:nvSpPr>
          <p:spPr>
            <a:xfrm>
              <a:off x="6217958" y="5473674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Nervio vago, esplácnico </a:t>
              </a:r>
              <a:endParaRPr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8277626" y="3494177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4"/>
            <p:cNvSpPr/>
            <p:nvPr/>
          </p:nvSpPr>
          <p:spPr>
            <a:xfrm>
              <a:off x="8487099" y="3693176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 txBox="1"/>
            <p:nvPr/>
          </p:nvSpPr>
          <p:spPr>
            <a:xfrm>
              <a:off x="8522162" y="3728239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SECRECION ENDOCRINA </a:t>
              </a: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>
              <a:off x="8277626" y="523961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rgbClr val="90C2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>
              <a:off x="8487099" y="5438611"/>
              <a:ext cx="1885258" cy="1197138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9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 txBox="1"/>
            <p:nvPr/>
          </p:nvSpPr>
          <p:spPr>
            <a:xfrm>
              <a:off x="8522162" y="5473674"/>
              <a:ext cx="1815132" cy="11270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49525" rIns="49525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Trebuchet MS"/>
                <a:buNone/>
              </a:pPr>
              <a:r>
                <a:rPr lang="es-EC" sz="1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Aldosterona 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lgerian"/>
              <a:buNone/>
            </a:pPr>
            <a:r>
              <a:rPr lang="es-EC">
                <a:latin typeface="Algerian"/>
                <a:ea typeface="Algerian"/>
                <a:cs typeface="Algerian"/>
                <a:sym typeface="Algerian"/>
              </a:rPr>
              <a:t>Movimientos del estomago</a:t>
            </a:r>
            <a:endParaRPr/>
          </a:p>
        </p:txBody>
      </p:sp>
      <p:pic>
        <p:nvPicPr>
          <p:cNvPr id="376" name="Google Shape;376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0985" r="68810" b="19823"/>
          <a:stretch/>
        </p:blipFill>
        <p:spPr>
          <a:xfrm>
            <a:off x="2643124" y="2014630"/>
            <a:ext cx="2891131" cy="4762179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5"/>
          <p:cNvSpPr txBox="1"/>
          <p:nvPr/>
        </p:nvSpPr>
        <p:spPr>
          <a:xfrm>
            <a:off x="6516710" y="2653048"/>
            <a:ext cx="24432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Contracciones tónicas</a:t>
            </a:r>
            <a:endParaRPr/>
          </a:p>
        </p:txBody>
      </p:sp>
      <p:sp>
        <p:nvSpPr>
          <p:cNvPr id="378" name="Google Shape;378;p15"/>
          <p:cNvSpPr txBox="1"/>
          <p:nvPr/>
        </p:nvSpPr>
        <p:spPr>
          <a:xfrm>
            <a:off x="6516711" y="3749390"/>
            <a:ext cx="29750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Contracciones peristálticas recurrentes</a:t>
            </a:r>
            <a:endParaRPr/>
          </a:p>
        </p:txBody>
      </p:sp>
      <p:sp>
        <p:nvSpPr>
          <p:cNvPr id="379" name="Google Shape;379;p15"/>
          <p:cNvSpPr txBox="1"/>
          <p:nvPr/>
        </p:nvSpPr>
        <p:spPr>
          <a:xfrm>
            <a:off x="6566382" y="5239554"/>
            <a:ext cx="24833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Movimientos rápidos-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mezcal los alimentos </a:t>
            </a:r>
            <a:endParaRPr/>
          </a:p>
        </p:txBody>
      </p:sp>
      <p:sp>
        <p:nvSpPr>
          <p:cNvPr id="380" name="Google Shape;380;p15"/>
          <p:cNvSpPr/>
          <p:nvPr/>
        </p:nvSpPr>
        <p:spPr>
          <a:xfrm>
            <a:off x="5959232" y="2347980"/>
            <a:ext cx="579549" cy="4095481"/>
          </a:xfrm>
          <a:prstGeom prst="leftBrace">
            <a:avLst>
              <a:gd name="adj1" fmla="val 8333"/>
              <a:gd name="adj2" fmla="val 50000"/>
            </a:avLst>
          </a:prstGeom>
          <a:noFill/>
          <a:ln w="254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16"/>
          <p:cNvGrpSpPr/>
          <p:nvPr/>
        </p:nvGrpSpPr>
        <p:grpSpPr>
          <a:xfrm>
            <a:off x="354307" y="1087166"/>
            <a:ext cx="9507146" cy="3802858"/>
            <a:chOff x="0" y="205183"/>
            <a:chExt cx="9507146" cy="3802858"/>
          </a:xfrm>
        </p:grpSpPr>
        <p:sp>
          <p:nvSpPr>
            <p:cNvPr id="386" name="Google Shape;386;p16"/>
            <p:cNvSpPr/>
            <p:nvPr/>
          </p:nvSpPr>
          <p:spPr>
            <a:xfrm>
              <a:off x="0" y="205183"/>
              <a:ext cx="9507146" cy="380285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50000"/>
                  </a:moveTo>
                  <a:lnTo>
                    <a:pt x="24000" y="0"/>
                  </a:lnTo>
                  <a:lnTo>
                    <a:pt x="24000" y="20000"/>
                  </a:lnTo>
                  <a:lnTo>
                    <a:pt x="60000" y="20000"/>
                  </a:lnTo>
                  <a:cubicBezTo>
                    <a:pt x="62071" y="20000"/>
                    <a:pt x="63750" y="22238"/>
                    <a:pt x="63750" y="25000"/>
                  </a:cubicBez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96000" y="40000"/>
                  </a:lnTo>
                  <a:lnTo>
                    <a:pt x="96000" y="20000"/>
                  </a:lnTo>
                  <a:lnTo>
                    <a:pt x="120000" y="70000"/>
                  </a:lnTo>
                  <a:lnTo>
                    <a:pt x="96000" y="120000"/>
                  </a:lnTo>
                  <a:lnTo>
                    <a:pt x="96000" y="100000"/>
                  </a:lnTo>
                  <a:lnTo>
                    <a:pt x="60000" y="100000"/>
                  </a:lnTo>
                  <a:cubicBezTo>
                    <a:pt x="57929" y="100000"/>
                    <a:pt x="56250" y="97762"/>
                    <a:pt x="56250" y="95000"/>
                  </a:cubicBezTo>
                  <a:lnTo>
                    <a:pt x="56250" y="80000"/>
                  </a:lnTo>
                  <a:lnTo>
                    <a:pt x="24000" y="80000"/>
                  </a:lnTo>
                  <a:lnTo>
                    <a:pt x="24000" y="100000"/>
                  </a:lnTo>
                  <a:close/>
                </a:path>
                <a:path w="120000" h="120000" fill="darkenLess" extrusionOk="0">
                  <a:moveTo>
                    <a:pt x="63750" y="25000"/>
                  </a:move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63750" y="40000"/>
                  </a:lnTo>
                  <a:close/>
                </a:path>
                <a:path w="120000" h="120000" fill="none" extrusionOk="0">
                  <a:moveTo>
                    <a:pt x="0" y="50000"/>
                  </a:moveTo>
                  <a:lnTo>
                    <a:pt x="24000" y="0"/>
                  </a:lnTo>
                  <a:lnTo>
                    <a:pt x="24000" y="20000"/>
                  </a:lnTo>
                  <a:lnTo>
                    <a:pt x="60000" y="20000"/>
                  </a:lnTo>
                  <a:cubicBezTo>
                    <a:pt x="62071" y="20000"/>
                    <a:pt x="63750" y="22238"/>
                    <a:pt x="63750" y="25000"/>
                  </a:cubicBez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96000" y="40000"/>
                  </a:lnTo>
                  <a:lnTo>
                    <a:pt x="96000" y="20000"/>
                  </a:lnTo>
                  <a:lnTo>
                    <a:pt x="120000" y="70000"/>
                  </a:lnTo>
                  <a:lnTo>
                    <a:pt x="96000" y="120000"/>
                  </a:lnTo>
                  <a:lnTo>
                    <a:pt x="96000" y="100000"/>
                  </a:lnTo>
                  <a:lnTo>
                    <a:pt x="60000" y="100000"/>
                  </a:lnTo>
                  <a:cubicBezTo>
                    <a:pt x="57929" y="100000"/>
                    <a:pt x="56250" y="97762"/>
                    <a:pt x="56250" y="95000"/>
                  </a:cubicBezTo>
                  <a:lnTo>
                    <a:pt x="56250" y="80000"/>
                  </a:lnTo>
                  <a:lnTo>
                    <a:pt x="24000" y="80000"/>
                  </a:lnTo>
                  <a:lnTo>
                    <a:pt x="24000" y="100000"/>
                  </a:lnTo>
                  <a:close/>
                  <a:moveTo>
                    <a:pt x="63750" y="25000"/>
                  </a:moveTo>
                  <a:lnTo>
                    <a:pt x="63750" y="40000"/>
                  </a:lnTo>
                  <a:moveTo>
                    <a:pt x="56250" y="35000"/>
                  </a:moveTo>
                  <a:lnTo>
                    <a:pt x="56250" y="80000"/>
                  </a:lnTo>
                </a:path>
              </a:pathLst>
            </a:custGeom>
            <a:solidFill>
              <a:schemeClr val="lt1"/>
            </a:solidFill>
            <a:ln w="19050" cap="rnd" cmpd="sng">
              <a:solidFill>
                <a:srgbClr val="CFA6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1140857" y="870683"/>
              <a:ext cx="3137358" cy="18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6"/>
            <p:cNvSpPr txBox="1"/>
            <p:nvPr/>
          </p:nvSpPr>
          <p:spPr>
            <a:xfrm>
              <a:off x="1140857" y="870683"/>
              <a:ext cx="3137358" cy="18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900" rIns="0" bIns="12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400"/>
                <a:buFont typeface="Trebuchet MS"/>
                <a:buNone/>
              </a:pPr>
              <a:r>
                <a:rPr lang="es-EC" sz="34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Composición química del quimo duodenal</a:t>
              </a:r>
              <a:endParaRPr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4753573" y="1479140"/>
              <a:ext cx="3707786" cy="18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6"/>
            <p:cNvSpPr txBox="1"/>
            <p:nvPr/>
          </p:nvSpPr>
          <p:spPr>
            <a:xfrm>
              <a:off x="4753573" y="1479140"/>
              <a:ext cx="3707786" cy="18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900" rIns="0" bIns="12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400"/>
                <a:buFont typeface="Trebuchet MS"/>
                <a:buNone/>
              </a:pPr>
              <a:r>
                <a:rPr lang="es-EC" sz="34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La cantidad de quimo existente en el duodeno</a:t>
              </a:r>
              <a:endParaRPr/>
            </a:p>
          </p:txBody>
        </p:sp>
      </p:grpSp>
      <p:sp>
        <p:nvSpPr>
          <p:cNvPr id="391" name="Google Shape;391;p16"/>
          <p:cNvSpPr txBox="1"/>
          <p:nvPr/>
        </p:nvSpPr>
        <p:spPr>
          <a:xfrm>
            <a:off x="2644726" y="112542"/>
            <a:ext cx="5345723" cy="769441"/>
          </a:xfrm>
          <a:prstGeom prst="rect">
            <a:avLst/>
          </a:prstGeom>
          <a:gradFill>
            <a:gsLst>
              <a:gs pos="0">
                <a:srgbClr val="BDD5B6"/>
              </a:gs>
              <a:gs pos="88000">
                <a:srgbClr val="74AC5E"/>
              </a:gs>
              <a:gs pos="100000">
                <a:srgbClr val="74AC5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44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Esfínter pilórico</a:t>
            </a:r>
            <a:endParaRPr/>
          </a:p>
        </p:txBody>
      </p:sp>
      <p:sp>
        <p:nvSpPr>
          <p:cNvPr id="392" name="Google Shape;392;p16"/>
          <p:cNvSpPr txBox="1"/>
          <p:nvPr/>
        </p:nvSpPr>
        <p:spPr>
          <a:xfrm>
            <a:off x="4881490" y="1181685"/>
            <a:ext cx="14302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Factores</a:t>
            </a: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/>
          </a:p>
        </p:txBody>
      </p:sp>
      <p:sp>
        <p:nvSpPr>
          <p:cNvPr id="393" name="Google Shape;393;p16"/>
          <p:cNvSpPr txBox="1"/>
          <p:nvPr/>
        </p:nvSpPr>
        <p:spPr>
          <a:xfrm>
            <a:off x="1559167" y="5676277"/>
            <a:ext cx="2689275" cy="369332"/>
          </a:xfrm>
          <a:prstGeom prst="rect">
            <a:avLst/>
          </a:prstGeom>
          <a:gradFill>
            <a:gsLst>
              <a:gs pos="0">
                <a:srgbClr val="F4E3C1"/>
              </a:gs>
              <a:gs pos="88000">
                <a:srgbClr val="E9C15D"/>
              </a:gs>
              <a:gs pos="100000">
                <a:srgbClr val="E9C15D"/>
              </a:gs>
            </a:gsLst>
            <a:lin ang="5400000" scaled="0"/>
          </a:gradFill>
          <a:ln w="127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Reflejo enterogástrico</a:t>
            </a:r>
            <a:endParaRPr/>
          </a:p>
        </p:txBody>
      </p:sp>
      <p:sp>
        <p:nvSpPr>
          <p:cNvPr id="394" name="Google Shape;394;p16"/>
          <p:cNvSpPr txBox="1"/>
          <p:nvPr/>
        </p:nvSpPr>
        <p:spPr>
          <a:xfrm>
            <a:off x="4881490" y="5676277"/>
            <a:ext cx="2855741" cy="369332"/>
          </a:xfrm>
          <a:prstGeom prst="rect">
            <a:avLst/>
          </a:prstGeom>
          <a:gradFill>
            <a:gsLst>
              <a:gs pos="0">
                <a:srgbClr val="F4E3C1"/>
              </a:gs>
              <a:gs pos="88000">
                <a:srgbClr val="E9C15D"/>
              </a:gs>
              <a:gs pos="100000">
                <a:srgbClr val="E9C15D"/>
              </a:gs>
            </a:gsLst>
            <a:lin ang="5400000" scaled="0"/>
          </a:gradFill>
          <a:ln w="127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Hormona enterogastrona</a:t>
            </a:r>
            <a:endParaRPr/>
          </a:p>
        </p:txBody>
      </p:sp>
      <p:cxnSp>
        <p:nvCxnSpPr>
          <p:cNvPr id="395" name="Google Shape;395;p16"/>
          <p:cNvCxnSpPr/>
          <p:nvPr/>
        </p:nvCxnSpPr>
        <p:spPr>
          <a:xfrm flipH="1">
            <a:off x="3010390" y="4181602"/>
            <a:ext cx="1871100" cy="1406700"/>
          </a:xfrm>
          <a:prstGeom prst="curvedConnector3">
            <a:avLst>
              <a:gd name="adj1" fmla="val 50000"/>
            </a:avLst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96" name="Google Shape;396;p16"/>
          <p:cNvCxnSpPr/>
          <p:nvPr/>
        </p:nvCxnSpPr>
        <p:spPr>
          <a:xfrm rot="-5400000" flipH="1">
            <a:off x="4776041" y="4287053"/>
            <a:ext cx="1406700" cy="1195800"/>
          </a:xfrm>
          <a:prstGeom prst="curvedConnector3">
            <a:avLst>
              <a:gd name="adj1" fmla="val 50000"/>
            </a:avLst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17"/>
          <p:cNvGrpSpPr/>
          <p:nvPr/>
        </p:nvGrpSpPr>
        <p:grpSpPr>
          <a:xfrm>
            <a:off x="0" y="0"/>
            <a:ext cx="9865217" cy="6709893"/>
            <a:chOff x="0" y="0"/>
            <a:chExt cx="9865217" cy="6709893"/>
          </a:xfrm>
        </p:grpSpPr>
        <p:cxnSp>
          <p:nvCxnSpPr>
            <p:cNvPr id="402" name="Google Shape;402;p17"/>
            <p:cNvCxnSpPr/>
            <p:nvPr/>
          </p:nvCxnSpPr>
          <p:spPr>
            <a:xfrm>
              <a:off x="0" y="0"/>
              <a:ext cx="9865217" cy="0"/>
            </a:xfrm>
            <a:prstGeom prst="straightConnector1">
              <a:avLst/>
            </a:prstGeom>
            <a:solidFill>
              <a:schemeClr val="lt1"/>
            </a:solidFill>
            <a:ln w="19050" cap="rnd" cmpd="sng">
              <a:solidFill>
                <a:srgbClr val="4A901A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03" name="Google Shape;403;p17"/>
            <p:cNvSpPr/>
            <p:nvPr/>
          </p:nvSpPr>
          <p:spPr>
            <a:xfrm>
              <a:off x="0" y="0"/>
              <a:ext cx="1973043" cy="67098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7"/>
            <p:cNvSpPr txBox="1"/>
            <p:nvPr/>
          </p:nvSpPr>
          <p:spPr>
            <a:xfrm>
              <a:off x="0" y="0"/>
              <a:ext cx="1973043" cy="67098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5725" tIns="205725" rIns="205725" bIns="20572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400"/>
                <a:buFont typeface="Trebuchet MS"/>
                <a:buNone/>
              </a:pPr>
              <a:r>
                <a:rPr lang="es-EC" sz="3600" dirty="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Fases de la digestión gástrica </a:t>
              </a:r>
              <a:endParaRPr sz="1000" dirty="0"/>
            </a:p>
          </p:txBody>
        </p:sp>
        <p:sp>
          <p:nvSpPr>
            <p:cNvPr id="405" name="Google Shape;405;p17"/>
            <p:cNvSpPr/>
            <p:nvPr/>
          </p:nvSpPr>
          <p:spPr>
            <a:xfrm>
              <a:off x="2121021" y="155952"/>
              <a:ext cx="3798108" cy="3119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7"/>
            <p:cNvSpPr txBox="1"/>
            <p:nvPr/>
          </p:nvSpPr>
          <p:spPr>
            <a:xfrm>
              <a:off x="2121021" y="155952"/>
              <a:ext cx="3798108" cy="3119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DF5F"/>
                </a:buClr>
                <a:buSzPts val="4000"/>
                <a:buFont typeface="Trebuchet MS"/>
                <a:buNone/>
              </a:pPr>
              <a:r>
                <a:rPr lang="es-EC" sz="4000" dirty="0">
                  <a:solidFill>
                    <a:srgbClr val="93DF5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Fase cefálica o </a:t>
              </a:r>
              <a:r>
                <a:rPr lang="es-EC" sz="4000" dirty="0" err="1">
                  <a:solidFill>
                    <a:srgbClr val="93DF5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vagal</a:t>
              </a:r>
              <a:endParaRPr dirty="0"/>
            </a:p>
          </p:txBody>
        </p:sp>
        <p:sp>
          <p:nvSpPr>
            <p:cNvPr id="407" name="Google Shape;407;p17"/>
            <p:cNvSpPr/>
            <p:nvPr/>
          </p:nvSpPr>
          <p:spPr>
            <a:xfrm>
              <a:off x="6067108" y="155952"/>
              <a:ext cx="3798108" cy="3119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7"/>
            <p:cNvSpPr txBox="1"/>
            <p:nvPr/>
          </p:nvSpPr>
          <p:spPr>
            <a:xfrm>
              <a:off x="6067108" y="155952"/>
              <a:ext cx="3798108" cy="3119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mbria"/>
                <a:buNone/>
              </a:pPr>
              <a:r>
                <a:rPr lang="es-EC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Secreción de jugo gástrico estimulado- olor, vista alimento</a:t>
              </a:r>
              <a:endParaRPr/>
            </a:p>
          </p:txBody>
        </p:sp>
        <p:cxnSp>
          <p:nvCxnSpPr>
            <p:cNvPr id="409" name="Google Shape;409;p17"/>
            <p:cNvCxnSpPr/>
            <p:nvPr/>
          </p:nvCxnSpPr>
          <p:spPr>
            <a:xfrm>
              <a:off x="1973043" y="3275004"/>
              <a:ext cx="7892173" cy="0"/>
            </a:xfrm>
            <a:prstGeom prst="straightConnector1">
              <a:avLst/>
            </a:prstGeom>
            <a:solidFill>
              <a:srgbClr val="52A01E"/>
            </a:solidFill>
            <a:ln w="1905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10" name="Google Shape;410;p17"/>
            <p:cNvSpPr/>
            <p:nvPr/>
          </p:nvSpPr>
          <p:spPr>
            <a:xfrm>
              <a:off x="2121021" y="3430957"/>
              <a:ext cx="3798108" cy="3119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7"/>
            <p:cNvSpPr txBox="1"/>
            <p:nvPr/>
          </p:nvSpPr>
          <p:spPr>
            <a:xfrm>
              <a:off x="2121021" y="3430957"/>
              <a:ext cx="3798108" cy="3119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3DF5F"/>
                </a:buClr>
                <a:buSzPts val="4000"/>
                <a:buFont typeface="Trebuchet MS"/>
                <a:buNone/>
              </a:pPr>
              <a:r>
                <a:rPr lang="es-EC" sz="4000">
                  <a:solidFill>
                    <a:srgbClr val="93DF5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Fase gástrica</a:t>
              </a:r>
              <a:endParaRPr/>
            </a:p>
          </p:txBody>
        </p:sp>
        <p:sp>
          <p:nvSpPr>
            <p:cNvPr id="412" name="Google Shape;412;p17"/>
            <p:cNvSpPr/>
            <p:nvPr/>
          </p:nvSpPr>
          <p:spPr>
            <a:xfrm>
              <a:off x="6067108" y="3430957"/>
              <a:ext cx="3798108" cy="1559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7"/>
            <p:cNvSpPr txBox="1"/>
            <p:nvPr/>
          </p:nvSpPr>
          <p:spPr>
            <a:xfrm>
              <a:off x="6067108" y="3430957"/>
              <a:ext cx="3798108" cy="1559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mbria"/>
                <a:buNone/>
              </a:pPr>
              <a:r>
                <a:rPr lang="es-EC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El alimento hace contacto con la superficie interna del estomacal</a:t>
              </a:r>
              <a:endParaRPr/>
            </a:p>
          </p:txBody>
        </p:sp>
        <p:cxnSp>
          <p:nvCxnSpPr>
            <p:cNvPr id="414" name="Google Shape;414;p17"/>
            <p:cNvCxnSpPr/>
            <p:nvPr/>
          </p:nvCxnSpPr>
          <p:spPr>
            <a:xfrm>
              <a:off x="5919130" y="4990482"/>
              <a:ext cx="3798108" cy="0"/>
            </a:xfrm>
            <a:prstGeom prst="straightConnector1">
              <a:avLst/>
            </a:prstGeom>
            <a:solidFill>
              <a:srgbClr val="52A01E"/>
            </a:solidFill>
            <a:ln w="1905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15" name="Google Shape;415;p17"/>
            <p:cNvSpPr/>
            <p:nvPr/>
          </p:nvSpPr>
          <p:spPr>
            <a:xfrm>
              <a:off x="6067108" y="4990482"/>
              <a:ext cx="3798108" cy="1559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7"/>
            <p:cNvSpPr txBox="1"/>
            <p:nvPr/>
          </p:nvSpPr>
          <p:spPr>
            <a:xfrm>
              <a:off x="6067108" y="4990482"/>
              <a:ext cx="3798108" cy="1559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mbria"/>
                <a:buNone/>
              </a:pPr>
              <a:r>
                <a:rPr lang="es-EC" sz="20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Distención gástrica estimula la liberación de péptidos liberados de gastrina= pepsinógeno, HCl, y + motilidad estomacal</a:t>
              </a:r>
              <a:endParaRPr/>
            </a:p>
          </p:txBody>
        </p:sp>
        <p:cxnSp>
          <p:nvCxnSpPr>
            <p:cNvPr id="417" name="Google Shape;417;p17"/>
            <p:cNvCxnSpPr/>
            <p:nvPr/>
          </p:nvCxnSpPr>
          <p:spPr>
            <a:xfrm>
              <a:off x="1973043" y="6550008"/>
              <a:ext cx="7892173" cy="0"/>
            </a:xfrm>
            <a:prstGeom prst="straightConnector1">
              <a:avLst/>
            </a:prstGeom>
            <a:solidFill>
              <a:srgbClr val="52A01E"/>
            </a:solidFill>
            <a:ln w="19050" cap="rnd" cmpd="sng">
              <a:solidFill>
                <a:srgbClr val="52A01E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8"/>
          <p:cNvSpPr txBox="1">
            <a:spLocks noGrp="1"/>
          </p:cNvSpPr>
          <p:nvPr>
            <p:ph type="title"/>
          </p:nvPr>
        </p:nvSpPr>
        <p:spPr>
          <a:xfrm>
            <a:off x="502276" y="3378558"/>
            <a:ext cx="11106835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lgerian"/>
              <a:buNone/>
            </a:pPr>
            <a:r>
              <a:rPr lang="es-EC">
                <a:latin typeface="Algerian"/>
                <a:ea typeface="Algerian"/>
                <a:cs typeface="Algerian"/>
                <a:sym typeface="Algerian"/>
              </a:rPr>
              <a:t>Movimientos gástricos en los rumiantes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9"/>
          <p:cNvSpPr txBox="1">
            <a:spLocks noGrp="1"/>
          </p:cNvSpPr>
          <p:nvPr>
            <p:ph type="title"/>
          </p:nvPr>
        </p:nvSpPr>
        <p:spPr>
          <a:xfrm>
            <a:off x="677334" y="236113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s-EC"/>
              <a:t>INTESTINO DELGADO </a:t>
            </a:r>
            <a:br>
              <a:rPr lang="es-EC"/>
            </a:br>
            <a:r>
              <a:rPr lang="es-EC"/>
              <a:t>DIGESTIÓN Y ABSORCIÓN </a:t>
            </a:r>
            <a:br>
              <a:rPr lang="es-EC"/>
            </a:br>
            <a:endParaRPr/>
          </a:p>
        </p:txBody>
      </p:sp>
      <p:sp>
        <p:nvSpPr>
          <p:cNvPr id="428" name="Google Shape;428;p1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917500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920"/>
              <a:buChar char="►"/>
            </a:pPr>
            <a:r>
              <a:rPr lang="es-EC" sz="2400"/>
              <a:t>Digestión: Fragmentación y transformación </a:t>
            </a:r>
            <a:endParaRPr/>
          </a:p>
          <a:p>
            <a:pPr marL="342900" lvl="0" indent="-22098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4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C" sz="2400"/>
              <a:t>Absorción: transporte de moléculas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/>
          <p:cNvSpPr txBox="1">
            <a:spLocks noGrp="1"/>
          </p:cNvSpPr>
          <p:nvPr>
            <p:ph type="title"/>
          </p:nvPr>
        </p:nvSpPr>
        <p:spPr>
          <a:xfrm>
            <a:off x="566670" y="280147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C" b="1"/>
              <a:t>PRENSION Y MASTICACIÓN </a:t>
            </a:r>
            <a:endParaRPr/>
          </a:p>
        </p:txBody>
      </p:sp>
      <p:sp>
        <p:nvSpPr>
          <p:cNvPr id="149" name="Google Shape;149;p2"/>
          <p:cNvSpPr txBox="1">
            <a:spLocks noGrp="1"/>
          </p:cNvSpPr>
          <p:nvPr>
            <p:ph type="body" idx="1"/>
          </p:nvPr>
        </p:nvSpPr>
        <p:spPr>
          <a:xfrm>
            <a:off x="566670" y="1377712"/>
            <a:ext cx="5872767" cy="78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EC" sz="2000"/>
              <a:t>Acción de llevar el alimento a la boca (prensión)  </a:t>
            </a:r>
            <a:endParaRPr/>
          </a:p>
        </p:txBody>
      </p:sp>
      <p:grpSp>
        <p:nvGrpSpPr>
          <p:cNvPr id="150" name="Google Shape;150;p2"/>
          <p:cNvGrpSpPr/>
          <p:nvPr/>
        </p:nvGrpSpPr>
        <p:grpSpPr>
          <a:xfrm>
            <a:off x="259427" y="2187692"/>
            <a:ext cx="9397875" cy="3112964"/>
            <a:chOff x="1850" y="1578092"/>
            <a:chExt cx="9397875" cy="3112964"/>
          </a:xfrm>
        </p:grpSpPr>
        <p:sp>
          <p:nvSpPr>
            <p:cNvPr id="151" name="Google Shape;151;p2"/>
            <p:cNvSpPr/>
            <p:nvPr/>
          </p:nvSpPr>
          <p:spPr>
            <a:xfrm>
              <a:off x="1850" y="1578092"/>
              <a:ext cx="2936758" cy="2023426"/>
            </a:xfrm>
            <a:prstGeom prst="roundRect">
              <a:avLst>
                <a:gd name="adj" fmla="val 16667"/>
              </a:avLst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850" y="3601519"/>
              <a:ext cx="2936758" cy="10895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 txBox="1"/>
            <p:nvPr/>
          </p:nvSpPr>
          <p:spPr>
            <a:xfrm>
              <a:off x="1850" y="3601519"/>
              <a:ext cx="2936758" cy="10895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2700" tIns="362700" rIns="36270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100"/>
                <a:buFont typeface="Trebuchet MS"/>
                <a:buNone/>
              </a:pPr>
              <a:r>
                <a:rPr lang="es-EC" sz="51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Dientes</a:t>
              </a: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232409" y="1578092"/>
              <a:ext cx="2936758" cy="2023426"/>
            </a:xfrm>
            <a:prstGeom prst="roundRect">
              <a:avLst>
                <a:gd name="adj" fmla="val 16667"/>
              </a:avLst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232409" y="3601519"/>
              <a:ext cx="2936758" cy="10895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 txBox="1"/>
            <p:nvPr/>
          </p:nvSpPr>
          <p:spPr>
            <a:xfrm>
              <a:off x="3232409" y="3601519"/>
              <a:ext cx="2936758" cy="10895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2700" tIns="362700" rIns="36270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100"/>
                <a:buFont typeface="Trebuchet MS"/>
                <a:buNone/>
              </a:pPr>
              <a:r>
                <a:rPr lang="es-EC" sz="51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Labios</a:t>
              </a: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6462967" y="1578092"/>
              <a:ext cx="2936758" cy="2023426"/>
            </a:xfrm>
            <a:prstGeom prst="roundRect">
              <a:avLst>
                <a:gd name="adj" fmla="val 16667"/>
              </a:avLst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6462967" y="3601519"/>
              <a:ext cx="2936758" cy="10895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 txBox="1"/>
            <p:nvPr/>
          </p:nvSpPr>
          <p:spPr>
            <a:xfrm>
              <a:off x="6462967" y="3601519"/>
              <a:ext cx="2936758" cy="10895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2700" tIns="362700" rIns="36270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100"/>
                <a:buFont typeface="Trebuchet MS"/>
                <a:buNone/>
              </a:pPr>
              <a:r>
                <a:rPr lang="es-EC" sz="51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Lengua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0"/>
          <p:cNvSpPr txBox="1">
            <a:spLocks noGrp="1"/>
          </p:cNvSpPr>
          <p:nvPr>
            <p:ph type="title"/>
          </p:nvPr>
        </p:nvSpPr>
        <p:spPr>
          <a:xfrm>
            <a:off x="754607" y="455053"/>
            <a:ext cx="8596668" cy="948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C"/>
              <a:t>MUCOSA DEL INTESTINO DELGADO</a:t>
            </a:r>
            <a:endParaRPr/>
          </a:p>
        </p:txBody>
      </p:sp>
      <p:grpSp>
        <p:nvGrpSpPr>
          <p:cNvPr id="434" name="Google Shape;434;p20"/>
          <p:cNvGrpSpPr/>
          <p:nvPr/>
        </p:nvGrpSpPr>
        <p:grpSpPr>
          <a:xfrm>
            <a:off x="197739" y="1405276"/>
            <a:ext cx="6311082" cy="4594440"/>
            <a:chOff x="1142614" y="1479"/>
            <a:chExt cx="6311082" cy="4594440"/>
          </a:xfrm>
        </p:grpSpPr>
        <p:sp>
          <p:nvSpPr>
            <p:cNvPr id="435" name="Google Shape;435;p20"/>
            <p:cNvSpPr/>
            <p:nvPr/>
          </p:nvSpPr>
          <p:spPr>
            <a:xfrm>
              <a:off x="3108188" y="1479"/>
              <a:ext cx="2379935" cy="1189967"/>
            </a:xfrm>
            <a:prstGeom prst="roundRect">
              <a:avLst>
                <a:gd name="adj" fmla="val 10000"/>
              </a:avLst>
            </a:prstGeom>
            <a:solidFill>
              <a:srgbClr val="52A01E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0"/>
            <p:cNvSpPr txBox="1"/>
            <p:nvPr/>
          </p:nvSpPr>
          <p:spPr>
            <a:xfrm>
              <a:off x="3143041" y="36332"/>
              <a:ext cx="2310229" cy="1120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Trebuchet MS"/>
                <a:buNone/>
              </a:pPr>
              <a:r>
                <a:rPr lang="es-EC" sz="2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PLIEGUES CIRCULARES </a:t>
              </a:r>
              <a:endParaRPr/>
            </a:p>
          </p:txBody>
        </p:sp>
        <p:sp>
          <p:nvSpPr>
            <p:cNvPr id="437" name="Google Shape;437;p20"/>
            <p:cNvSpPr/>
            <p:nvPr/>
          </p:nvSpPr>
          <p:spPr>
            <a:xfrm rot="3600000">
              <a:off x="4660458" y="2090455"/>
              <a:ext cx="1240968" cy="416488"/>
            </a:xfrm>
            <a:prstGeom prst="leftRightArrow">
              <a:avLst>
                <a:gd name="adj1" fmla="val 60000"/>
                <a:gd name="adj2" fmla="val 50000"/>
              </a:avLst>
            </a:prstGeom>
            <a:solidFill>
              <a:srgbClr val="52A0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0"/>
            <p:cNvSpPr txBox="1"/>
            <p:nvPr/>
          </p:nvSpPr>
          <p:spPr>
            <a:xfrm rot="3600000">
              <a:off x="4785404" y="2173753"/>
              <a:ext cx="991076" cy="249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5073761" y="3405952"/>
              <a:ext cx="2379935" cy="1189967"/>
            </a:xfrm>
            <a:prstGeom prst="roundRect">
              <a:avLst>
                <a:gd name="adj" fmla="val 10000"/>
              </a:avLst>
            </a:prstGeom>
            <a:solidFill>
              <a:srgbClr val="E4B91D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0"/>
            <p:cNvSpPr txBox="1"/>
            <p:nvPr/>
          </p:nvSpPr>
          <p:spPr>
            <a:xfrm>
              <a:off x="5108614" y="3440805"/>
              <a:ext cx="2310229" cy="1120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Trebuchet MS"/>
                <a:buNone/>
              </a:pPr>
              <a:r>
                <a:rPr lang="es-EC" sz="25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BORDE EN CEPILLO </a:t>
              </a:r>
              <a:endParaRPr/>
            </a:p>
          </p:txBody>
        </p:sp>
        <p:sp>
          <p:nvSpPr>
            <p:cNvPr id="441" name="Google Shape;441;p20"/>
            <p:cNvSpPr/>
            <p:nvPr/>
          </p:nvSpPr>
          <p:spPr>
            <a:xfrm rot="10800000">
              <a:off x="3677671" y="3792692"/>
              <a:ext cx="1240968" cy="416488"/>
            </a:xfrm>
            <a:prstGeom prst="leftRightArrow">
              <a:avLst>
                <a:gd name="adj1" fmla="val 60000"/>
                <a:gd name="adj2" fmla="val 50000"/>
              </a:avLst>
            </a:prstGeom>
            <a:solidFill>
              <a:srgbClr val="E4B9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0"/>
            <p:cNvSpPr txBox="1"/>
            <p:nvPr/>
          </p:nvSpPr>
          <p:spPr>
            <a:xfrm>
              <a:off x="3802617" y="3875990"/>
              <a:ext cx="991076" cy="249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1142614" y="3405952"/>
              <a:ext cx="2379935" cy="1189967"/>
            </a:xfrm>
            <a:prstGeom prst="roundRect">
              <a:avLst>
                <a:gd name="adj" fmla="val 10000"/>
              </a:avLst>
            </a:prstGeom>
            <a:solidFill>
              <a:srgbClr val="E76615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0"/>
            <p:cNvSpPr txBox="1"/>
            <p:nvPr/>
          </p:nvSpPr>
          <p:spPr>
            <a:xfrm>
              <a:off x="1177467" y="3440805"/>
              <a:ext cx="2310229" cy="1120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Trebuchet MS"/>
                <a:buNone/>
              </a:pPr>
              <a:r>
                <a:rPr lang="es-EC" sz="25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VELLOSIDADES </a:t>
              </a:r>
              <a:endParaRPr/>
            </a:p>
          </p:txBody>
        </p:sp>
        <p:sp>
          <p:nvSpPr>
            <p:cNvPr id="445" name="Google Shape;445;p20"/>
            <p:cNvSpPr/>
            <p:nvPr/>
          </p:nvSpPr>
          <p:spPr>
            <a:xfrm rot="-3600000">
              <a:off x="2694885" y="2090455"/>
              <a:ext cx="1240968" cy="416488"/>
            </a:xfrm>
            <a:prstGeom prst="leftRightArrow">
              <a:avLst>
                <a:gd name="adj1" fmla="val 60000"/>
                <a:gd name="adj2" fmla="val 50000"/>
              </a:avLst>
            </a:prstGeom>
            <a:solidFill>
              <a:srgbClr val="E766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0"/>
            <p:cNvSpPr txBox="1"/>
            <p:nvPr/>
          </p:nvSpPr>
          <p:spPr>
            <a:xfrm rot="-3600000">
              <a:off x="2819831" y="2173753"/>
              <a:ext cx="991076" cy="249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447" name="Google Shape;447;p20"/>
          <p:cNvPicPr preferRelativeResize="0"/>
          <p:nvPr/>
        </p:nvPicPr>
        <p:blipFill rotWithShape="1">
          <a:blip r:embed="rId3">
            <a:alphaModFix/>
          </a:blip>
          <a:srcRect t="14030"/>
          <a:stretch/>
        </p:blipFill>
        <p:spPr>
          <a:xfrm>
            <a:off x="4812672" y="2127160"/>
            <a:ext cx="6188702" cy="3990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21"/>
          <p:cNvPicPr preferRelativeResize="0"/>
          <p:nvPr/>
        </p:nvPicPr>
        <p:blipFill rotWithShape="1">
          <a:blip r:embed="rId3">
            <a:alphaModFix/>
          </a:blip>
          <a:srcRect b="9108"/>
          <a:stretch/>
        </p:blipFill>
        <p:spPr>
          <a:xfrm>
            <a:off x="145960" y="-128790"/>
            <a:ext cx="12046040" cy="6986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2"/>
          <p:cNvSpPr txBox="1"/>
          <p:nvPr/>
        </p:nvSpPr>
        <p:spPr>
          <a:xfrm>
            <a:off x="74673" y="1069019"/>
            <a:ext cx="4028154" cy="369332"/>
          </a:xfrm>
          <a:prstGeom prst="rect">
            <a:avLst/>
          </a:prstGeom>
          <a:solidFill>
            <a:schemeClr val="lt1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MOVIMIENTO REFLEJO DEL INTESTINO</a:t>
            </a:r>
            <a:endParaRPr/>
          </a:p>
        </p:txBody>
      </p:sp>
      <p:sp>
        <p:nvSpPr>
          <p:cNvPr id="458" name="Google Shape;458;p22"/>
          <p:cNvSpPr txBox="1"/>
          <p:nvPr/>
        </p:nvSpPr>
        <p:spPr>
          <a:xfrm>
            <a:off x="727608" y="3378557"/>
            <a:ext cx="2722284" cy="369332"/>
          </a:xfrm>
          <a:prstGeom prst="rect">
            <a:avLst/>
          </a:prstGeom>
          <a:solidFill>
            <a:schemeClr val="lt1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SEGMENTACIÓN RITMICA </a:t>
            </a:r>
            <a:endParaRPr/>
          </a:p>
        </p:txBody>
      </p:sp>
      <p:sp>
        <p:nvSpPr>
          <p:cNvPr id="459" name="Google Shape;459;p22"/>
          <p:cNvSpPr txBox="1"/>
          <p:nvPr/>
        </p:nvSpPr>
        <p:spPr>
          <a:xfrm>
            <a:off x="1380908" y="5688095"/>
            <a:ext cx="1784976" cy="369332"/>
          </a:xfrm>
          <a:prstGeom prst="rect">
            <a:avLst/>
          </a:prstGeom>
          <a:solidFill>
            <a:schemeClr val="lt1"/>
          </a:solidFill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PERISTALTISMO </a:t>
            </a:r>
            <a:endParaRPr/>
          </a:p>
        </p:txBody>
      </p:sp>
      <p:sp>
        <p:nvSpPr>
          <p:cNvPr id="460" name="Google Shape;460;p22"/>
          <p:cNvSpPr txBox="1"/>
          <p:nvPr/>
        </p:nvSpPr>
        <p:spPr>
          <a:xfrm>
            <a:off x="5305255" y="679204"/>
            <a:ext cx="5402501" cy="1477328"/>
          </a:xfrm>
          <a:prstGeom prst="rect">
            <a:avLst/>
          </a:prstGeom>
          <a:gradFill>
            <a:gsLst>
              <a:gs pos="0">
                <a:srgbClr val="BDD5B6"/>
              </a:gs>
              <a:gs pos="88000">
                <a:srgbClr val="74AC5E"/>
              </a:gs>
              <a:gs pos="100000">
                <a:srgbClr val="74AC5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Por estimulo de la materia en luz del intestino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Impulsa la ingesta a lo largo del intestino y ayuda a la mezcla del alimento con los jugos digestivos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Ayudan a la circulación de sangre y linfa  </a:t>
            </a:r>
            <a:endParaRPr/>
          </a:p>
        </p:txBody>
      </p:sp>
      <p:sp>
        <p:nvSpPr>
          <p:cNvPr id="461" name="Google Shape;461;p22"/>
          <p:cNvSpPr/>
          <p:nvPr/>
        </p:nvSpPr>
        <p:spPr>
          <a:xfrm>
            <a:off x="4177500" y="1037052"/>
            <a:ext cx="978408" cy="48463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62A541"/>
              </a:gs>
              <a:gs pos="78000">
                <a:srgbClr val="4C911E"/>
              </a:gs>
              <a:gs pos="100000">
                <a:srgbClr val="4C911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B6E99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62" name="Google Shape;462;p22"/>
          <p:cNvSpPr txBox="1"/>
          <p:nvPr/>
        </p:nvSpPr>
        <p:spPr>
          <a:xfrm>
            <a:off x="5305254" y="2963058"/>
            <a:ext cx="5402501" cy="1200329"/>
          </a:xfrm>
          <a:prstGeom prst="rect">
            <a:avLst/>
          </a:prstGeom>
          <a:gradFill>
            <a:gsLst>
              <a:gs pos="0">
                <a:srgbClr val="BDD5B6"/>
              </a:gs>
              <a:gs pos="88000">
                <a:srgbClr val="74AC5E"/>
              </a:gs>
              <a:gs pos="100000">
                <a:srgbClr val="74AC5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Variedad de movimientos intestinales que mesclan los alimentos 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Divide la materia en segmentos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63" name="Google Shape;463;p22"/>
          <p:cNvSpPr/>
          <p:nvPr/>
        </p:nvSpPr>
        <p:spPr>
          <a:xfrm>
            <a:off x="3688296" y="3298297"/>
            <a:ext cx="978408" cy="48463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62A541"/>
              </a:gs>
              <a:gs pos="78000">
                <a:srgbClr val="4C911E"/>
              </a:gs>
              <a:gs pos="100000">
                <a:srgbClr val="4C911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B6E99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64" name="Google Shape;464;p22"/>
          <p:cNvSpPr txBox="1"/>
          <p:nvPr/>
        </p:nvSpPr>
        <p:spPr>
          <a:xfrm>
            <a:off x="5305254" y="5549593"/>
            <a:ext cx="5402501" cy="646331"/>
          </a:xfrm>
          <a:prstGeom prst="rect">
            <a:avLst/>
          </a:prstGeom>
          <a:gradFill>
            <a:gsLst>
              <a:gs pos="0">
                <a:srgbClr val="BDD5B6"/>
              </a:gs>
              <a:gs pos="88000">
                <a:srgbClr val="74AC5E"/>
              </a:gs>
              <a:gs pos="100000">
                <a:srgbClr val="74AC5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Movimientos que facilitan la propulsión de la ingesta </a:t>
            </a:r>
            <a:endParaRPr/>
          </a:p>
        </p:txBody>
      </p:sp>
      <p:sp>
        <p:nvSpPr>
          <p:cNvPr id="465" name="Google Shape;465;p22"/>
          <p:cNvSpPr/>
          <p:nvPr/>
        </p:nvSpPr>
        <p:spPr>
          <a:xfrm>
            <a:off x="3403375" y="5630443"/>
            <a:ext cx="978408" cy="484632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62A541"/>
              </a:gs>
              <a:gs pos="78000">
                <a:srgbClr val="4C911E"/>
              </a:gs>
              <a:gs pos="100000">
                <a:srgbClr val="4C911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B6E99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3"/>
          <p:cNvSpPr txBox="1">
            <a:spLocks noGrp="1"/>
          </p:cNvSpPr>
          <p:nvPr>
            <p:ph type="title"/>
          </p:nvPr>
        </p:nvSpPr>
        <p:spPr>
          <a:xfrm>
            <a:off x="677334" y="158839"/>
            <a:ext cx="8596668" cy="114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lgerian"/>
              <a:buNone/>
            </a:pPr>
            <a:r>
              <a:rPr lang="es-EC">
                <a:latin typeface="Algerian"/>
                <a:ea typeface="Algerian"/>
                <a:cs typeface="Algerian"/>
                <a:sym typeface="Algerian"/>
              </a:rPr>
              <a:t>DIGESTION</a:t>
            </a:r>
            <a:r>
              <a:rPr lang="es-EC"/>
              <a:t> </a:t>
            </a:r>
            <a:endParaRPr/>
          </a:p>
        </p:txBody>
      </p:sp>
      <p:sp>
        <p:nvSpPr>
          <p:cNvPr id="471" name="Google Shape;471;p23"/>
          <p:cNvSpPr txBox="1">
            <a:spLocks noGrp="1"/>
          </p:cNvSpPr>
          <p:nvPr>
            <p:ph type="body" idx="1"/>
          </p:nvPr>
        </p:nvSpPr>
        <p:spPr>
          <a:xfrm>
            <a:off x="857638" y="887111"/>
            <a:ext cx="8596668" cy="82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s-EC"/>
              <a:t>Fragmentación de los alimentos en partículas mas pequeñas por acciones físicas. 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grpSp>
        <p:nvGrpSpPr>
          <p:cNvPr id="472" name="Google Shape;472;p23"/>
          <p:cNvGrpSpPr/>
          <p:nvPr/>
        </p:nvGrpSpPr>
        <p:grpSpPr>
          <a:xfrm>
            <a:off x="3691014" y="1518027"/>
            <a:ext cx="6852576" cy="5338976"/>
            <a:chOff x="1875092" y="-136909"/>
            <a:chExt cx="6852576" cy="5338976"/>
          </a:xfrm>
        </p:grpSpPr>
        <p:sp>
          <p:nvSpPr>
            <p:cNvPr id="473" name="Google Shape;473;p23"/>
            <p:cNvSpPr/>
            <p:nvPr/>
          </p:nvSpPr>
          <p:spPr>
            <a:xfrm>
              <a:off x="2829993" y="-136909"/>
              <a:ext cx="4942773" cy="494277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9076" y="10992"/>
                  </a:moveTo>
                  <a:cubicBezTo>
                    <a:pt x="109144" y="22898"/>
                    <a:pt x="119926" y="45836"/>
                    <a:pt x="116288" y="68884"/>
                  </a:cubicBezTo>
                  <a:cubicBezTo>
                    <a:pt x="112649" y="91933"/>
                    <a:pt x="95327" y="110435"/>
                    <a:pt x="72567" y="115581"/>
                  </a:cubicBezTo>
                  <a:cubicBezTo>
                    <a:pt x="49808" y="120727"/>
                    <a:pt x="26210" y="111478"/>
                    <a:pt x="13010" y="92236"/>
                  </a:cubicBezTo>
                  <a:cubicBezTo>
                    <a:pt x="-190" y="72995"/>
                    <a:pt x="-326" y="47650"/>
                    <a:pt x="12668" y="28268"/>
                  </a:cubicBezTo>
                  <a:lnTo>
                    <a:pt x="10304" y="26410"/>
                  </a:lnTo>
                  <a:lnTo>
                    <a:pt x="17398" y="26520"/>
                  </a:lnTo>
                  <a:lnTo>
                    <a:pt x="19450" y="33598"/>
                  </a:lnTo>
                  <a:lnTo>
                    <a:pt x="17086" y="31740"/>
                  </a:lnTo>
                  <a:cubicBezTo>
                    <a:pt x="5536" y="49280"/>
                    <a:pt x="5822" y="72085"/>
                    <a:pt x="17810" y="89329"/>
                  </a:cubicBezTo>
                  <a:cubicBezTo>
                    <a:pt x="29798" y="106573"/>
                    <a:pt x="51073" y="114787"/>
                    <a:pt x="71539" y="110070"/>
                  </a:cubicBezTo>
                  <a:cubicBezTo>
                    <a:pt x="92004" y="105354"/>
                    <a:pt x="107539" y="88658"/>
                    <a:pt x="110771" y="67906"/>
                  </a:cubicBezTo>
                  <a:cubicBezTo>
                    <a:pt x="114002" y="47155"/>
                    <a:pt x="104280" y="26525"/>
                    <a:pt x="86218" y="15809"/>
                  </a:cubicBezTo>
                  <a:close/>
                </a:path>
              </a:pathLst>
            </a:custGeom>
            <a:solidFill>
              <a:srgbClr val="CFDFCA"/>
            </a:solidFill>
            <a:ln w="127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3"/>
            <p:cNvSpPr/>
            <p:nvPr/>
          </p:nvSpPr>
          <p:spPr>
            <a:xfrm>
              <a:off x="3649876" y="995"/>
              <a:ext cx="3303008" cy="1651504"/>
            </a:xfrm>
            <a:prstGeom prst="roundRect">
              <a:avLst>
                <a:gd name="adj" fmla="val 16667"/>
              </a:avLst>
            </a:prstGeom>
            <a:solidFill>
              <a:srgbClr val="52A01E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3"/>
            <p:cNvSpPr txBox="1"/>
            <p:nvPr/>
          </p:nvSpPr>
          <p:spPr>
            <a:xfrm>
              <a:off x="3730496" y="81615"/>
              <a:ext cx="3141768" cy="14902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Trebuchet MS"/>
                <a:buNone/>
              </a:pPr>
              <a:r>
                <a:rPr lang="es-EC" sz="4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Digestión  </a:t>
              </a:r>
              <a:endParaRPr/>
            </a:p>
          </p:txBody>
        </p:sp>
        <p:sp>
          <p:nvSpPr>
            <p:cNvPr id="476" name="Google Shape;476;p23"/>
            <p:cNvSpPr/>
            <p:nvPr/>
          </p:nvSpPr>
          <p:spPr>
            <a:xfrm>
              <a:off x="5424660" y="1775779"/>
              <a:ext cx="3303008" cy="1651504"/>
            </a:xfrm>
            <a:prstGeom prst="roundRect">
              <a:avLst>
                <a:gd name="adj" fmla="val 16667"/>
              </a:avLst>
            </a:prstGeom>
            <a:solidFill>
              <a:srgbClr val="E4B91D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3"/>
            <p:cNvSpPr txBox="1"/>
            <p:nvPr/>
          </p:nvSpPr>
          <p:spPr>
            <a:xfrm>
              <a:off x="5505280" y="1856399"/>
              <a:ext cx="3141768" cy="14902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Trebuchet MS"/>
                <a:buNone/>
              </a:pPr>
              <a:r>
                <a:rPr lang="es-EC" sz="4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Masticación </a:t>
              </a:r>
              <a:endParaRPr/>
            </a:p>
          </p:txBody>
        </p:sp>
        <p:sp>
          <p:nvSpPr>
            <p:cNvPr id="478" name="Google Shape;478;p23"/>
            <p:cNvSpPr/>
            <p:nvPr/>
          </p:nvSpPr>
          <p:spPr>
            <a:xfrm>
              <a:off x="3649876" y="3550563"/>
              <a:ext cx="3303008" cy="1651504"/>
            </a:xfrm>
            <a:prstGeom prst="roundRect">
              <a:avLst>
                <a:gd name="adj" fmla="val 16667"/>
              </a:avLst>
            </a:prstGeom>
            <a:solidFill>
              <a:srgbClr val="E76615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3"/>
            <p:cNvSpPr txBox="1"/>
            <p:nvPr/>
          </p:nvSpPr>
          <p:spPr>
            <a:xfrm>
              <a:off x="3730496" y="3631183"/>
              <a:ext cx="3141768" cy="14902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Trebuchet MS"/>
                <a:buNone/>
              </a:pPr>
              <a:r>
                <a:rPr lang="es-EC" sz="4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Trituración </a:t>
              </a:r>
              <a:endParaRPr/>
            </a:p>
          </p:txBody>
        </p:sp>
        <p:sp>
          <p:nvSpPr>
            <p:cNvPr id="480" name="Google Shape;480;p23"/>
            <p:cNvSpPr/>
            <p:nvPr/>
          </p:nvSpPr>
          <p:spPr>
            <a:xfrm>
              <a:off x="1875092" y="1775779"/>
              <a:ext cx="3303008" cy="1651504"/>
            </a:xfrm>
            <a:prstGeom prst="roundRect">
              <a:avLst>
                <a:gd name="adj" fmla="val 16667"/>
              </a:avLst>
            </a:prstGeom>
            <a:solidFill>
              <a:srgbClr val="C42D17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3"/>
            <p:cNvSpPr txBox="1"/>
            <p:nvPr/>
          </p:nvSpPr>
          <p:spPr>
            <a:xfrm>
              <a:off x="1955712" y="1856399"/>
              <a:ext cx="3141768" cy="14902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Trebuchet MS"/>
                <a:buNone/>
              </a:pPr>
              <a:r>
                <a:rPr lang="es-EC" sz="42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Hidrolisis </a:t>
              </a:r>
              <a:endParaRPr/>
            </a:p>
          </p:txBody>
        </p:sp>
      </p:grpSp>
      <p:sp>
        <p:nvSpPr>
          <p:cNvPr id="482" name="Google Shape;482;p23"/>
          <p:cNvSpPr txBox="1"/>
          <p:nvPr/>
        </p:nvSpPr>
        <p:spPr>
          <a:xfrm>
            <a:off x="677334" y="2794715"/>
            <a:ext cx="267880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Glándulas gastrointestinales </a:t>
            </a:r>
            <a:endParaRPr/>
          </a:p>
        </p:txBody>
      </p:sp>
      <p:sp>
        <p:nvSpPr>
          <p:cNvPr id="483" name="Google Shape;483;p23"/>
          <p:cNvSpPr txBox="1"/>
          <p:nvPr/>
        </p:nvSpPr>
        <p:spPr>
          <a:xfrm>
            <a:off x="676140" y="4790266"/>
            <a:ext cx="267880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18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Fase membranosa de la digestión </a:t>
            </a:r>
            <a:endParaRPr/>
          </a:p>
        </p:txBody>
      </p:sp>
      <p:cxnSp>
        <p:nvCxnSpPr>
          <p:cNvPr id="484" name="Google Shape;484;p23"/>
          <p:cNvCxnSpPr/>
          <p:nvPr/>
        </p:nvCxnSpPr>
        <p:spPr>
          <a:xfrm rot="10800000">
            <a:off x="3013656" y="3309870"/>
            <a:ext cx="682581" cy="888305"/>
          </a:xfrm>
          <a:prstGeom prst="straightConnector1">
            <a:avLst/>
          </a:prstGeom>
          <a:noFill/>
          <a:ln w="2540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</p:cxnSp>
      <p:cxnSp>
        <p:nvCxnSpPr>
          <p:cNvPr id="485" name="Google Shape;485;p23"/>
          <p:cNvCxnSpPr/>
          <p:nvPr/>
        </p:nvCxnSpPr>
        <p:spPr>
          <a:xfrm flipH="1">
            <a:off x="3232597" y="4237149"/>
            <a:ext cx="425003" cy="697846"/>
          </a:xfrm>
          <a:prstGeom prst="straightConnector1">
            <a:avLst/>
          </a:prstGeom>
          <a:noFill/>
          <a:ln w="25400" cap="rnd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38100" dist="25400" dir="5400000" rotWithShape="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5928" t="21839" r="17434" b="13381"/>
          <a:stretch/>
        </p:blipFill>
        <p:spPr>
          <a:xfrm>
            <a:off x="501446" y="560438"/>
            <a:ext cx="11149779" cy="5916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496" name="Google Shape;496;p2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497" name="Google Shape;497;p25"/>
          <p:cNvPicPr preferRelativeResize="0"/>
          <p:nvPr/>
        </p:nvPicPr>
        <p:blipFill rotWithShape="1">
          <a:blip r:embed="rId3">
            <a:alphaModFix/>
          </a:blip>
          <a:srcRect t="4953"/>
          <a:stretch/>
        </p:blipFill>
        <p:spPr>
          <a:xfrm>
            <a:off x="0" y="-128412"/>
            <a:ext cx="12192000" cy="7326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21459" t="33406" r="40432" b="18355"/>
          <a:stretch/>
        </p:blipFill>
        <p:spPr>
          <a:xfrm>
            <a:off x="695460" y="193182"/>
            <a:ext cx="8595880" cy="6117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7"/>
          <p:cNvSpPr txBox="1">
            <a:spLocks noGrp="1"/>
          </p:cNvSpPr>
          <p:nvPr>
            <p:ph type="body" idx="1"/>
          </p:nvPr>
        </p:nvSpPr>
        <p:spPr>
          <a:xfrm>
            <a:off x="2184160" y="1500697"/>
            <a:ext cx="5916649" cy="2162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s-EC">
                <a:latin typeface="Cambria"/>
                <a:ea typeface="Cambria"/>
                <a:cs typeface="Cambria"/>
                <a:sym typeface="Cambria"/>
              </a:rPr>
              <a:t>Paso de los productos de la digestión a través de la mucosa intestinal, hasta el sistema vascular para su distribución. </a:t>
            </a:r>
            <a:endParaRPr/>
          </a:p>
        </p:txBody>
      </p:sp>
      <p:sp>
        <p:nvSpPr>
          <p:cNvPr id="508" name="Google Shape;508;p27"/>
          <p:cNvSpPr txBox="1"/>
          <p:nvPr/>
        </p:nvSpPr>
        <p:spPr>
          <a:xfrm>
            <a:off x="2892499" y="669700"/>
            <a:ext cx="449997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48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Absorción</a:t>
            </a:r>
            <a:r>
              <a:rPr lang="es-EC" sz="18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</a:t>
            </a:r>
            <a:endParaRPr/>
          </a:p>
        </p:txBody>
      </p:sp>
      <p:pic>
        <p:nvPicPr>
          <p:cNvPr id="509" name="Google Shape;50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443" y="2919345"/>
            <a:ext cx="8815803" cy="3520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lgerian"/>
              <a:buNone/>
            </a:pPr>
            <a:r>
              <a:rPr lang="es-EC">
                <a:latin typeface="Algerian"/>
                <a:ea typeface="Algerian"/>
                <a:cs typeface="Algerian"/>
                <a:sym typeface="Algerian"/>
              </a:rPr>
              <a:t>Absorción de agua y electrolitos</a:t>
            </a:r>
            <a:endParaRPr/>
          </a:p>
        </p:txBody>
      </p:sp>
      <p:grpSp>
        <p:nvGrpSpPr>
          <p:cNvPr id="515" name="Google Shape;515;p28"/>
          <p:cNvGrpSpPr/>
          <p:nvPr/>
        </p:nvGrpSpPr>
        <p:grpSpPr>
          <a:xfrm>
            <a:off x="677863" y="2160588"/>
            <a:ext cx="8596312" cy="3881437"/>
            <a:chOff x="0" y="0"/>
            <a:chExt cx="8596312" cy="3881437"/>
          </a:xfrm>
        </p:grpSpPr>
        <p:cxnSp>
          <p:nvCxnSpPr>
            <p:cNvPr id="516" name="Google Shape;516;p28"/>
            <p:cNvCxnSpPr/>
            <p:nvPr/>
          </p:nvCxnSpPr>
          <p:spPr>
            <a:xfrm>
              <a:off x="0" y="0"/>
              <a:ext cx="8596312" cy="0"/>
            </a:xfrm>
            <a:prstGeom prst="straightConnector1">
              <a:avLst/>
            </a:prstGeom>
            <a:solidFill>
              <a:srgbClr val="90C223"/>
            </a:solidFill>
            <a:ln w="1905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17" name="Google Shape;517;p28"/>
            <p:cNvSpPr/>
            <p:nvPr/>
          </p:nvSpPr>
          <p:spPr>
            <a:xfrm>
              <a:off x="0" y="0"/>
              <a:ext cx="3263738" cy="3881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8"/>
            <p:cNvSpPr txBox="1"/>
            <p:nvPr/>
          </p:nvSpPr>
          <p:spPr>
            <a:xfrm>
              <a:off x="0" y="0"/>
              <a:ext cx="3263738" cy="3881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lgerian"/>
                <a:buNone/>
              </a:pPr>
              <a:r>
                <a:rPr lang="es-EC" sz="2800">
                  <a:solidFill>
                    <a:schemeClr val="dk1"/>
                  </a:solidFill>
                  <a:latin typeface="Algerian"/>
                  <a:ea typeface="Algerian"/>
                  <a:cs typeface="Algerian"/>
                  <a:sym typeface="Algerian"/>
                </a:rPr>
                <a:t>Electrolitos</a:t>
              </a:r>
              <a:r>
                <a:rPr lang="es-EC" sz="18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endParaRPr/>
            </a:p>
          </p:txBody>
        </p:sp>
        <p:sp>
          <p:nvSpPr>
            <p:cNvPr id="519" name="Google Shape;519;p28"/>
            <p:cNvSpPr/>
            <p:nvPr/>
          </p:nvSpPr>
          <p:spPr>
            <a:xfrm>
              <a:off x="3363595" y="60647"/>
              <a:ext cx="5225827" cy="12129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8"/>
            <p:cNvSpPr txBox="1"/>
            <p:nvPr/>
          </p:nvSpPr>
          <p:spPr>
            <a:xfrm>
              <a:off x="3363595" y="60647"/>
              <a:ext cx="5225827" cy="12129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Trebuchet MS"/>
                <a:buNone/>
              </a:pPr>
              <a:r>
                <a:rPr lang="es-EC" sz="4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Sodio </a:t>
              </a:r>
              <a:endParaRPr/>
            </a:p>
          </p:txBody>
        </p:sp>
        <p:cxnSp>
          <p:nvCxnSpPr>
            <p:cNvPr id="521" name="Google Shape;521;p28"/>
            <p:cNvCxnSpPr/>
            <p:nvPr/>
          </p:nvCxnSpPr>
          <p:spPr>
            <a:xfrm>
              <a:off x="3263738" y="1273596"/>
              <a:ext cx="5325683" cy="0"/>
            </a:xfrm>
            <a:prstGeom prst="straightConnector1">
              <a:avLst/>
            </a:prstGeom>
            <a:solidFill>
              <a:srgbClr val="90C223"/>
            </a:solidFill>
            <a:ln w="19050" cap="rnd" cmpd="sng">
              <a:solidFill>
                <a:srgbClr val="D1E3BB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22" name="Google Shape;522;p28"/>
            <p:cNvSpPr/>
            <p:nvPr/>
          </p:nvSpPr>
          <p:spPr>
            <a:xfrm>
              <a:off x="3363595" y="1334243"/>
              <a:ext cx="5225827" cy="12129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8"/>
            <p:cNvSpPr txBox="1"/>
            <p:nvPr/>
          </p:nvSpPr>
          <p:spPr>
            <a:xfrm>
              <a:off x="3363595" y="1334243"/>
              <a:ext cx="5225827" cy="12129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Trebuchet MS"/>
                <a:buNone/>
              </a:pPr>
              <a:r>
                <a:rPr lang="es-EC" sz="4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Potasio </a:t>
              </a:r>
              <a:endParaRPr/>
            </a:p>
          </p:txBody>
        </p:sp>
        <p:cxnSp>
          <p:nvCxnSpPr>
            <p:cNvPr id="524" name="Google Shape;524;p28"/>
            <p:cNvCxnSpPr/>
            <p:nvPr/>
          </p:nvCxnSpPr>
          <p:spPr>
            <a:xfrm>
              <a:off x="3263738" y="2547193"/>
              <a:ext cx="5325683" cy="0"/>
            </a:xfrm>
            <a:prstGeom prst="straightConnector1">
              <a:avLst/>
            </a:prstGeom>
            <a:solidFill>
              <a:srgbClr val="90C223"/>
            </a:solidFill>
            <a:ln w="19050" cap="rnd" cmpd="sng">
              <a:solidFill>
                <a:srgbClr val="D1E3BB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25" name="Google Shape;525;p28"/>
            <p:cNvSpPr/>
            <p:nvPr/>
          </p:nvSpPr>
          <p:spPr>
            <a:xfrm>
              <a:off x="3363595" y="2607840"/>
              <a:ext cx="5225827" cy="12129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8"/>
            <p:cNvSpPr txBox="1"/>
            <p:nvPr/>
          </p:nvSpPr>
          <p:spPr>
            <a:xfrm>
              <a:off x="3363595" y="2607840"/>
              <a:ext cx="5225827" cy="12129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300"/>
                <a:buFont typeface="Trebuchet MS"/>
                <a:buNone/>
              </a:pPr>
              <a:r>
                <a:rPr lang="es-EC" sz="4300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Cloro y bicarbonato </a:t>
              </a:r>
              <a:endParaRPr/>
            </a:p>
          </p:txBody>
        </p:sp>
        <p:cxnSp>
          <p:nvCxnSpPr>
            <p:cNvPr id="527" name="Google Shape;527;p28"/>
            <p:cNvCxnSpPr/>
            <p:nvPr/>
          </p:nvCxnSpPr>
          <p:spPr>
            <a:xfrm>
              <a:off x="3263738" y="3820789"/>
              <a:ext cx="5325683" cy="0"/>
            </a:xfrm>
            <a:prstGeom prst="straightConnector1">
              <a:avLst/>
            </a:prstGeom>
            <a:solidFill>
              <a:srgbClr val="90C223"/>
            </a:solidFill>
            <a:ln w="19050" cap="rnd" cmpd="sng">
              <a:solidFill>
                <a:srgbClr val="D1E3BB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533" name="Google Shape;533;p2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34" name="Google Shape;53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9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"/>
          <p:cNvPicPr preferRelativeResize="0"/>
          <p:nvPr/>
        </p:nvPicPr>
        <p:blipFill rotWithShape="1">
          <a:blip r:embed="rId3">
            <a:alphaModFix/>
          </a:blip>
          <a:srcRect l="1291" t="8441" b="6875"/>
          <a:stretch/>
        </p:blipFill>
        <p:spPr>
          <a:xfrm>
            <a:off x="373488" y="2054632"/>
            <a:ext cx="9028089" cy="46617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grpSp>
        <p:nvGrpSpPr>
          <p:cNvPr id="165" name="Google Shape;165;p3"/>
          <p:cNvGrpSpPr/>
          <p:nvPr/>
        </p:nvGrpSpPr>
        <p:grpSpPr>
          <a:xfrm>
            <a:off x="141345" y="481365"/>
            <a:ext cx="8122920" cy="1489332"/>
            <a:chOff x="2540" y="481365"/>
            <a:chExt cx="8122920" cy="1489332"/>
          </a:xfrm>
        </p:grpSpPr>
        <p:sp>
          <p:nvSpPr>
            <p:cNvPr id="166" name="Google Shape;166;p3"/>
            <p:cNvSpPr/>
            <p:nvPr/>
          </p:nvSpPr>
          <p:spPr>
            <a:xfrm>
              <a:off x="2540" y="481365"/>
              <a:ext cx="2476500" cy="489600"/>
            </a:xfrm>
            <a:prstGeom prst="rect">
              <a:avLst/>
            </a:prstGeom>
            <a:solidFill>
              <a:srgbClr val="90C223"/>
            </a:solidFill>
            <a:ln w="1905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 txBox="1"/>
            <p:nvPr/>
          </p:nvSpPr>
          <p:spPr>
            <a:xfrm>
              <a:off x="2540" y="481365"/>
              <a:ext cx="2476500" cy="48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900" tIns="69075" rIns="120900" bIns="69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Trebuchet MS"/>
                <a:buNone/>
              </a:pPr>
              <a:r>
                <a:rPr lang="es-EC" sz="17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CIERRAN LA MADIBULA</a:t>
              </a: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540" y="1014065"/>
              <a:ext cx="2476500" cy="956632"/>
            </a:xfrm>
            <a:prstGeom prst="rect">
              <a:avLst/>
            </a:prstGeom>
            <a:solidFill>
              <a:srgbClr val="DBE8CA">
                <a:alpha val="90196"/>
              </a:srgbClr>
            </a:solidFill>
            <a:ln w="19050" cap="rnd" cmpd="sng">
              <a:solidFill>
                <a:srgbClr val="DBE8CA">
                  <a:alpha val="90196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 txBox="1"/>
            <p:nvPr/>
          </p:nvSpPr>
          <p:spPr>
            <a:xfrm>
              <a:off x="2540" y="1014065"/>
              <a:ext cx="2476500" cy="9566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675" tIns="90675" rIns="120900" bIns="136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s-EC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Músculos temporales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s-EC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Pterigoideos</a:t>
              </a: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825750" y="524465"/>
              <a:ext cx="2476500" cy="489600"/>
            </a:xfrm>
            <a:prstGeom prst="rect">
              <a:avLst/>
            </a:prstGeom>
            <a:solidFill>
              <a:srgbClr val="90C223"/>
            </a:solidFill>
            <a:ln w="1905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 txBox="1"/>
            <p:nvPr/>
          </p:nvSpPr>
          <p:spPr>
            <a:xfrm>
              <a:off x="2825750" y="524465"/>
              <a:ext cx="2476500" cy="48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900" tIns="69075" rIns="120900" bIns="69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Trebuchet MS"/>
                <a:buNone/>
              </a:pPr>
              <a:r>
                <a:rPr lang="es-EC" sz="17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MOLTURACION</a:t>
              </a: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2825750" y="1014065"/>
              <a:ext cx="2476500" cy="956632"/>
            </a:xfrm>
            <a:prstGeom prst="rect">
              <a:avLst/>
            </a:prstGeom>
            <a:solidFill>
              <a:srgbClr val="DBE8CA">
                <a:alpha val="90196"/>
              </a:srgbClr>
            </a:solidFill>
            <a:ln w="19050" cap="rnd" cmpd="sng">
              <a:solidFill>
                <a:srgbClr val="DBE8CA">
                  <a:alpha val="90196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 txBox="1"/>
            <p:nvPr/>
          </p:nvSpPr>
          <p:spPr>
            <a:xfrm>
              <a:off x="2825750" y="1014065"/>
              <a:ext cx="2476500" cy="9566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675" tIns="90675" rIns="120900" bIns="136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s-EC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Pterigoideos medios</a:t>
              </a: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5648960" y="524465"/>
              <a:ext cx="2476500" cy="489600"/>
            </a:xfrm>
            <a:prstGeom prst="rect">
              <a:avLst/>
            </a:prstGeom>
            <a:solidFill>
              <a:srgbClr val="90C223"/>
            </a:solidFill>
            <a:ln w="19050" cap="rnd" cmpd="sng">
              <a:solidFill>
                <a:srgbClr val="90C22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 txBox="1"/>
            <p:nvPr/>
          </p:nvSpPr>
          <p:spPr>
            <a:xfrm>
              <a:off x="5648960" y="524465"/>
              <a:ext cx="2476500" cy="48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900" tIns="69075" rIns="120900" bIns="690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Trebuchet MS"/>
                <a:buNone/>
              </a:pPr>
              <a:r>
                <a:rPr lang="es-EC" sz="17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ABRIR LA BOCA</a:t>
              </a: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5648960" y="1014065"/>
              <a:ext cx="2476500" cy="956632"/>
            </a:xfrm>
            <a:prstGeom prst="rect">
              <a:avLst/>
            </a:prstGeom>
            <a:solidFill>
              <a:srgbClr val="DBE8CA">
                <a:alpha val="90196"/>
              </a:srgbClr>
            </a:solidFill>
            <a:ln w="19050" cap="rnd" cmpd="sng">
              <a:solidFill>
                <a:srgbClr val="DBE8CA">
                  <a:alpha val="90196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 txBox="1"/>
            <p:nvPr/>
          </p:nvSpPr>
          <p:spPr>
            <a:xfrm>
              <a:off x="5648960" y="1014065"/>
              <a:ext cx="2476500" cy="9566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675" tIns="90675" rIns="120900" bIns="136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s-EC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Músculos esternomandibulares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Char char="•"/>
              </a:pPr>
              <a:r>
                <a:rPr lang="es-EC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Digástricos </a:t>
              </a: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28800" y="3418"/>
            <a:ext cx="6272011" cy="6854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lgerian"/>
              <a:buNone/>
            </a:pPr>
            <a:r>
              <a:rPr lang="es-EC" sz="4400">
                <a:latin typeface="Algerian"/>
                <a:ea typeface="Algerian"/>
                <a:cs typeface="Algerian"/>
                <a:sym typeface="Algerian"/>
              </a:rPr>
              <a:t>Intestino grueso </a:t>
            </a:r>
            <a:endParaRPr/>
          </a:p>
        </p:txBody>
      </p:sp>
      <p:sp>
        <p:nvSpPr>
          <p:cNvPr id="545" name="Google Shape;545;p31"/>
          <p:cNvSpPr txBox="1">
            <a:spLocks noGrp="1"/>
          </p:cNvSpPr>
          <p:nvPr>
            <p:ph type="body" idx="1"/>
          </p:nvPr>
        </p:nvSpPr>
        <p:spPr>
          <a:xfrm>
            <a:off x="406879" y="1451299"/>
            <a:ext cx="6856806" cy="489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</a:pPr>
            <a:r>
              <a:rPr lang="es-EC" sz="1800" b="0" i="0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Básicamente en los primeros segmentos el colon o intestino grueso realiza alguna absorción de agua y nutrientes.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endParaRPr sz="1800" b="0" i="0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</a:pPr>
            <a:r>
              <a:rPr lang="es-EC" sz="1800" b="0" i="0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el intestino grueso existen movimientos musculares peristálticos que llevan los desechos desde el intestino delgado hasta la eliminación a través del recto. 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endParaRPr sz="1800" b="0" i="0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</a:pPr>
            <a:r>
              <a:rPr lang="es-EC" sz="1800" b="0" i="0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El intestino grueso facilita el buen tránsito intestinal y se asegura de que toda toxina o materia que no es apta para el organismo sea eliminada al cabo de unas horas.</a:t>
            </a:r>
            <a:br>
              <a:rPr lang="es-EC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C"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6" name="Google Shape;546;p31"/>
          <p:cNvPicPr preferRelativeResize="0"/>
          <p:nvPr/>
        </p:nvPicPr>
        <p:blipFill rotWithShape="1">
          <a:blip r:embed="rId3">
            <a:alphaModFix/>
          </a:blip>
          <a:srcRect l="19973" r="7633"/>
          <a:stretch/>
        </p:blipFill>
        <p:spPr>
          <a:xfrm>
            <a:off x="7595596" y="1622737"/>
            <a:ext cx="2578714" cy="2671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C"/>
              <a:t>FISIOLOGÍA DEL HIGADO </a:t>
            </a:r>
            <a:endParaRPr/>
          </a:p>
        </p:txBody>
      </p:sp>
      <p:pic>
        <p:nvPicPr>
          <p:cNvPr id="552" name="Google Shape;552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21978"/>
          <a:stretch/>
        </p:blipFill>
        <p:spPr>
          <a:xfrm>
            <a:off x="1100517" y="1648495"/>
            <a:ext cx="7750302" cy="4535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14362" y="-55908"/>
            <a:ext cx="9086850" cy="6913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4"/>
          <p:cNvSpPr txBox="1">
            <a:spLocks noGrp="1"/>
          </p:cNvSpPr>
          <p:nvPr>
            <p:ph type="title"/>
          </p:nvPr>
        </p:nvSpPr>
        <p:spPr>
          <a:xfrm>
            <a:off x="677334" y="252413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lgerian"/>
              <a:buNone/>
            </a:pPr>
            <a:r>
              <a:rPr lang="es-EC">
                <a:latin typeface="Algerian"/>
                <a:ea typeface="Algerian"/>
                <a:cs typeface="Algerian"/>
                <a:sym typeface="Algerian"/>
              </a:rPr>
              <a:t>FISIOLOGIA DEL PANCREAS </a:t>
            </a:r>
            <a:endParaRPr/>
          </a:p>
        </p:txBody>
      </p:sp>
      <p:pic>
        <p:nvPicPr>
          <p:cNvPr id="563" name="Google Shape;563;p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00114" y="1044377"/>
            <a:ext cx="7572374" cy="5679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pic>
        <p:nvPicPr>
          <p:cNvPr id="569" name="Google Shape;569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85231" y="2729706"/>
            <a:ext cx="4981575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6"/>
          <p:cNvSpPr txBox="1">
            <a:spLocks noGrp="1"/>
          </p:cNvSpPr>
          <p:nvPr>
            <p:ph type="body" idx="1"/>
          </p:nvPr>
        </p:nvSpPr>
        <p:spPr>
          <a:xfrm>
            <a:off x="638696" y="589367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EC" u="sng">
                <a:solidFill>
                  <a:schemeClr val="hlink"/>
                </a:solidFill>
                <a:hlinkClick r:id="rId3"/>
              </a:rPr>
              <a:t>https://www.slideshare.net/javizgz/4-digestinveterinaria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C"/>
              <a:t>https://www.youtube.com/watch?v=3lctzcxj16w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"/>
          <p:cNvSpPr txBox="1">
            <a:spLocks noGrp="1"/>
          </p:cNvSpPr>
          <p:nvPr>
            <p:ph type="title"/>
          </p:nvPr>
        </p:nvSpPr>
        <p:spPr>
          <a:xfrm>
            <a:off x="367028" y="387245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C" b="1"/>
              <a:t>GLANDULAS SALIVALES </a:t>
            </a:r>
            <a:endParaRPr/>
          </a:p>
        </p:txBody>
      </p:sp>
      <p:sp>
        <p:nvSpPr>
          <p:cNvPr id="183" name="Google Shape;183;p4"/>
          <p:cNvSpPr txBox="1">
            <a:spLocks noGrp="1"/>
          </p:cNvSpPr>
          <p:nvPr>
            <p:ph type="body" idx="1"/>
          </p:nvPr>
        </p:nvSpPr>
        <p:spPr>
          <a:xfrm>
            <a:off x="677334" y="1478010"/>
            <a:ext cx="8286362" cy="1123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s-EC" sz="2400"/>
              <a:t>Nervio simpático </a:t>
            </a:r>
            <a:endParaRPr/>
          </a:p>
        </p:txBody>
      </p:sp>
      <p:grpSp>
        <p:nvGrpSpPr>
          <p:cNvPr id="184" name="Google Shape;184;p4"/>
          <p:cNvGrpSpPr/>
          <p:nvPr/>
        </p:nvGrpSpPr>
        <p:grpSpPr>
          <a:xfrm>
            <a:off x="3100948" y="2048207"/>
            <a:ext cx="6429420" cy="4204138"/>
            <a:chOff x="0" y="1897"/>
            <a:chExt cx="6429420" cy="4204138"/>
          </a:xfrm>
        </p:grpSpPr>
        <p:sp>
          <p:nvSpPr>
            <p:cNvPr id="185" name="Google Shape;185;p4"/>
            <p:cNvSpPr/>
            <p:nvPr/>
          </p:nvSpPr>
          <p:spPr>
            <a:xfrm>
              <a:off x="0" y="2539710"/>
              <a:ext cx="6429420" cy="1666325"/>
            </a:xfrm>
            <a:prstGeom prst="rect">
              <a:avLst/>
            </a:prstGeom>
            <a:solidFill>
              <a:srgbClr val="E4B91D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 txBox="1"/>
            <p:nvPr/>
          </p:nvSpPr>
          <p:spPr>
            <a:xfrm>
              <a:off x="0" y="2539710"/>
              <a:ext cx="6429420" cy="899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Trebuchet MS"/>
                <a:buNone/>
              </a:pPr>
              <a:r>
                <a:rPr lang="es-EC" sz="24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Glándula parótida mandibular y sublingual</a:t>
              </a: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0" y="3406199"/>
              <a:ext cx="6429420" cy="766509"/>
            </a:xfrm>
            <a:prstGeom prst="rect">
              <a:avLst/>
            </a:prstGeom>
            <a:solidFill>
              <a:srgbClr val="F5E6CB">
                <a:alpha val="90196"/>
              </a:srgbClr>
            </a:solidFill>
            <a:ln w="19050" cap="rnd" cmpd="sng">
              <a:solidFill>
                <a:srgbClr val="F5E6CB">
                  <a:alpha val="90196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 txBox="1"/>
            <p:nvPr/>
          </p:nvSpPr>
          <p:spPr>
            <a:xfrm>
              <a:off x="0" y="3406199"/>
              <a:ext cx="6429420" cy="7665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4900" tIns="33000" rIns="184900" bIns="33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Trebuchet MS"/>
                <a:buNone/>
              </a:pPr>
              <a:r>
                <a:rPr lang="es-EC" sz="26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Fibras parasimpáticas        trigémino  </a:t>
              </a: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 rot="10800000">
              <a:off x="0" y="1897"/>
              <a:ext cx="6429420" cy="2562807"/>
            </a:xfrm>
            <a:prstGeom prst="upArrowCallout">
              <a:avLst>
                <a:gd name="adj1" fmla="val 25000"/>
                <a:gd name="adj2" fmla="val 25000"/>
                <a:gd name="adj3" fmla="val 25000"/>
                <a:gd name="adj4" fmla="val 64977"/>
              </a:avLst>
            </a:prstGeom>
            <a:solidFill>
              <a:srgbClr val="E36519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 txBox="1"/>
            <p:nvPr/>
          </p:nvSpPr>
          <p:spPr>
            <a:xfrm>
              <a:off x="0" y="1897"/>
              <a:ext cx="6429420" cy="8995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Trebuchet MS"/>
                <a:buNone/>
              </a:pPr>
              <a:r>
                <a:rPr lang="es-EC" sz="24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Glándula parótida, mandibular y sublingual</a:t>
              </a: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0" y="901443"/>
              <a:ext cx="6429420" cy="766279"/>
            </a:xfrm>
            <a:prstGeom prst="rect">
              <a:avLst/>
            </a:prstGeom>
            <a:solidFill>
              <a:srgbClr val="F5D1CA">
                <a:alpha val="90196"/>
              </a:srgbClr>
            </a:solidFill>
            <a:ln w="19050" cap="rnd" cmpd="sng">
              <a:solidFill>
                <a:srgbClr val="F5D1CA">
                  <a:alpha val="90196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 txBox="1"/>
            <p:nvPr/>
          </p:nvSpPr>
          <p:spPr>
            <a:xfrm>
              <a:off x="0" y="901443"/>
              <a:ext cx="6429420" cy="7662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4900" tIns="33000" rIns="184900" bIns="33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Trebuchet MS"/>
                <a:buNone/>
              </a:pPr>
              <a:r>
                <a:rPr lang="es-EC" sz="26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Fibras simpáticas       por el nervio glosofaríngeo</a:t>
              </a:r>
              <a:endParaRPr/>
            </a:p>
          </p:txBody>
        </p:sp>
      </p:grpSp>
      <p:sp>
        <p:nvSpPr>
          <p:cNvPr id="193" name="Google Shape;193;p4"/>
          <p:cNvSpPr/>
          <p:nvPr/>
        </p:nvSpPr>
        <p:spPr>
          <a:xfrm>
            <a:off x="6452315" y="3031899"/>
            <a:ext cx="489397" cy="29478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 w="25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4" name="Google Shape;194;p4"/>
          <p:cNvSpPr/>
          <p:nvPr/>
        </p:nvSpPr>
        <p:spPr>
          <a:xfrm>
            <a:off x="6941712" y="5705341"/>
            <a:ext cx="618185" cy="30551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5"/>
          </a:solidFill>
          <a:ln w="25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5"/>
          <p:cNvGrpSpPr/>
          <p:nvPr/>
        </p:nvGrpSpPr>
        <p:grpSpPr>
          <a:xfrm>
            <a:off x="1625448" y="0"/>
            <a:ext cx="3214295" cy="6671255"/>
            <a:chOff x="4381527" y="0"/>
            <a:chExt cx="3214295" cy="6671255"/>
          </a:xfrm>
        </p:grpSpPr>
        <p:sp>
          <p:nvSpPr>
            <p:cNvPr id="200" name="Google Shape;200;p5"/>
            <p:cNvSpPr/>
            <p:nvPr/>
          </p:nvSpPr>
          <p:spPr>
            <a:xfrm>
              <a:off x="5080348" y="0"/>
              <a:ext cx="2515474" cy="25157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412" y="60000"/>
                  </a:move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rgbClr val="52A01E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5635725" y="910626"/>
              <a:ext cx="1403777" cy="701816"/>
            </a:xfrm>
            <a:prstGeom prst="rect">
              <a:avLst/>
            </a:prstGeom>
            <a:noFill/>
            <a:ln w="12700" cap="rnd" cmpd="sng">
              <a:solidFill>
                <a:schemeClr val="dk1">
                  <a:alpha val="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5"/>
            <p:cNvSpPr txBox="1"/>
            <p:nvPr/>
          </p:nvSpPr>
          <p:spPr>
            <a:xfrm>
              <a:off x="5635725" y="910626"/>
              <a:ext cx="1403777" cy="7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s-EC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Estimulo parasimpático </a:t>
              </a: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4381527" y="1445661"/>
              <a:ext cx="2515474" cy="25157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rgbClr val="E4B91D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4934073" y="2358956"/>
              <a:ext cx="1403777" cy="701816"/>
            </a:xfrm>
            <a:prstGeom prst="rect">
              <a:avLst/>
            </a:prstGeom>
            <a:noFill/>
            <a:ln w="12700" cap="rnd" cmpd="sng">
              <a:solidFill>
                <a:schemeClr val="dk1">
                  <a:alpha val="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5"/>
            <p:cNvSpPr txBox="1"/>
            <p:nvPr/>
          </p:nvSpPr>
          <p:spPr>
            <a:xfrm>
              <a:off x="4934073" y="2358956"/>
              <a:ext cx="1403777" cy="7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s-EC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Glándulas salivales </a:t>
              </a: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5080348" y="2896659"/>
              <a:ext cx="2515474" cy="25157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3520" y="23523"/>
                  </a:move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rgbClr val="E76615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5635725" y="3807285"/>
              <a:ext cx="1403777" cy="701816"/>
            </a:xfrm>
            <a:prstGeom prst="rect">
              <a:avLst/>
            </a:prstGeom>
            <a:noFill/>
            <a:ln w="12700" cap="rnd" cmpd="sng">
              <a:solidFill>
                <a:schemeClr val="dk1">
                  <a:alpha val="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5"/>
            <p:cNvSpPr txBox="1"/>
            <p:nvPr/>
          </p:nvSpPr>
          <p:spPr>
            <a:xfrm>
              <a:off x="5635725" y="3807285"/>
              <a:ext cx="1403777" cy="7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s-EC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Aumenta el flujo de sangre</a:t>
              </a: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4560833" y="4509101"/>
              <a:ext cx="2161109" cy="2162154"/>
            </a:xfrm>
            <a:prstGeom prst="blockArc">
              <a:avLst>
                <a:gd name="adj1" fmla="val 0"/>
                <a:gd name="adj2" fmla="val 18900000"/>
                <a:gd name="adj3" fmla="val 12740"/>
              </a:avLst>
            </a:prstGeom>
            <a:solidFill>
              <a:srgbClr val="C42D17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4934073" y="5255615"/>
              <a:ext cx="1403777" cy="701816"/>
            </a:xfrm>
            <a:prstGeom prst="rect">
              <a:avLst/>
            </a:prstGeom>
            <a:noFill/>
            <a:ln w="12700" cap="rnd" cmpd="sng">
              <a:solidFill>
                <a:schemeClr val="dk1">
                  <a:alpha val="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 txBox="1"/>
            <p:nvPr/>
          </p:nvSpPr>
          <p:spPr>
            <a:xfrm>
              <a:off x="4934073" y="5255615"/>
              <a:ext cx="1403777" cy="7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rebuchet MS"/>
                <a:buNone/>
              </a:pPr>
              <a:r>
                <a:rPr lang="es-EC" sz="15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Con incremento de la secreción salival</a:t>
              </a:r>
              <a:endParaRPr/>
            </a:p>
          </p:txBody>
        </p:sp>
      </p:grpSp>
      <p:pic>
        <p:nvPicPr>
          <p:cNvPr id="212" name="Google Shape;21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8631" y="298863"/>
            <a:ext cx="5326219" cy="6348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6"/>
          <p:cNvGrpSpPr/>
          <p:nvPr/>
        </p:nvGrpSpPr>
        <p:grpSpPr>
          <a:xfrm>
            <a:off x="1625448" y="0"/>
            <a:ext cx="3214295" cy="6671255"/>
            <a:chOff x="4381527" y="0"/>
            <a:chExt cx="3214295" cy="6671255"/>
          </a:xfrm>
        </p:grpSpPr>
        <p:sp>
          <p:nvSpPr>
            <p:cNvPr id="218" name="Google Shape;218;p6"/>
            <p:cNvSpPr/>
            <p:nvPr/>
          </p:nvSpPr>
          <p:spPr>
            <a:xfrm>
              <a:off x="5080348" y="0"/>
              <a:ext cx="2515474" cy="25157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412" y="60000"/>
                  </a:move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rgbClr val="52A01E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5635725" y="910626"/>
              <a:ext cx="1403777" cy="701816"/>
            </a:xfrm>
            <a:prstGeom prst="rect">
              <a:avLst/>
            </a:prstGeom>
            <a:noFill/>
            <a:ln w="12700" cap="rnd" cmpd="sng">
              <a:solidFill>
                <a:schemeClr val="dk1">
                  <a:alpha val="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 txBox="1"/>
            <p:nvPr/>
          </p:nvSpPr>
          <p:spPr>
            <a:xfrm>
              <a:off x="5635725" y="910626"/>
              <a:ext cx="1403777" cy="7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rebuchet MS"/>
                <a:buNone/>
              </a:pPr>
              <a:r>
                <a:rPr lang="es-EC" sz="2400" b="1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Estimulo simpático </a:t>
              </a: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4381527" y="1445661"/>
              <a:ext cx="2515474" cy="25157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rgbClr val="E4B91D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4934073" y="2358956"/>
              <a:ext cx="1403777" cy="701816"/>
            </a:xfrm>
            <a:prstGeom prst="rect">
              <a:avLst/>
            </a:prstGeom>
            <a:noFill/>
            <a:ln w="12700" cap="rnd" cmpd="sng">
              <a:solidFill>
                <a:schemeClr val="dk1">
                  <a:alpha val="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 txBox="1"/>
            <p:nvPr/>
          </p:nvSpPr>
          <p:spPr>
            <a:xfrm>
              <a:off x="4934073" y="2358956"/>
              <a:ext cx="1403777" cy="7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s-EC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Glándulas salivales </a:t>
              </a: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5080348" y="2896659"/>
              <a:ext cx="2515474" cy="25157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3520" y="23523"/>
                  </a:move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rgbClr val="E76615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5635725" y="3807285"/>
              <a:ext cx="1403777" cy="701816"/>
            </a:xfrm>
            <a:prstGeom prst="rect">
              <a:avLst/>
            </a:prstGeom>
            <a:noFill/>
            <a:ln w="12700" cap="rnd" cmpd="sng">
              <a:solidFill>
                <a:schemeClr val="dk1">
                  <a:alpha val="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 txBox="1"/>
            <p:nvPr/>
          </p:nvSpPr>
          <p:spPr>
            <a:xfrm>
              <a:off x="5635725" y="3807285"/>
              <a:ext cx="1403777" cy="7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s-EC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disminuye el flujo de sangre</a:t>
              </a: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4560833" y="4509101"/>
              <a:ext cx="2161109" cy="2162154"/>
            </a:xfrm>
            <a:prstGeom prst="blockArc">
              <a:avLst>
                <a:gd name="adj1" fmla="val 0"/>
                <a:gd name="adj2" fmla="val 18900000"/>
                <a:gd name="adj3" fmla="val 12740"/>
              </a:avLst>
            </a:prstGeom>
            <a:solidFill>
              <a:srgbClr val="C42D17"/>
            </a:solid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934073" y="5255615"/>
              <a:ext cx="1403777" cy="701816"/>
            </a:xfrm>
            <a:prstGeom prst="rect">
              <a:avLst/>
            </a:prstGeom>
            <a:noFill/>
            <a:ln w="12700" cap="rnd" cmpd="sng">
              <a:solidFill>
                <a:schemeClr val="dk1">
                  <a:alpha val="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 txBox="1"/>
            <p:nvPr/>
          </p:nvSpPr>
          <p:spPr>
            <a:xfrm>
              <a:off x="4934073" y="5255615"/>
              <a:ext cx="1403777" cy="7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775" tIns="10775" rIns="10775" bIns="10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Trebuchet MS"/>
                <a:buNone/>
              </a:pPr>
              <a:r>
                <a:rPr lang="es-EC" sz="1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Inhibe la secreción salival</a:t>
              </a:r>
              <a:endParaRPr/>
            </a:p>
          </p:txBody>
        </p:sp>
      </p:grpSp>
      <p:pic>
        <p:nvPicPr>
          <p:cNvPr id="230" name="Google Shape;23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8631" y="298863"/>
            <a:ext cx="5326219" cy="6348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7"/>
          <p:cNvGrpSpPr/>
          <p:nvPr/>
        </p:nvGrpSpPr>
        <p:grpSpPr>
          <a:xfrm>
            <a:off x="2801055" y="-298123"/>
            <a:ext cx="7248568" cy="7625743"/>
            <a:chOff x="2801055" y="-298123"/>
            <a:chExt cx="7248568" cy="7625743"/>
          </a:xfrm>
        </p:grpSpPr>
        <p:sp>
          <p:nvSpPr>
            <p:cNvPr id="236" name="Google Shape;236;p7"/>
            <p:cNvSpPr/>
            <p:nvPr/>
          </p:nvSpPr>
          <p:spPr>
            <a:xfrm>
              <a:off x="5481430" y="3086100"/>
              <a:ext cx="3771900" cy="37719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5177" y="19133"/>
                  </a:moveTo>
                  <a:lnTo>
                    <a:pt x="94511" y="11300"/>
                  </a:lnTo>
                  <a:lnTo>
                    <a:pt x="101967" y="17557"/>
                  </a:lnTo>
                  <a:lnTo>
                    <a:pt x="95875" y="28109"/>
                  </a:lnTo>
                  <a:cubicBezTo>
                    <a:pt x="100207" y="32983"/>
                    <a:pt x="103501" y="38688"/>
                    <a:pt x="105555" y="44877"/>
                  </a:cubicBezTo>
                  <a:lnTo>
                    <a:pt x="117740" y="44877"/>
                  </a:lnTo>
                  <a:lnTo>
                    <a:pt x="119431" y="54463"/>
                  </a:lnTo>
                  <a:lnTo>
                    <a:pt x="107980" y="58630"/>
                  </a:lnTo>
                  <a:cubicBezTo>
                    <a:pt x="108167" y="65148"/>
                    <a:pt x="107023" y="71636"/>
                    <a:pt x="104618" y="77697"/>
                  </a:cubicBezTo>
                  <a:lnTo>
                    <a:pt x="113953" y="85530"/>
                  </a:lnTo>
                  <a:lnTo>
                    <a:pt x="109086" y="93960"/>
                  </a:lnTo>
                  <a:lnTo>
                    <a:pt x="97636" y="89792"/>
                  </a:lnTo>
                  <a:cubicBezTo>
                    <a:pt x="93588" y="94905"/>
                    <a:pt x="88542" y="99139"/>
                    <a:pt x="82804" y="102237"/>
                  </a:cubicBezTo>
                  <a:lnTo>
                    <a:pt x="84920" y="114237"/>
                  </a:lnTo>
                  <a:lnTo>
                    <a:pt x="75773" y="117566"/>
                  </a:lnTo>
                  <a:lnTo>
                    <a:pt x="69681" y="107014"/>
                  </a:lnTo>
                  <a:cubicBezTo>
                    <a:pt x="63294" y="108329"/>
                    <a:pt x="56706" y="108329"/>
                    <a:pt x="50319" y="107014"/>
                  </a:cubicBezTo>
                  <a:lnTo>
                    <a:pt x="44227" y="117566"/>
                  </a:lnTo>
                  <a:lnTo>
                    <a:pt x="35080" y="114237"/>
                  </a:lnTo>
                  <a:lnTo>
                    <a:pt x="37196" y="102237"/>
                  </a:lnTo>
                  <a:cubicBezTo>
                    <a:pt x="31458" y="99139"/>
                    <a:pt x="26412" y="94905"/>
                    <a:pt x="22364" y="89792"/>
                  </a:cubicBezTo>
                  <a:lnTo>
                    <a:pt x="10914" y="93960"/>
                  </a:lnTo>
                  <a:lnTo>
                    <a:pt x="6047" y="85530"/>
                  </a:lnTo>
                  <a:lnTo>
                    <a:pt x="15382" y="77697"/>
                  </a:lnTo>
                  <a:cubicBezTo>
                    <a:pt x="12977" y="71636"/>
                    <a:pt x="11833" y="65148"/>
                    <a:pt x="12020" y="58630"/>
                  </a:cubicBezTo>
                  <a:lnTo>
                    <a:pt x="569" y="54463"/>
                  </a:lnTo>
                  <a:lnTo>
                    <a:pt x="2260" y="44877"/>
                  </a:lnTo>
                  <a:lnTo>
                    <a:pt x="14445" y="44877"/>
                  </a:lnTo>
                  <a:cubicBezTo>
                    <a:pt x="16499" y="38688"/>
                    <a:pt x="19793" y="32983"/>
                    <a:pt x="24125" y="28109"/>
                  </a:cubicBezTo>
                  <a:lnTo>
                    <a:pt x="18033" y="17557"/>
                  </a:lnTo>
                  <a:lnTo>
                    <a:pt x="25489" y="11300"/>
                  </a:lnTo>
                  <a:lnTo>
                    <a:pt x="34823" y="19133"/>
                  </a:lnTo>
                  <a:cubicBezTo>
                    <a:pt x="40375" y="15712"/>
                    <a:pt x="46566" y="13459"/>
                    <a:pt x="53017" y="12511"/>
                  </a:cubicBezTo>
                  <a:lnTo>
                    <a:pt x="55133" y="511"/>
                  </a:lnTo>
                  <a:lnTo>
                    <a:pt x="64867" y="511"/>
                  </a:lnTo>
                  <a:lnTo>
                    <a:pt x="66983" y="12511"/>
                  </a:lnTo>
                  <a:cubicBezTo>
                    <a:pt x="73434" y="13459"/>
                    <a:pt x="79625" y="15712"/>
                    <a:pt x="85177" y="19133"/>
                  </a:cubicBezTo>
                  <a:close/>
                </a:path>
              </a:pathLst>
            </a:custGeom>
            <a:solidFill>
              <a:schemeClr val="lt1"/>
            </a:solidFill>
            <a:ln w="19050" cap="rnd" cmpd="sng">
              <a:solidFill>
                <a:srgbClr val="81AF1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 txBox="1"/>
            <p:nvPr/>
          </p:nvSpPr>
          <p:spPr>
            <a:xfrm>
              <a:off x="6239750" y="3969650"/>
              <a:ext cx="2255260" cy="19388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625" tIns="40625" rIns="40625" bIns="40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Trebuchet MS"/>
                <a:buNone/>
              </a:pPr>
              <a:r>
                <a:rPr lang="es-EC" sz="3200" b="1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Secreción de saliva</a:t>
              </a: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3286870" y="2194560"/>
              <a:ext cx="2743200" cy="2743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9790" y="30393"/>
                  </a:moveTo>
                  <a:lnTo>
                    <a:pt x="107494" y="25057"/>
                  </a:lnTo>
                  <a:lnTo>
                    <a:pt x="114008" y="36341"/>
                  </a:lnTo>
                  <a:lnTo>
                    <a:pt x="100535" y="49005"/>
                  </a:lnTo>
                  <a:cubicBezTo>
                    <a:pt x="102488" y="56205"/>
                    <a:pt x="102488" y="63795"/>
                    <a:pt x="100535" y="70995"/>
                  </a:cubicBezTo>
                  <a:lnTo>
                    <a:pt x="114008" y="83659"/>
                  </a:lnTo>
                  <a:lnTo>
                    <a:pt x="107494" y="94943"/>
                  </a:lnTo>
                  <a:lnTo>
                    <a:pt x="89790" y="89607"/>
                  </a:lnTo>
                  <a:cubicBezTo>
                    <a:pt x="84531" y="94898"/>
                    <a:pt x="77957" y="98693"/>
                    <a:pt x="70746" y="100602"/>
                  </a:cubicBezTo>
                  <a:lnTo>
                    <a:pt x="66514" y="118602"/>
                  </a:lnTo>
                  <a:lnTo>
                    <a:pt x="53486" y="118602"/>
                  </a:lnTo>
                  <a:lnTo>
                    <a:pt x="49254" y="100602"/>
                  </a:lnTo>
                  <a:cubicBezTo>
                    <a:pt x="42043" y="98693"/>
                    <a:pt x="35469" y="94898"/>
                    <a:pt x="30210" y="89607"/>
                  </a:cubicBezTo>
                  <a:lnTo>
                    <a:pt x="12506" y="94943"/>
                  </a:lnTo>
                  <a:lnTo>
                    <a:pt x="5992" y="83659"/>
                  </a:lnTo>
                  <a:lnTo>
                    <a:pt x="19465" y="70995"/>
                  </a:lnTo>
                  <a:cubicBezTo>
                    <a:pt x="17512" y="63795"/>
                    <a:pt x="17512" y="56205"/>
                    <a:pt x="19465" y="49005"/>
                  </a:cubicBezTo>
                  <a:lnTo>
                    <a:pt x="5992" y="36341"/>
                  </a:lnTo>
                  <a:lnTo>
                    <a:pt x="12506" y="25057"/>
                  </a:lnTo>
                  <a:lnTo>
                    <a:pt x="30210" y="30393"/>
                  </a:lnTo>
                  <a:cubicBezTo>
                    <a:pt x="35469" y="25102"/>
                    <a:pt x="42043" y="21307"/>
                    <a:pt x="49254" y="19398"/>
                  </a:cubicBezTo>
                  <a:lnTo>
                    <a:pt x="53486" y="1398"/>
                  </a:lnTo>
                  <a:lnTo>
                    <a:pt x="66514" y="1398"/>
                  </a:lnTo>
                  <a:lnTo>
                    <a:pt x="70746" y="19398"/>
                  </a:lnTo>
                  <a:cubicBezTo>
                    <a:pt x="77957" y="21307"/>
                    <a:pt x="84531" y="25102"/>
                    <a:pt x="89790" y="30393"/>
                  </a:cubicBezTo>
                  <a:close/>
                </a:path>
              </a:pathLst>
            </a:custGeom>
            <a:solidFill>
              <a:schemeClr val="lt1"/>
            </a:solidFill>
            <a:ln w="19050" cap="rnd" cmpd="sng">
              <a:solidFill>
                <a:srgbClr val="81AF1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 txBox="1"/>
            <p:nvPr/>
          </p:nvSpPr>
          <p:spPr>
            <a:xfrm>
              <a:off x="3977479" y="2889343"/>
              <a:ext cx="1361982" cy="1353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s-EC" sz="18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Secos: abundante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s-EC" sz="18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Húmedos: cantidades suficientes</a:t>
              </a: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 rot="-900000">
              <a:off x="4783577" y="302031"/>
              <a:ext cx="2687776" cy="268777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9790" y="30393"/>
                  </a:moveTo>
                  <a:lnTo>
                    <a:pt x="107494" y="25057"/>
                  </a:lnTo>
                  <a:lnTo>
                    <a:pt x="114008" y="36341"/>
                  </a:lnTo>
                  <a:lnTo>
                    <a:pt x="100535" y="49005"/>
                  </a:lnTo>
                  <a:cubicBezTo>
                    <a:pt x="102488" y="56205"/>
                    <a:pt x="102488" y="63795"/>
                    <a:pt x="100535" y="70995"/>
                  </a:cubicBezTo>
                  <a:lnTo>
                    <a:pt x="114008" y="83659"/>
                  </a:lnTo>
                  <a:lnTo>
                    <a:pt x="107494" y="94943"/>
                  </a:lnTo>
                  <a:lnTo>
                    <a:pt x="89790" y="89607"/>
                  </a:lnTo>
                  <a:cubicBezTo>
                    <a:pt x="84531" y="94898"/>
                    <a:pt x="77957" y="98693"/>
                    <a:pt x="70746" y="100602"/>
                  </a:cubicBezTo>
                  <a:lnTo>
                    <a:pt x="66514" y="118602"/>
                  </a:lnTo>
                  <a:lnTo>
                    <a:pt x="53486" y="118602"/>
                  </a:lnTo>
                  <a:lnTo>
                    <a:pt x="49254" y="100602"/>
                  </a:lnTo>
                  <a:cubicBezTo>
                    <a:pt x="42043" y="98693"/>
                    <a:pt x="35469" y="94898"/>
                    <a:pt x="30210" y="89607"/>
                  </a:cubicBezTo>
                  <a:lnTo>
                    <a:pt x="12506" y="94943"/>
                  </a:lnTo>
                  <a:lnTo>
                    <a:pt x="5992" y="83659"/>
                  </a:lnTo>
                  <a:lnTo>
                    <a:pt x="19465" y="70995"/>
                  </a:lnTo>
                  <a:cubicBezTo>
                    <a:pt x="17512" y="63795"/>
                    <a:pt x="17512" y="56205"/>
                    <a:pt x="19465" y="49005"/>
                  </a:cubicBezTo>
                  <a:lnTo>
                    <a:pt x="5992" y="36341"/>
                  </a:lnTo>
                  <a:lnTo>
                    <a:pt x="12506" y="25057"/>
                  </a:lnTo>
                  <a:lnTo>
                    <a:pt x="30210" y="30393"/>
                  </a:lnTo>
                  <a:cubicBezTo>
                    <a:pt x="35469" y="25102"/>
                    <a:pt x="42043" y="21307"/>
                    <a:pt x="49254" y="19398"/>
                  </a:cubicBezTo>
                  <a:lnTo>
                    <a:pt x="53486" y="1398"/>
                  </a:lnTo>
                  <a:lnTo>
                    <a:pt x="66514" y="1398"/>
                  </a:lnTo>
                  <a:lnTo>
                    <a:pt x="70746" y="19398"/>
                  </a:lnTo>
                  <a:cubicBezTo>
                    <a:pt x="77957" y="21307"/>
                    <a:pt x="84531" y="25102"/>
                    <a:pt x="89790" y="30393"/>
                  </a:cubicBezTo>
                  <a:close/>
                </a:path>
              </a:pathLst>
            </a:custGeom>
            <a:solidFill>
              <a:schemeClr val="lt1"/>
            </a:solidFill>
            <a:ln w="19050" cap="rnd" cmpd="sng">
              <a:solidFill>
                <a:srgbClr val="81AF1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 txBox="1"/>
            <p:nvPr/>
          </p:nvSpPr>
          <p:spPr>
            <a:xfrm>
              <a:off x="5373085" y="891540"/>
              <a:ext cx="1508760" cy="1508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Trebuchet MS"/>
                <a:buNone/>
              </a:pPr>
              <a:r>
                <a:rPr lang="es-EC" sz="18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Reflejo estimulado por la presencia de comida</a:t>
              </a: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221591" y="2499588"/>
              <a:ext cx="4828032" cy="48280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3088" y="4177"/>
                  </a:moveTo>
                  <a:cubicBezTo>
                    <a:pt x="76542" y="1273"/>
                    <a:pt x="99310" y="13339"/>
                    <a:pt x="110075" y="34377"/>
                  </a:cubicBezTo>
                  <a:cubicBezTo>
                    <a:pt x="120840" y="55416"/>
                    <a:pt x="117306" y="80940"/>
                    <a:pt x="101230" y="98263"/>
                  </a:cubicBezTo>
                  <a:lnTo>
                    <a:pt x="103753" y="101025"/>
                  </a:lnTo>
                  <a:lnTo>
                    <a:pt x="96035" y="99459"/>
                  </a:lnTo>
                  <a:lnTo>
                    <a:pt x="94902" y="91333"/>
                  </a:lnTo>
                  <a:lnTo>
                    <a:pt x="97423" y="94094"/>
                  </a:lnTo>
                  <a:cubicBezTo>
                    <a:pt x="111690" y="78434"/>
                    <a:pt x="114698" y="55547"/>
                    <a:pt x="104961" y="36732"/>
                  </a:cubicBezTo>
                  <a:cubicBezTo>
                    <a:pt x="95225" y="17918"/>
                    <a:pt x="74803" y="7155"/>
                    <a:pt x="53779" y="9759"/>
                  </a:cubicBezTo>
                  <a:close/>
                </a:path>
              </a:pathLst>
            </a:custGeom>
            <a:solidFill>
              <a:srgbClr val="C5D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2801055" y="1576162"/>
              <a:ext cx="3507867" cy="350786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38835" y="9410"/>
                  </a:moveTo>
                  <a:lnTo>
                    <a:pt x="41823" y="16553"/>
                  </a:lnTo>
                  <a:cubicBezTo>
                    <a:pt x="23032" y="24414"/>
                    <a:pt x="11425" y="43464"/>
                    <a:pt x="13055" y="63768"/>
                  </a:cubicBezTo>
                  <a:lnTo>
                    <a:pt x="18064" y="62671"/>
                  </a:lnTo>
                  <a:lnTo>
                    <a:pt x="10211" y="70899"/>
                  </a:lnTo>
                  <a:lnTo>
                    <a:pt x="417" y="66534"/>
                  </a:lnTo>
                  <a:lnTo>
                    <a:pt x="5431" y="65437"/>
                  </a:lnTo>
                  <a:cubicBezTo>
                    <a:pt x="3042" y="41449"/>
                    <a:pt x="16596" y="18714"/>
                    <a:pt x="38835" y="9410"/>
                  </a:cubicBezTo>
                  <a:close/>
                </a:path>
              </a:pathLst>
            </a:custGeom>
            <a:solidFill>
              <a:srgbClr val="C5D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4201632" y="-298123"/>
              <a:ext cx="3782187" cy="378218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986" y="64681"/>
                  </a:moveTo>
                  <a:cubicBezTo>
                    <a:pt x="3682" y="49360"/>
                    <a:pt x="8826" y="34190"/>
                    <a:pt x="19179" y="22822"/>
                  </a:cubicBezTo>
                  <a:lnTo>
                    <a:pt x="16020" y="19256"/>
                  </a:lnTo>
                  <a:lnTo>
                    <a:pt x="25771" y="21357"/>
                  </a:lnTo>
                  <a:lnTo>
                    <a:pt x="27129" y="31797"/>
                  </a:lnTo>
                  <a:lnTo>
                    <a:pt x="23972" y="28233"/>
                  </a:lnTo>
                  <a:cubicBezTo>
                    <a:pt x="15304" y="38065"/>
                    <a:pt x="11029" y="51012"/>
                    <a:pt x="12141" y="64072"/>
                  </a:cubicBezTo>
                  <a:close/>
                </a:path>
              </a:pathLst>
            </a:custGeom>
            <a:solidFill>
              <a:srgbClr val="C5D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8"/>
          <p:cNvGrpSpPr/>
          <p:nvPr/>
        </p:nvGrpSpPr>
        <p:grpSpPr>
          <a:xfrm>
            <a:off x="216907" y="-94210"/>
            <a:ext cx="9284310" cy="4645382"/>
            <a:chOff x="3037" y="138090"/>
            <a:chExt cx="9284310" cy="4645382"/>
          </a:xfrm>
        </p:grpSpPr>
        <p:sp>
          <p:nvSpPr>
            <p:cNvPr id="250" name="Google Shape;250;p8"/>
            <p:cNvSpPr/>
            <p:nvPr/>
          </p:nvSpPr>
          <p:spPr>
            <a:xfrm>
              <a:off x="3037" y="213751"/>
              <a:ext cx="4239678" cy="2921138"/>
            </a:xfrm>
            <a:prstGeom prst="roundRect">
              <a:avLst>
                <a:gd name="adj" fmla="val 16667"/>
              </a:avLst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3037" y="3134890"/>
              <a:ext cx="4239678" cy="157292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8"/>
            <p:cNvSpPr txBox="1"/>
            <p:nvPr/>
          </p:nvSpPr>
          <p:spPr>
            <a:xfrm>
              <a:off x="3037" y="3134890"/>
              <a:ext cx="4239678" cy="1572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1800" tIns="241800" rIns="24180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Trebuchet MS"/>
                <a:buNone/>
              </a:pPr>
              <a:r>
                <a:rPr lang="es-EC" sz="3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Reflejo psíquico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119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Trebuchet MS"/>
                <a:buChar char="•"/>
              </a:pPr>
              <a:r>
                <a:rPr lang="es-EC" sz="2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Vista</a:t>
              </a:r>
              <a:endParaRPr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4857265" y="138090"/>
              <a:ext cx="4239678" cy="2921138"/>
            </a:xfrm>
            <a:prstGeom prst="roundRect">
              <a:avLst>
                <a:gd name="adj" fmla="val 16667"/>
              </a:avLst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38100" dist="254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4666861" y="2907906"/>
              <a:ext cx="4620486" cy="187556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8"/>
            <p:cNvSpPr txBox="1"/>
            <p:nvPr/>
          </p:nvSpPr>
          <p:spPr>
            <a:xfrm>
              <a:off x="4666861" y="2907906"/>
              <a:ext cx="4620486" cy="1875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1800" tIns="241800" rIns="24180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400"/>
                <a:buFont typeface="Trebuchet MS"/>
                <a:buNone/>
              </a:pPr>
              <a:r>
                <a:rPr lang="es-EC" sz="34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Reflejo condicionado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119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Trebuchet MS"/>
                <a:buChar char="•"/>
              </a:pPr>
              <a:r>
                <a:rPr lang="es-EC" sz="2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Olfato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405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Trebuchet MS"/>
                <a:buChar char="•"/>
              </a:pPr>
              <a:r>
                <a:rPr lang="es-EC" sz="27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Contacto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9"/>
          <p:cNvGrpSpPr/>
          <p:nvPr/>
        </p:nvGrpSpPr>
        <p:grpSpPr>
          <a:xfrm>
            <a:off x="635660" y="1429068"/>
            <a:ext cx="8596311" cy="3881437"/>
            <a:chOff x="0" y="0"/>
            <a:chExt cx="8596311" cy="3881437"/>
          </a:xfrm>
        </p:grpSpPr>
        <p:sp>
          <p:nvSpPr>
            <p:cNvPr id="261" name="Google Shape;261;p9"/>
            <p:cNvSpPr/>
            <p:nvPr/>
          </p:nvSpPr>
          <p:spPr>
            <a:xfrm>
              <a:off x="3438524" y="0"/>
              <a:ext cx="5157787" cy="3881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F6D2CB">
                <a:alpha val="90196"/>
              </a:srgbClr>
            </a:solidFill>
            <a:ln w="19050" cap="rnd" cmpd="sng">
              <a:solidFill>
                <a:srgbClr val="F6D2CB">
                  <a:alpha val="90196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9"/>
            <p:cNvSpPr txBox="1"/>
            <p:nvPr/>
          </p:nvSpPr>
          <p:spPr>
            <a:xfrm>
              <a:off x="3438524" y="485180"/>
              <a:ext cx="3702248" cy="29110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100" tIns="31100" rIns="31100" bIns="31100" anchor="t" anchorCtr="0">
              <a:noAutofit/>
            </a:bodyPr>
            <a:lstStyle/>
            <a:p>
              <a:pPr marL="285750" marR="0" lvl="1" indent="-3111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900"/>
                <a:buFont typeface="Trebuchet MS"/>
                <a:buChar char="•"/>
              </a:pPr>
              <a:r>
                <a:rPr lang="es-EC" sz="49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Amilasa ptialina que hidroliza el almidón</a:t>
              </a:r>
              <a:endParaRPr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0" y="0"/>
              <a:ext cx="3438524" cy="388143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9"/>
            <p:cNvSpPr txBox="1"/>
            <p:nvPr/>
          </p:nvSpPr>
          <p:spPr>
            <a:xfrm>
              <a:off x="167855" y="167855"/>
              <a:ext cx="3102814" cy="35457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600" tIns="114300" rIns="228600" bIns="114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7818"/>
                </a:buClr>
                <a:buSzPts val="6000"/>
                <a:buFont typeface="Trebuchet MS"/>
                <a:buNone/>
              </a:pPr>
              <a:r>
                <a:rPr lang="es-EC" sz="6000" b="1" i="0" u="none" strike="noStrike" cap="none">
                  <a:solidFill>
                    <a:srgbClr val="3F7818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SALIVA</a:t>
              </a:r>
              <a:r>
                <a:rPr lang="es-EC" sz="6500" b="0" i="0" u="none" strike="noStrike" cap="none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 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Microsoft Office PowerPoint</Application>
  <PresentationFormat>Panorámica</PresentationFormat>
  <Paragraphs>135</Paragraphs>
  <Slides>36</Slides>
  <Notes>36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3" baseType="lpstr">
      <vt:lpstr>Trebuchet MS</vt:lpstr>
      <vt:lpstr>Algerian</vt:lpstr>
      <vt:lpstr>Arimo</vt:lpstr>
      <vt:lpstr>Noto Sans Symbols</vt:lpstr>
      <vt:lpstr>Cambria</vt:lpstr>
      <vt:lpstr>Arial</vt:lpstr>
      <vt:lpstr>Faceta</vt:lpstr>
      <vt:lpstr>FISIOLOGÍA DE LA DIGESTIÓN</vt:lpstr>
      <vt:lpstr>PRENSION Y MASTICACIÓN </vt:lpstr>
      <vt:lpstr>Presentación de PowerPoint</vt:lpstr>
      <vt:lpstr>GLANDULAS SALIVALES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DEGLUCIÓN</vt:lpstr>
      <vt:lpstr>ESTOMAGO MONOCAVITARIO </vt:lpstr>
      <vt:lpstr>Fisiología de las glándulas del estomago </vt:lpstr>
      <vt:lpstr>Secreciones gástricas</vt:lpstr>
      <vt:lpstr>Presentación de PowerPoint</vt:lpstr>
      <vt:lpstr>Movimientos del estomago</vt:lpstr>
      <vt:lpstr>Presentación de PowerPoint</vt:lpstr>
      <vt:lpstr>Presentación de PowerPoint</vt:lpstr>
      <vt:lpstr>Movimientos gástricos en los rumiantes </vt:lpstr>
      <vt:lpstr>INTESTINO DELGADO  DIGESTIÓN Y ABSORCIÓN  </vt:lpstr>
      <vt:lpstr>MUCOSA DEL INTESTINO DELGADO</vt:lpstr>
      <vt:lpstr>Presentación de PowerPoint</vt:lpstr>
      <vt:lpstr>Presentación de PowerPoint</vt:lpstr>
      <vt:lpstr>DIGESTION </vt:lpstr>
      <vt:lpstr>Presentación de PowerPoint</vt:lpstr>
      <vt:lpstr>Presentación de PowerPoint</vt:lpstr>
      <vt:lpstr>Presentación de PowerPoint</vt:lpstr>
      <vt:lpstr>Presentación de PowerPoint</vt:lpstr>
      <vt:lpstr>Absorción de agua y electrolitos</vt:lpstr>
      <vt:lpstr>Presentación de PowerPoint</vt:lpstr>
      <vt:lpstr>Presentación de PowerPoint</vt:lpstr>
      <vt:lpstr>Intestino grueso </vt:lpstr>
      <vt:lpstr>FISIOLOGÍA DEL HIGADO </vt:lpstr>
      <vt:lpstr>Presentación de PowerPoint</vt:lpstr>
      <vt:lpstr>FISIOLOGIA DEL PANCREAS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FISIOLOGÍA DE LA DIGESTIÓN</dc:title>
  <dc:creator>Pc</dc:creator>
  <cp:lastModifiedBy>ABIGAIL ESTEFNIA VILLA FERNANDEZ</cp:lastModifiedBy>
  <cp:revision>1</cp:revision>
  <dcterms:created xsi:type="dcterms:W3CDTF">2018-06-05T01:33:00Z</dcterms:created>
  <dcterms:modified xsi:type="dcterms:W3CDTF">2026-07-27T23:22:21Z</dcterms:modified>
</cp:coreProperties>
</file>